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77" r:id="rId2"/>
  </p:sldMasterIdLst>
  <p:notesMasterIdLst>
    <p:notesMasterId r:id="rId94"/>
  </p:notesMasterIdLst>
  <p:sldIdLst>
    <p:sldId id="256" r:id="rId3"/>
    <p:sldId id="257" r:id="rId4"/>
    <p:sldId id="258" r:id="rId5"/>
    <p:sldId id="259" r:id="rId6"/>
    <p:sldId id="260" r:id="rId7"/>
    <p:sldId id="261" r:id="rId8"/>
    <p:sldId id="351" r:id="rId9"/>
    <p:sldId id="263" r:id="rId10"/>
    <p:sldId id="264" r:id="rId11"/>
    <p:sldId id="265" r:id="rId12"/>
    <p:sldId id="266" r:id="rId13"/>
    <p:sldId id="267" r:id="rId14"/>
    <p:sldId id="268" r:id="rId15"/>
    <p:sldId id="269" r:id="rId16"/>
    <p:sldId id="271" r:id="rId17"/>
    <p:sldId id="272" r:id="rId18"/>
    <p:sldId id="273" r:id="rId19"/>
    <p:sldId id="274" r:id="rId20"/>
    <p:sldId id="918"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00" r:id="rId46"/>
    <p:sldId id="303" r:id="rId47"/>
    <p:sldId id="304" r:id="rId48"/>
    <p:sldId id="305" r:id="rId49"/>
    <p:sldId id="306" r:id="rId50"/>
    <p:sldId id="307" r:id="rId51"/>
    <p:sldId id="308" r:id="rId52"/>
    <p:sldId id="309" r:id="rId53"/>
    <p:sldId id="310"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49" r:id="rId76"/>
    <p:sldId id="333" r:id="rId77"/>
    <p:sldId id="334" r:id="rId78"/>
    <p:sldId id="917"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Lst>
  <p:sldSz cx="9144000" cy="5143500" type="screen16x9"/>
  <p:notesSz cx="6858000" cy="9144000"/>
  <p:embeddedFontLst>
    <p:embeddedFont>
      <p:font typeface="Average" panose="020B0604020202020204" charset="0"/>
      <p:regular r:id="rId95"/>
    </p:embeddedFont>
    <p:embeddedFont>
      <p:font typeface="Oswald" panose="00000500000000000000" pitchFamily="2" charset="0"/>
      <p:regular r:id="rId96"/>
      <p:bold r:id="rId97"/>
    </p:embeddedFont>
    <p:embeddedFont>
      <p:font typeface="Oswald Medium" panose="00000600000000000000" pitchFamily="2" charset="0"/>
      <p:regular r:id="rId98"/>
      <p:bold r:id="rId9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929A0C-0203-F928-1EA8-9A6651BDE778}" name="Caroline Leblond" initials="CL" userId="S::Caroline.Leblond@csn.qc.ca::e28e0cfc-7a49-4403-86a8-3a39f2ca21ab" providerId="AD"/>
  <p188:author id="{F5428062-12D4-4209-08D4-A298156E4173}" name="Luc Vandal" initials="LV" userId="S::Luc.Vandal@csn.qc.ca::b0066e41-3dc5-4c2c-ae35-1bc1fad1e810" providerId="AD"/>
  <p188:author id="{DBC24AAD-533F-68A0-F6C8-1AD71021E78A}" name="Lespérance Simon" initials="SL" userId="S::83451@cegepoutaouais.qc.ca::a6f6ff89-8d3f-4c98-a3e2-1e792ad41907" providerId="AD"/>
  <p188:author id="{1320B7C2-C7FE-46E3-7419-00CF2C7DF37A}" name="Melanie Beck" initials="MB" userId="S::mbeck@dawsoncollege.qc.ca::4705c1c0-0322-4949-9263-61f0e66487d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anie Beck"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7E62AD-5BA3-4AFD-91AF-6BD8972A8C4B}">
  <a:tblStyle styleId="{897E62AD-5BA3-4AFD-91AF-6BD8972A8C4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053CB5C-C06D-412B-B6D7-20F567173923}"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901" autoAdjust="0"/>
  </p:normalViewPr>
  <p:slideViewPr>
    <p:cSldViewPr snapToGrid="0">
      <p:cViewPr varScale="1">
        <p:scale>
          <a:sx n="112" d="100"/>
          <a:sy n="112" d="100"/>
        </p:scale>
        <p:origin x="11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font" Target="fonts/font1.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3.fntdata"/><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8/10/relationships/authors" Targe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font" Target="fonts/font4.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diagrams/_rels/data5.xml.rels><?xml version="1.0" encoding="UTF-8" standalone="yes"?>
<Relationships xmlns="http://schemas.openxmlformats.org/package/2006/relationships"><Relationship Id="rId1" Type="http://schemas.openxmlformats.org/officeDocument/2006/relationships/hyperlink" Target="https://www.retraitequebec.gouv.qc.ca/SiteCollectionDocuments/RetraiteQuebec/fr/publications/rrsp/participants/4050f-Rachats-service.pdf"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s://www.retraitequebec.gouv.qc.ca/SiteCollectionDocuments/RetraiteQuebec/fr/publications/rrsp/participants/4050f-Rachats-service.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789E55-7F12-48BA-ACF3-16B1E8800D5E}"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14076370-D2AE-4CFF-897C-9421CF96D591}">
      <dgm:prSet/>
      <dgm:spPr/>
      <dgm:t>
        <a:bodyPr/>
        <a:lstStyle/>
        <a:p>
          <a:r>
            <a:rPr lang="fr-CA"/>
            <a:t>Revenus de retraite</a:t>
          </a:r>
          <a:endParaRPr lang="en-US"/>
        </a:p>
      </dgm:t>
    </dgm:pt>
    <dgm:pt modelId="{E71D5679-4DBF-4DC9-94BC-88B1F818FD70}" type="parTrans" cxnId="{5F64C182-3F93-4FAD-AF78-AD1E4CF9FCAF}">
      <dgm:prSet/>
      <dgm:spPr/>
      <dgm:t>
        <a:bodyPr/>
        <a:lstStyle/>
        <a:p>
          <a:endParaRPr lang="en-US"/>
        </a:p>
      </dgm:t>
    </dgm:pt>
    <dgm:pt modelId="{3D9022D8-ED2B-4DC3-BE47-F7918148402A}" type="sibTrans" cxnId="{5F64C182-3F93-4FAD-AF78-AD1E4CF9FCAF}">
      <dgm:prSet/>
      <dgm:spPr/>
      <dgm:t>
        <a:bodyPr/>
        <a:lstStyle/>
        <a:p>
          <a:endParaRPr lang="en-US"/>
        </a:p>
      </dgm:t>
    </dgm:pt>
    <dgm:pt modelId="{E35E3AD9-225C-4F2A-B302-31682DD54504}">
      <dgm:prSet/>
      <dgm:spPr/>
      <dgm:t>
        <a:bodyPr/>
        <a:lstStyle/>
        <a:p>
          <a:r>
            <a:rPr lang="fr-CA"/>
            <a:t>Pension de la sécurité de vieillesse (PSV)</a:t>
          </a:r>
          <a:endParaRPr lang="en-US"/>
        </a:p>
      </dgm:t>
    </dgm:pt>
    <dgm:pt modelId="{035D2232-20E5-4DAE-968C-116A71669DC1}" type="parTrans" cxnId="{ABE7E625-76AE-4484-884E-0D959F59C18A}">
      <dgm:prSet/>
      <dgm:spPr/>
      <dgm:t>
        <a:bodyPr/>
        <a:lstStyle/>
        <a:p>
          <a:endParaRPr lang="en-US"/>
        </a:p>
      </dgm:t>
    </dgm:pt>
    <dgm:pt modelId="{DB56FA87-9CAB-487C-9A45-653CEA533D36}" type="sibTrans" cxnId="{ABE7E625-76AE-4484-884E-0D959F59C18A}">
      <dgm:prSet/>
      <dgm:spPr/>
      <dgm:t>
        <a:bodyPr/>
        <a:lstStyle/>
        <a:p>
          <a:endParaRPr lang="en-US"/>
        </a:p>
      </dgm:t>
    </dgm:pt>
    <dgm:pt modelId="{7153A882-9C7C-40D3-BB31-F0E7E8E1A85D}">
      <dgm:prSet/>
      <dgm:spPr/>
      <dgm:t>
        <a:bodyPr/>
        <a:lstStyle/>
        <a:p>
          <a:r>
            <a:rPr lang="fr-CA" dirty="0"/>
            <a:t>Régime de rentes du Québec (RRQ)</a:t>
          </a:r>
          <a:endParaRPr lang="en-US" dirty="0"/>
        </a:p>
      </dgm:t>
    </dgm:pt>
    <dgm:pt modelId="{47B2E717-D294-48F6-8EFD-0C8083BF0EBB}" type="parTrans" cxnId="{C01280F8-A389-4491-913F-2D63D6CCCC69}">
      <dgm:prSet/>
      <dgm:spPr/>
      <dgm:t>
        <a:bodyPr/>
        <a:lstStyle/>
        <a:p>
          <a:endParaRPr lang="en-US"/>
        </a:p>
      </dgm:t>
    </dgm:pt>
    <dgm:pt modelId="{3390998E-0085-4729-BD06-30A67F84697C}" type="sibTrans" cxnId="{C01280F8-A389-4491-913F-2D63D6CCCC69}">
      <dgm:prSet/>
      <dgm:spPr/>
      <dgm:t>
        <a:bodyPr/>
        <a:lstStyle/>
        <a:p>
          <a:endParaRPr lang="en-US"/>
        </a:p>
      </dgm:t>
    </dgm:pt>
    <dgm:pt modelId="{D97A4994-9F0E-4B41-96A1-DFD378A39A08}">
      <dgm:prSet/>
      <dgm:spPr/>
      <dgm:t>
        <a:bodyPr/>
        <a:lstStyle/>
        <a:p>
          <a:r>
            <a:rPr lang="fr-CA"/>
            <a:t>RREGOP</a:t>
          </a:r>
          <a:endParaRPr lang="en-US"/>
        </a:p>
      </dgm:t>
    </dgm:pt>
    <dgm:pt modelId="{9C2B384D-DDF9-4FAA-9961-45DC6A81151D}" type="parTrans" cxnId="{3697F5E3-9409-407C-A9C8-647C7A54FC06}">
      <dgm:prSet/>
      <dgm:spPr/>
      <dgm:t>
        <a:bodyPr/>
        <a:lstStyle/>
        <a:p>
          <a:endParaRPr lang="en-US"/>
        </a:p>
      </dgm:t>
    </dgm:pt>
    <dgm:pt modelId="{BFF4E229-5E9C-46B8-9D6A-E8A4B0CA948F}" type="sibTrans" cxnId="{3697F5E3-9409-407C-A9C8-647C7A54FC06}">
      <dgm:prSet/>
      <dgm:spPr/>
      <dgm:t>
        <a:bodyPr/>
        <a:lstStyle/>
        <a:p>
          <a:endParaRPr lang="en-US"/>
        </a:p>
      </dgm:t>
    </dgm:pt>
    <dgm:pt modelId="{5540D274-38D8-425C-BDE2-A98F0A0DC378}">
      <dgm:prSet/>
      <dgm:spPr/>
      <dgm:t>
        <a:bodyPr/>
        <a:lstStyle/>
        <a:p>
          <a:r>
            <a:rPr lang="fr-CA"/>
            <a:t>Comment prendre sa retraite?</a:t>
          </a:r>
          <a:endParaRPr lang="en-US"/>
        </a:p>
      </dgm:t>
    </dgm:pt>
    <dgm:pt modelId="{5C2F63E9-017A-471E-9358-C7A3F467D387}" type="parTrans" cxnId="{8E63C44C-FE45-43BA-A531-35B8BC34E361}">
      <dgm:prSet/>
      <dgm:spPr/>
      <dgm:t>
        <a:bodyPr/>
        <a:lstStyle/>
        <a:p>
          <a:endParaRPr lang="en-US"/>
        </a:p>
      </dgm:t>
    </dgm:pt>
    <dgm:pt modelId="{901A6C07-4DC7-41B3-BF90-F3870C2AB015}" type="sibTrans" cxnId="{8E63C44C-FE45-43BA-A531-35B8BC34E361}">
      <dgm:prSet/>
      <dgm:spPr/>
      <dgm:t>
        <a:bodyPr/>
        <a:lstStyle/>
        <a:p>
          <a:endParaRPr lang="en-US"/>
        </a:p>
      </dgm:t>
    </dgm:pt>
    <dgm:pt modelId="{CAA0B88F-D3B5-45C8-B9B5-22D174BA8868}">
      <dgm:prSet/>
      <dgm:spPr/>
      <dgm:t>
        <a:bodyPr/>
        <a:lstStyle/>
        <a:p>
          <a:r>
            <a:rPr lang="fr-CA"/>
            <a:t>Impact des congés</a:t>
          </a:r>
          <a:endParaRPr lang="en-US"/>
        </a:p>
      </dgm:t>
    </dgm:pt>
    <dgm:pt modelId="{83DE39D8-8158-41CD-9D3B-DFF4081AABCE}" type="parTrans" cxnId="{4FECD1C9-93A6-426E-9AC7-62D071AF1977}">
      <dgm:prSet/>
      <dgm:spPr/>
      <dgm:t>
        <a:bodyPr/>
        <a:lstStyle/>
        <a:p>
          <a:endParaRPr lang="en-US"/>
        </a:p>
      </dgm:t>
    </dgm:pt>
    <dgm:pt modelId="{89DDF499-F0D7-4E4E-A5F7-B64CE03CC3E4}" type="sibTrans" cxnId="{4FECD1C9-93A6-426E-9AC7-62D071AF1977}">
      <dgm:prSet/>
      <dgm:spPr/>
      <dgm:t>
        <a:bodyPr/>
        <a:lstStyle/>
        <a:p>
          <a:endParaRPr lang="en-US"/>
        </a:p>
      </dgm:t>
    </dgm:pt>
    <dgm:pt modelId="{8D5498D4-CC14-4B2E-B9F5-3E3251C0493E}">
      <dgm:prSet/>
      <dgm:spPr/>
      <dgm:t>
        <a:bodyPr/>
        <a:lstStyle/>
        <a:p>
          <a:r>
            <a:rPr lang="fr-CA"/>
            <a:t>Transition vers la retraite</a:t>
          </a:r>
          <a:endParaRPr lang="en-US"/>
        </a:p>
      </dgm:t>
    </dgm:pt>
    <dgm:pt modelId="{5AB994C2-D6B1-4D57-B15F-7DC5F917D85C}" type="parTrans" cxnId="{985804E9-0D3D-42C0-8858-6AE1240A8B3D}">
      <dgm:prSet/>
      <dgm:spPr/>
      <dgm:t>
        <a:bodyPr/>
        <a:lstStyle/>
        <a:p>
          <a:endParaRPr lang="en-US"/>
        </a:p>
      </dgm:t>
    </dgm:pt>
    <dgm:pt modelId="{7EAB493C-7D42-426B-9432-63C3957934E2}" type="sibTrans" cxnId="{985804E9-0D3D-42C0-8858-6AE1240A8B3D}">
      <dgm:prSet/>
      <dgm:spPr/>
      <dgm:t>
        <a:bodyPr/>
        <a:lstStyle/>
        <a:p>
          <a:endParaRPr lang="en-US"/>
        </a:p>
      </dgm:t>
    </dgm:pt>
    <dgm:pt modelId="{5D88DA4F-DA4D-4FF4-84E0-438D8C298A5C}">
      <dgm:prSet/>
      <dgm:spPr/>
      <dgm:t>
        <a:bodyPr/>
        <a:lstStyle/>
        <a:p>
          <a:r>
            <a:rPr lang="fr-CA"/>
            <a:t>Assurances collectives</a:t>
          </a:r>
          <a:endParaRPr lang="en-US"/>
        </a:p>
      </dgm:t>
    </dgm:pt>
    <dgm:pt modelId="{4EA7D0F9-427E-49FA-951C-1126CEBF8FB2}" type="parTrans" cxnId="{82984A1A-FE75-4F28-811C-4F2531650440}">
      <dgm:prSet/>
      <dgm:spPr/>
      <dgm:t>
        <a:bodyPr/>
        <a:lstStyle/>
        <a:p>
          <a:endParaRPr lang="en-US"/>
        </a:p>
      </dgm:t>
    </dgm:pt>
    <dgm:pt modelId="{2389757C-BB5B-4A5F-8EB0-371238913028}" type="sibTrans" cxnId="{82984A1A-FE75-4F28-811C-4F2531650440}">
      <dgm:prSet/>
      <dgm:spPr/>
      <dgm:t>
        <a:bodyPr/>
        <a:lstStyle/>
        <a:p>
          <a:endParaRPr lang="en-US"/>
        </a:p>
      </dgm:t>
    </dgm:pt>
    <dgm:pt modelId="{662C58F8-82DC-41C0-B1A4-E351B0B9EDF5}" type="pres">
      <dgm:prSet presAssocID="{76789E55-7F12-48BA-ACF3-16B1E8800D5E}" presName="diagram" presStyleCnt="0">
        <dgm:presLayoutVars>
          <dgm:dir/>
          <dgm:resizeHandles val="exact"/>
        </dgm:presLayoutVars>
      </dgm:prSet>
      <dgm:spPr/>
    </dgm:pt>
    <dgm:pt modelId="{8A46A36B-F887-403B-8988-1BCC60AC1FEA}" type="pres">
      <dgm:prSet presAssocID="{14076370-D2AE-4CFF-897C-9421CF96D591}" presName="node" presStyleLbl="node1" presStyleIdx="0" presStyleCnt="8">
        <dgm:presLayoutVars>
          <dgm:bulletEnabled val="1"/>
        </dgm:presLayoutVars>
      </dgm:prSet>
      <dgm:spPr/>
    </dgm:pt>
    <dgm:pt modelId="{ADB5EA20-EE64-41B9-A37D-7D16AB5717DB}" type="pres">
      <dgm:prSet presAssocID="{3D9022D8-ED2B-4DC3-BE47-F7918148402A}" presName="sibTrans" presStyleCnt="0"/>
      <dgm:spPr/>
    </dgm:pt>
    <dgm:pt modelId="{F20FE180-0957-4C65-9A8B-A94C1760237D}" type="pres">
      <dgm:prSet presAssocID="{E35E3AD9-225C-4F2A-B302-31682DD54504}" presName="node" presStyleLbl="node1" presStyleIdx="1" presStyleCnt="8">
        <dgm:presLayoutVars>
          <dgm:bulletEnabled val="1"/>
        </dgm:presLayoutVars>
      </dgm:prSet>
      <dgm:spPr/>
    </dgm:pt>
    <dgm:pt modelId="{00DE92AF-573D-4C52-9A77-9CC34AB7A5AD}" type="pres">
      <dgm:prSet presAssocID="{DB56FA87-9CAB-487C-9A45-653CEA533D36}" presName="sibTrans" presStyleCnt="0"/>
      <dgm:spPr/>
    </dgm:pt>
    <dgm:pt modelId="{D0C90633-2638-4ADE-9857-734C7BB19B8E}" type="pres">
      <dgm:prSet presAssocID="{7153A882-9C7C-40D3-BB31-F0E7E8E1A85D}" presName="node" presStyleLbl="node1" presStyleIdx="2" presStyleCnt="8">
        <dgm:presLayoutVars>
          <dgm:bulletEnabled val="1"/>
        </dgm:presLayoutVars>
      </dgm:prSet>
      <dgm:spPr/>
    </dgm:pt>
    <dgm:pt modelId="{2BC0ACF2-0A3D-4462-9856-D955468423ED}" type="pres">
      <dgm:prSet presAssocID="{3390998E-0085-4729-BD06-30A67F84697C}" presName="sibTrans" presStyleCnt="0"/>
      <dgm:spPr/>
    </dgm:pt>
    <dgm:pt modelId="{20E3EBE6-3EEF-4875-83FE-3FDFBA9D0081}" type="pres">
      <dgm:prSet presAssocID="{D97A4994-9F0E-4B41-96A1-DFD378A39A08}" presName="node" presStyleLbl="node1" presStyleIdx="3" presStyleCnt="8">
        <dgm:presLayoutVars>
          <dgm:bulletEnabled val="1"/>
        </dgm:presLayoutVars>
      </dgm:prSet>
      <dgm:spPr/>
    </dgm:pt>
    <dgm:pt modelId="{1EBBA1B0-6A77-407C-8A42-824AF56B9FC5}" type="pres">
      <dgm:prSet presAssocID="{BFF4E229-5E9C-46B8-9D6A-E8A4B0CA948F}" presName="sibTrans" presStyleCnt="0"/>
      <dgm:spPr/>
    </dgm:pt>
    <dgm:pt modelId="{C63898C3-15A3-4E9F-989F-7E2F3136891C}" type="pres">
      <dgm:prSet presAssocID="{5540D274-38D8-425C-BDE2-A98F0A0DC378}" presName="node" presStyleLbl="node1" presStyleIdx="4" presStyleCnt="8">
        <dgm:presLayoutVars>
          <dgm:bulletEnabled val="1"/>
        </dgm:presLayoutVars>
      </dgm:prSet>
      <dgm:spPr/>
    </dgm:pt>
    <dgm:pt modelId="{8BF2E9DA-282E-40FD-9000-18EC78CFC008}" type="pres">
      <dgm:prSet presAssocID="{901A6C07-4DC7-41B3-BF90-F3870C2AB015}" presName="sibTrans" presStyleCnt="0"/>
      <dgm:spPr/>
    </dgm:pt>
    <dgm:pt modelId="{8A850E37-D043-4414-A8E5-4BE63E51ABA4}" type="pres">
      <dgm:prSet presAssocID="{CAA0B88F-D3B5-45C8-B9B5-22D174BA8868}" presName="node" presStyleLbl="node1" presStyleIdx="5" presStyleCnt="8">
        <dgm:presLayoutVars>
          <dgm:bulletEnabled val="1"/>
        </dgm:presLayoutVars>
      </dgm:prSet>
      <dgm:spPr/>
    </dgm:pt>
    <dgm:pt modelId="{5670CB15-D884-4B34-9097-E2CAFBBBD634}" type="pres">
      <dgm:prSet presAssocID="{89DDF499-F0D7-4E4E-A5F7-B64CE03CC3E4}" presName="sibTrans" presStyleCnt="0"/>
      <dgm:spPr/>
    </dgm:pt>
    <dgm:pt modelId="{F51CC047-BBA4-4A4B-9181-EFA576F5C9A0}" type="pres">
      <dgm:prSet presAssocID="{8D5498D4-CC14-4B2E-B9F5-3E3251C0493E}" presName="node" presStyleLbl="node1" presStyleIdx="6" presStyleCnt="8">
        <dgm:presLayoutVars>
          <dgm:bulletEnabled val="1"/>
        </dgm:presLayoutVars>
      </dgm:prSet>
      <dgm:spPr/>
    </dgm:pt>
    <dgm:pt modelId="{10C0AA3B-E471-4D5E-9154-704E3BF55256}" type="pres">
      <dgm:prSet presAssocID="{7EAB493C-7D42-426B-9432-63C3957934E2}" presName="sibTrans" presStyleCnt="0"/>
      <dgm:spPr/>
    </dgm:pt>
    <dgm:pt modelId="{52A2904C-C53E-49A5-949E-92F2ABF2D186}" type="pres">
      <dgm:prSet presAssocID="{5D88DA4F-DA4D-4FF4-84E0-438D8C298A5C}" presName="node" presStyleLbl="node1" presStyleIdx="7" presStyleCnt="8">
        <dgm:presLayoutVars>
          <dgm:bulletEnabled val="1"/>
        </dgm:presLayoutVars>
      </dgm:prSet>
      <dgm:spPr/>
    </dgm:pt>
  </dgm:ptLst>
  <dgm:cxnLst>
    <dgm:cxn modelId="{579FE209-2149-4A9E-BFC0-1114A31130CD}" type="presOf" srcId="{8D5498D4-CC14-4B2E-B9F5-3E3251C0493E}" destId="{F51CC047-BBA4-4A4B-9181-EFA576F5C9A0}" srcOrd="0" destOrd="0" presId="urn:microsoft.com/office/officeart/2005/8/layout/default"/>
    <dgm:cxn modelId="{82984A1A-FE75-4F28-811C-4F2531650440}" srcId="{76789E55-7F12-48BA-ACF3-16B1E8800D5E}" destId="{5D88DA4F-DA4D-4FF4-84E0-438D8C298A5C}" srcOrd="7" destOrd="0" parTransId="{4EA7D0F9-427E-49FA-951C-1126CEBF8FB2}" sibTransId="{2389757C-BB5B-4A5F-8EB0-371238913028}"/>
    <dgm:cxn modelId="{ABE7E625-76AE-4484-884E-0D959F59C18A}" srcId="{76789E55-7F12-48BA-ACF3-16B1E8800D5E}" destId="{E35E3AD9-225C-4F2A-B302-31682DD54504}" srcOrd="1" destOrd="0" parTransId="{035D2232-20E5-4DAE-968C-116A71669DC1}" sibTransId="{DB56FA87-9CAB-487C-9A45-653CEA533D36}"/>
    <dgm:cxn modelId="{E093F246-5B7B-42A2-8B4A-C58835FCCE2B}" type="presOf" srcId="{14076370-D2AE-4CFF-897C-9421CF96D591}" destId="{8A46A36B-F887-403B-8988-1BCC60AC1FEA}" srcOrd="0" destOrd="0" presId="urn:microsoft.com/office/officeart/2005/8/layout/default"/>
    <dgm:cxn modelId="{8E63C44C-FE45-43BA-A531-35B8BC34E361}" srcId="{76789E55-7F12-48BA-ACF3-16B1E8800D5E}" destId="{5540D274-38D8-425C-BDE2-A98F0A0DC378}" srcOrd="4" destOrd="0" parTransId="{5C2F63E9-017A-471E-9358-C7A3F467D387}" sibTransId="{901A6C07-4DC7-41B3-BF90-F3870C2AB015}"/>
    <dgm:cxn modelId="{3915656D-2487-4F48-BAEE-515D58B0C825}" type="presOf" srcId="{E35E3AD9-225C-4F2A-B302-31682DD54504}" destId="{F20FE180-0957-4C65-9A8B-A94C1760237D}" srcOrd="0" destOrd="0" presId="urn:microsoft.com/office/officeart/2005/8/layout/default"/>
    <dgm:cxn modelId="{805CDE59-0A70-4E5C-BD7B-6C9A34ACB520}" type="presOf" srcId="{5D88DA4F-DA4D-4FF4-84E0-438D8C298A5C}" destId="{52A2904C-C53E-49A5-949E-92F2ABF2D186}" srcOrd="0" destOrd="0" presId="urn:microsoft.com/office/officeart/2005/8/layout/default"/>
    <dgm:cxn modelId="{5F64C182-3F93-4FAD-AF78-AD1E4CF9FCAF}" srcId="{76789E55-7F12-48BA-ACF3-16B1E8800D5E}" destId="{14076370-D2AE-4CFF-897C-9421CF96D591}" srcOrd="0" destOrd="0" parTransId="{E71D5679-4DBF-4DC9-94BC-88B1F818FD70}" sibTransId="{3D9022D8-ED2B-4DC3-BE47-F7918148402A}"/>
    <dgm:cxn modelId="{419E8892-2DDC-49E8-9FAA-B09EE6242D15}" type="presOf" srcId="{CAA0B88F-D3B5-45C8-B9B5-22D174BA8868}" destId="{8A850E37-D043-4414-A8E5-4BE63E51ABA4}" srcOrd="0" destOrd="0" presId="urn:microsoft.com/office/officeart/2005/8/layout/default"/>
    <dgm:cxn modelId="{34A3C993-81FB-4A0A-ADA1-C78454368760}" type="presOf" srcId="{76789E55-7F12-48BA-ACF3-16B1E8800D5E}" destId="{662C58F8-82DC-41C0-B1A4-E351B0B9EDF5}" srcOrd="0" destOrd="0" presId="urn:microsoft.com/office/officeart/2005/8/layout/default"/>
    <dgm:cxn modelId="{B4A260B0-ACC4-4DE4-8F7D-181EB2608A23}" type="presOf" srcId="{5540D274-38D8-425C-BDE2-A98F0A0DC378}" destId="{C63898C3-15A3-4E9F-989F-7E2F3136891C}" srcOrd="0" destOrd="0" presId="urn:microsoft.com/office/officeart/2005/8/layout/default"/>
    <dgm:cxn modelId="{4FECD1C9-93A6-426E-9AC7-62D071AF1977}" srcId="{76789E55-7F12-48BA-ACF3-16B1E8800D5E}" destId="{CAA0B88F-D3B5-45C8-B9B5-22D174BA8868}" srcOrd="5" destOrd="0" parTransId="{83DE39D8-8158-41CD-9D3B-DFF4081AABCE}" sibTransId="{89DDF499-F0D7-4E4E-A5F7-B64CE03CC3E4}"/>
    <dgm:cxn modelId="{4C669FDE-1178-4550-83E9-1709BF2126E6}" type="presOf" srcId="{D97A4994-9F0E-4B41-96A1-DFD378A39A08}" destId="{20E3EBE6-3EEF-4875-83FE-3FDFBA9D0081}" srcOrd="0" destOrd="0" presId="urn:microsoft.com/office/officeart/2005/8/layout/default"/>
    <dgm:cxn modelId="{3697F5E3-9409-407C-A9C8-647C7A54FC06}" srcId="{76789E55-7F12-48BA-ACF3-16B1E8800D5E}" destId="{D97A4994-9F0E-4B41-96A1-DFD378A39A08}" srcOrd="3" destOrd="0" parTransId="{9C2B384D-DDF9-4FAA-9961-45DC6A81151D}" sibTransId="{BFF4E229-5E9C-46B8-9D6A-E8A4B0CA948F}"/>
    <dgm:cxn modelId="{ECB486E4-521A-428B-89C7-BAA2EA6BFAF0}" type="presOf" srcId="{7153A882-9C7C-40D3-BB31-F0E7E8E1A85D}" destId="{D0C90633-2638-4ADE-9857-734C7BB19B8E}" srcOrd="0" destOrd="0" presId="urn:microsoft.com/office/officeart/2005/8/layout/default"/>
    <dgm:cxn modelId="{985804E9-0D3D-42C0-8858-6AE1240A8B3D}" srcId="{76789E55-7F12-48BA-ACF3-16B1E8800D5E}" destId="{8D5498D4-CC14-4B2E-B9F5-3E3251C0493E}" srcOrd="6" destOrd="0" parTransId="{5AB994C2-D6B1-4D57-B15F-7DC5F917D85C}" sibTransId="{7EAB493C-7D42-426B-9432-63C3957934E2}"/>
    <dgm:cxn modelId="{C01280F8-A389-4491-913F-2D63D6CCCC69}" srcId="{76789E55-7F12-48BA-ACF3-16B1E8800D5E}" destId="{7153A882-9C7C-40D3-BB31-F0E7E8E1A85D}" srcOrd="2" destOrd="0" parTransId="{47B2E717-D294-48F6-8EFD-0C8083BF0EBB}" sibTransId="{3390998E-0085-4729-BD06-30A67F84697C}"/>
    <dgm:cxn modelId="{C27A6AED-D419-4753-A4C7-E34C471E9CEE}" type="presParOf" srcId="{662C58F8-82DC-41C0-B1A4-E351B0B9EDF5}" destId="{8A46A36B-F887-403B-8988-1BCC60AC1FEA}" srcOrd="0" destOrd="0" presId="urn:microsoft.com/office/officeart/2005/8/layout/default"/>
    <dgm:cxn modelId="{6AEDAC0F-10F7-449F-A9D7-C63D9B09B6D2}" type="presParOf" srcId="{662C58F8-82DC-41C0-B1A4-E351B0B9EDF5}" destId="{ADB5EA20-EE64-41B9-A37D-7D16AB5717DB}" srcOrd="1" destOrd="0" presId="urn:microsoft.com/office/officeart/2005/8/layout/default"/>
    <dgm:cxn modelId="{E6A41766-D083-4819-B8E7-4E8AA9DC8F2E}" type="presParOf" srcId="{662C58F8-82DC-41C0-B1A4-E351B0B9EDF5}" destId="{F20FE180-0957-4C65-9A8B-A94C1760237D}" srcOrd="2" destOrd="0" presId="urn:microsoft.com/office/officeart/2005/8/layout/default"/>
    <dgm:cxn modelId="{9F21D894-4865-44D8-8C23-4EB66525A722}" type="presParOf" srcId="{662C58F8-82DC-41C0-B1A4-E351B0B9EDF5}" destId="{00DE92AF-573D-4C52-9A77-9CC34AB7A5AD}" srcOrd="3" destOrd="0" presId="urn:microsoft.com/office/officeart/2005/8/layout/default"/>
    <dgm:cxn modelId="{00B62CA0-E43B-4004-961C-FE69C04CAFB8}" type="presParOf" srcId="{662C58F8-82DC-41C0-B1A4-E351B0B9EDF5}" destId="{D0C90633-2638-4ADE-9857-734C7BB19B8E}" srcOrd="4" destOrd="0" presId="urn:microsoft.com/office/officeart/2005/8/layout/default"/>
    <dgm:cxn modelId="{24CD3119-D600-496E-BC46-A7EC6458CD8F}" type="presParOf" srcId="{662C58F8-82DC-41C0-B1A4-E351B0B9EDF5}" destId="{2BC0ACF2-0A3D-4462-9856-D955468423ED}" srcOrd="5" destOrd="0" presId="urn:microsoft.com/office/officeart/2005/8/layout/default"/>
    <dgm:cxn modelId="{F41DA8B1-AA0A-4324-8AA3-51BD53A8529C}" type="presParOf" srcId="{662C58F8-82DC-41C0-B1A4-E351B0B9EDF5}" destId="{20E3EBE6-3EEF-4875-83FE-3FDFBA9D0081}" srcOrd="6" destOrd="0" presId="urn:microsoft.com/office/officeart/2005/8/layout/default"/>
    <dgm:cxn modelId="{13F4F49B-26A2-4815-B7D0-6784EFA679DA}" type="presParOf" srcId="{662C58F8-82DC-41C0-B1A4-E351B0B9EDF5}" destId="{1EBBA1B0-6A77-407C-8A42-824AF56B9FC5}" srcOrd="7" destOrd="0" presId="urn:microsoft.com/office/officeart/2005/8/layout/default"/>
    <dgm:cxn modelId="{A98019EE-FB5B-4FC9-8CF1-AB5805881ADC}" type="presParOf" srcId="{662C58F8-82DC-41C0-B1A4-E351B0B9EDF5}" destId="{C63898C3-15A3-4E9F-989F-7E2F3136891C}" srcOrd="8" destOrd="0" presId="urn:microsoft.com/office/officeart/2005/8/layout/default"/>
    <dgm:cxn modelId="{B26E6A37-ED21-4582-9656-FC422C0E0780}" type="presParOf" srcId="{662C58F8-82DC-41C0-B1A4-E351B0B9EDF5}" destId="{8BF2E9DA-282E-40FD-9000-18EC78CFC008}" srcOrd="9" destOrd="0" presId="urn:microsoft.com/office/officeart/2005/8/layout/default"/>
    <dgm:cxn modelId="{786D4F8C-6AA9-44C9-8011-1AF181101A80}" type="presParOf" srcId="{662C58F8-82DC-41C0-B1A4-E351B0B9EDF5}" destId="{8A850E37-D043-4414-A8E5-4BE63E51ABA4}" srcOrd="10" destOrd="0" presId="urn:microsoft.com/office/officeart/2005/8/layout/default"/>
    <dgm:cxn modelId="{DFC91DD6-3AE8-4D86-9DF6-4082EFB95623}" type="presParOf" srcId="{662C58F8-82DC-41C0-B1A4-E351B0B9EDF5}" destId="{5670CB15-D884-4B34-9097-E2CAFBBBD634}" srcOrd="11" destOrd="0" presId="urn:microsoft.com/office/officeart/2005/8/layout/default"/>
    <dgm:cxn modelId="{D166E1ED-3B9D-48E6-9C6B-1668FEC0B1CF}" type="presParOf" srcId="{662C58F8-82DC-41C0-B1A4-E351B0B9EDF5}" destId="{F51CC047-BBA4-4A4B-9181-EFA576F5C9A0}" srcOrd="12" destOrd="0" presId="urn:microsoft.com/office/officeart/2005/8/layout/default"/>
    <dgm:cxn modelId="{A5903BDD-510D-4D6F-99D6-FD7BF887711E}" type="presParOf" srcId="{662C58F8-82DC-41C0-B1A4-E351B0B9EDF5}" destId="{10C0AA3B-E471-4D5E-9154-704E3BF55256}" srcOrd="13" destOrd="0" presId="urn:microsoft.com/office/officeart/2005/8/layout/default"/>
    <dgm:cxn modelId="{C410FE44-6D68-4BFD-A8F7-04180D9B1739}" type="presParOf" srcId="{662C58F8-82DC-41C0-B1A4-E351B0B9EDF5}" destId="{52A2904C-C53E-49A5-949E-92F2ABF2D186}"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422D6A-4A86-4469-97E7-C2F09EEBC4BB}" type="doc">
      <dgm:prSet loTypeId="urn:microsoft.com/office/officeart/2005/8/layout/list1" loCatId="list" qsTypeId="urn:microsoft.com/office/officeart/2005/8/quickstyle/simple5" qsCatId="simple" csTypeId="urn:microsoft.com/office/officeart/2005/8/colors/accent1_2" csCatId="accent1"/>
      <dgm:spPr/>
      <dgm:t>
        <a:bodyPr/>
        <a:lstStyle/>
        <a:p>
          <a:endParaRPr lang="en-US"/>
        </a:p>
      </dgm:t>
    </dgm:pt>
    <dgm:pt modelId="{5265ADB4-428B-4886-9E5A-5D572F5851B2}">
      <dgm:prSet/>
      <dgm:spPr/>
      <dgm:t>
        <a:bodyPr/>
        <a:lstStyle/>
        <a:p>
          <a:pPr>
            <a:lnSpc>
              <a:spcPct val="100000"/>
            </a:lnSpc>
          </a:pPr>
          <a:r>
            <a:rPr lang="fr-CA"/>
            <a:t>Sources de revenus</a:t>
          </a:r>
          <a:endParaRPr lang="en-US"/>
        </a:p>
      </dgm:t>
    </dgm:pt>
    <dgm:pt modelId="{78CA87DD-B8C7-4F53-A057-F7D086D38D06}" type="parTrans" cxnId="{FEC88C1A-438E-4D3F-B700-6D211C543EEA}">
      <dgm:prSet/>
      <dgm:spPr/>
      <dgm:t>
        <a:bodyPr/>
        <a:lstStyle/>
        <a:p>
          <a:endParaRPr lang="en-US"/>
        </a:p>
      </dgm:t>
    </dgm:pt>
    <dgm:pt modelId="{D86B59AD-F3C9-4A5A-8507-6AFBDE64911B}" type="sibTrans" cxnId="{FEC88C1A-438E-4D3F-B700-6D211C543EEA}">
      <dgm:prSet/>
      <dgm:spPr/>
      <dgm:t>
        <a:bodyPr/>
        <a:lstStyle/>
        <a:p>
          <a:endParaRPr lang="en-US"/>
        </a:p>
      </dgm:t>
    </dgm:pt>
    <dgm:pt modelId="{E6737195-85F6-4297-B574-DB8C48EBA1E1}">
      <dgm:prSet/>
      <dgm:spPr/>
      <dgm:t>
        <a:bodyPr/>
        <a:lstStyle/>
        <a:p>
          <a:pPr>
            <a:lnSpc>
              <a:spcPct val="100000"/>
            </a:lnSpc>
          </a:pPr>
          <a:r>
            <a:rPr lang="fr-CA"/>
            <a:t>Objectif 70 % </a:t>
          </a:r>
          <a:endParaRPr lang="en-US"/>
        </a:p>
      </dgm:t>
    </dgm:pt>
    <dgm:pt modelId="{A8CEA009-1DD8-4E0F-BFB1-1E4AD067B6EF}" type="parTrans" cxnId="{11DF522E-1918-4091-BF3F-25561A92F553}">
      <dgm:prSet/>
      <dgm:spPr/>
      <dgm:t>
        <a:bodyPr/>
        <a:lstStyle/>
        <a:p>
          <a:endParaRPr lang="en-US"/>
        </a:p>
      </dgm:t>
    </dgm:pt>
    <dgm:pt modelId="{7F26E5E7-8E9E-4517-BE01-859CD4B32298}" type="sibTrans" cxnId="{11DF522E-1918-4091-BF3F-25561A92F553}">
      <dgm:prSet/>
      <dgm:spPr/>
      <dgm:t>
        <a:bodyPr/>
        <a:lstStyle/>
        <a:p>
          <a:endParaRPr lang="en-US"/>
        </a:p>
      </dgm:t>
    </dgm:pt>
    <dgm:pt modelId="{1B4E62DF-BC07-4462-AFB6-CB34EF4CCC78}">
      <dgm:prSet/>
      <dgm:spPr/>
      <dgm:t>
        <a:bodyPr/>
        <a:lstStyle/>
        <a:p>
          <a:pPr>
            <a:lnSpc>
              <a:spcPct val="100000"/>
            </a:lnSpc>
          </a:pPr>
          <a:r>
            <a:rPr lang="fr-CA"/>
            <a:t>Changements dans les dépenses</a:t>
          </a:r>
          <a:endParaRPr lang="en-US"/>
        </a:p>
      </dgm:t>
    </dgm:pt>
    <dgm:pt modelId="{C7FD3D68-9758-4C56-91E6-F1ECCE8B8475}" type="parTrans" cxnId="{D0439F91-172C-4532-A88D-0AD4977BC5BD}">
      <dgm:prSet/>
      <dgm:spPr/>
      <dgm:t>
        <a:bodyPr/>
        <a:lstStyle/>
        <a:p>
          <a:endParaRPr lang="en-US"/>
        </a:p>
      </dgm:t>
    </dgm:pt>
    <dgm:pt modelId="{F92C6D6B-FB43-4B0F-BF51-C8D9ED68C4DB}" type="sibTrans" cxnId="{D0439F91-172C-4532-A88D-0AD4977BC5BD}">
      <dgm:prSet/>
      <dgm:spPr/>
      <dgm:t>
        <a:bodyPr/>
        <a:lstStyle/>
        <a:p>
          <a:endParaRPr lang="en-US"/>
        </a:p>
      </dgm:t>
    </dgm:pt>
    <dgm:pt modelId="{7CB445D2-B8C3-4E6F-BC64-E333EE578588}" type="pres">
      <dgm:prSet presAssocID="{C1422D6A-4A86-4469-97E7-C2F09EEBC4BB}" presName="linear" presStyleCnt="0">
        <dgm:presLayoutVars>
          <dgm:dir/>
          <dgm:animLvl val="lvl"/>
          <dgm:resizeHandles val="exact"/>
        </dgm:presLayoutVars>
      </dgm:prSet>
      <dgm:spPr/>
    </dgm:pt>
    <dgm:pt modelId="{DCF2487D-E718-4AB6-8146-7900F4544B2E}" type="pres">
      <dgm:prSet presAssocID="{5265ADB4-428B-4886-9E5A-5D572F5851B2}" presName="parentLin" presStyleCnt="0"/>
      <dgm:spPr/>
    </dgm:pt>
    <dgm:pt modelId="{F7837A2B-0721-4C0D-BD1C-B73F75F50B05}" type="pres">
      <dgm:prSet presAssocID="{5265ADB4-428B-4886-9E5A-5D572F5851B2}" presName="parentLeftMargin" presStyleLbl="node1" presStyleIdx="0" presStyleCnt="3"/>
      <dgm:spPr/>
    </dgm:pt>
    <dgm:pt modelId="{140AB1E3-5ED3-4E83-919C-2879E2A22EAB}" type="pres">
      <dgm:prSet presAssocID="{5265ADB4-428B-4886-9E5A-5D572F5851B2}" presName="parentText" presStyleLbl="node1" presStyleIdx="0" presStyleCnt="3">
        <dgm:presLayoutVars>
          <dgm:chMax val="0"/>
          <dgm:bulletEnabled val="1"/>
        </dgm:presLayoutVars>
      </dgm:prSet>
      <dgm:spPr/>
    </dgm:pt>
    <dgm:pt modelId="{F05ED140-D3B3-4D89-99EF-7A4DB10E6E95}" type="pres">
      <dgm:prSet presAssocID="{5265ADB4-428B-4886-9E5A-5D572F5851B2}" presName="negativeSpace" presStyleCnt="0"/>
      <dgm:spPr/>
    </dgm:pt>
    <dgm:pt modelId="{3EF13387-5102-4380-979E-30DAA04DDD89}" type="pres">
      <dgm:prSet presAssocID="{5265ADB4-428B-4886-9E5A-5D572F5851B2}" presName="childText" presStyleLbl="conFgAcc1" presStyleIdx="0" presStyleCnt="3">
        <dgm:presLayoutVars>
          <dgm:bulletEnabled val="1"/>
        </dgm:presLayoutVars>
      </dgm:prSet>
      <dgm:spPr/>
    </dgm:pt>
    <dgm:pt modelId="{6A19AAA2-E0F0-40C9-9514-B4D5E3D4CE17}" type="pres">
      <dgm:prSet presAssocID="{D86B59AD-F3C9-4A5A-8507-6AFBDE64911B}" presName="spaceBetweenRectangles" presStyleCnt="0"/>
      <dgm:spPr/>
    </dgm:pt>
    <dgm:pt modelId="{83688B32-047D-4D76-BA66-C43C48834548}" type="pres">
      <dgm:prSet presAssocID="{E6737195-85F6-4297-B574-DB8C48EBA1E1}" presName="parentLin" presStyleCnt="0"/>
      <dgm:spPr/>
    </dgm:pt>
    <dgm:pt modelId="{2A7CECF1-5317-437C-B08C-B3B504DA4818}" type="pres">
      <dgm:prSet presAssocID="{E6737195-85F6-4297-B574-DB8C48EBA1E1}" presName="parentLeftMargin" presStyleLbl="node1" presStyleIdx="0" presStyleCnt="3"/>
      <dgm:spPr/>
    </dgm:pt>
    <dgm:pt modelId="{2C103B8E-9380-44A6-8201-06788119D1BC}" type="pres">
      <dgm:prSet presAssocID="{E6737195-85F6-4297-B574-DB8C48EBA1E1}" presName="parentText" presStyleLbl="node1" presStyleIdx="1" presStyleCnt="3">
        <dgm:presLayoutVars>
          <dgm:chMax val="0"/>
          <dgm:bulletEnabled val="1"/>
        </dgm:presLayoutVars>
      </dgm:prSet>
      <dgm:spPr/>
    </dgm:pt>
    <dgm:pt modelId="{CBEE50C6-EC3A-48EE-8EBA-BF7D1A551130}" type="pres">
      <dgm:prSet presAssocID="{E6737195-85F6-4297-B574-DB8C48EBA1E1}" presName="negativeSpace" presStyleCnt="0"/>
      <dgm:spPr/>
    </dgm:pt>
    <dgm:pt modelId="{21477A0C-375C-4553-A6D7-A4E22F1DAF97}" type="pres">
      <dgm:prSet presAssocID="{E6737195-85F6-4297-B574-DB8C48EBA1E1}" presName="childText" presStyleLbl="conFgAcc1" presStyleIdx="1" presStyleCnt="3">
        <dgm:presLayoutVars>
          <dgm:bulletEnabled val="1"/>
        </dgm:presLayoutVars>
      </dgm:prSet>
      <dgm:spPr/>
    </dgm:pt>
    <dgm:pt modelId="{33833ECC-2BCD-4CF5-9959-165D7AC43756}" type="pres">
      <dgm:prSet presAssocID="{7F26E5E7-8E9E-4517-BE01-859CD4B32298}" presName="spaceBetweenRectangles" presStyleCnt="0"/>
      <dgm:spPr/>
    </dgm:pt>
    <dgm:pt modelId="{67312981-0DD4-451C-B6DD-20FBEDB6E4CE}" type="pres">
      <dgm:prSet presAssocID="{1B4E62DF-BC07-4462-AFB6-CB34EF4CCC78}" presName="parentLin" presStyleCnt="0"/>
      <dgm:spPr/>
    </dgm:pt>
    <dgm:pt modelId="{E0CF0523-3024-4EB0-8C89-34E928A91D21}" type="pres">
      <dgm:prSet presAssocID="{1B4E62DF-BC07-4462-AFB6-CB34EF4CCC78}" presName="parentLeftMargin" presStyleLbl="node1" presStyleIdx="1" presStyleCnt="3"/>
      <dgm:spPr/>
    </dgm:pt>
    <dgm:pt modelId="{513D3DEC-4418-4768-94EC-C68A2C505F06}" type="pres">
      <dgm:prSet presAssocID="{1B4E62DF-BC07-4462-AFB6-CB34EF4CCC78}" presName="parentText" presStyleLbl="node1" presStyleIdx="2" presStyleCnt="3">
        <dgm:presLayoutVars>
          <dgm:chMax val="0"/>
          <dgm:bulletEnabled val="1"/>
        </dgm:presLayoutVars>
      </dgm:prSet>
      <dgm:spPr/>
    </dgm:pt>
    <dgm:pt modelId="{FE04AAC9-5B3C-4671-AD29-C98FE264A9B3}" type="pres">
      <dgm:prSet presAssocID="{1B4E62DF-BC07-4462-AFB6-CB34EF4CCC78}" presName="negativeSpace" presStyleCnt="0"/>
      <dgm:spPr/>
    </dgm:pt>
    <dgm:pt modelId="{0022600E-FF45-4C6C-AB61-5AB95BE59345}" type="pres">
      <dgm:prSet presAssocID="{1B4E62DF-BC07-4462-AFB6-CB34EF4CCC78}" presName="childText" presStyleLbl="conFgAcc1" presStyleIdx="2" presStyleCnt="3">
        <dgm:presLayoutVars>
          <dgm:bulletEnabled val="1"/>
        </dgm:presLayoutVars>
      </dgm:prSet>
      <dgm:spPr/>
    </dgm:pt>
  </dgm:ptLst>
  <dgm:cxnLst>
    <dgm:cxn modelId="{D8F85A00-A09E-462C-AE0A-AB6C9DF24261}" type="presOf" srcId="{E6737195-85F6-4297-B574-DB8C48EBA1E1}" destId="{2C103B8E-9380-44A6-8201-06788119D1BC}" srcOrd="1" destOrd="0" presId="urn:microsoft.com/office/officeart/2005/8/layout/list1"/>
    <dgm:cxn modelId="{FEC88C1A-438E-4D3F-B700-6D211C543EEA}" srcId="{C1422D6A-4A86-4469-97E7-C2F09EEBC4BB}" destId="{5265ADB4-428B-4886-9E5A-5D572F5851B2}" srcOrd="0" destOrd="0" parTransId="{78CA87DD-B8C7-4F53-A057-F7D086D38D06}" sibTransId="{D86B59AD-F3C9-4A5A-8507-6AFBDE64911B}"/>
    <dgm:cxn modelId="{70400525-2C72-4413-9CD4-016FE28D2C7E}" type="presOf" srcId="{1B4E62DF-BC07-4462-AFB6-CB34EF4CCC78}" destId="{513D3DEC-4418-4768-94EC-C68A2C505F06}" srcOrd="1" destOrd="0" presId="urn:microsoft.com/office/officeart/2005/8/layout/list1"/>
    <dgm:cxn modelId="{11DF522E-1918-4091-BF3F-25561A92F553}" srcId="{C1422D6A-4A86-4469-97E7-C2F09EEBC4BB}" destId="{E6737195-85F6-4297-B574-DB8C48EBA1E1}" srcOrd="1" destOrd="0" parTransId="{A8CEA009-1DD8-4E0F-BFB1-1E4AD067B6EF}" sibTransId="{7F26E5E7-8E9E-4517-BE01-859CD4B32298}"/>
    <dgm:cxn modelId="{BE1CB934-3A6C-408F-ACB8-357A77F6C0EC}" type="presOf" srcId="{5265ADB4-428B-4886-9E5A-5D572F5851B2}" destId="{140AB1E3-5ED3-4E83-919C-2879E2A22EAB}" srcOrd="1" destOrd="0" presId="urn:microsoft.com/office/officeart/2005/8/layout/list1"/>
    <dgm:cxn modelId="{EE6D2C41-FD65-4D86-891A-F9D55191469B}" type="presOf" srcId="{C1422D6A-4A86-4469-97E7-C2F09EEBC4BB}" destId="{7CB445D2-B8C3-4E6F-BC64-E333EE578588}" srcOrd="0" destOrd="0" presId="urn:microsoft.com/office/officeart/2005/8/layout/list1"/>
    <dgm:cxn modelId="{59EC064C-1E06-4027-A03E-C39E92CAA055}" type="presOf" srcId="{E6737195-85F6-4297-B574-DB8C48EBA1E1}" destId="{2A7CECF1-5317-437C-B08C-B3B504DA4818}" srcOrd="0" destOrd="0" presId="urn:microsoft.com/office/officeart/2005/8/layout/list1"/>
    <dgm:cxn modelId="{3571D27E-D8A1-4E83-A1C5-BDA105AA65CB}" type="presOf" srcId="{1B4E62DF-BC07-4462-AFB6-CB34EF4CCC78}" destId="{E0CF0523-3024-4EB0-8C89-34E928A91D21}" srcOrd="0" destOrd="0" presId="urn:microsoft.com/office/officeart/2005/8/layout/list1"/>
    <dgm:cxn modelId="{D0439F91-172C-4532-A88D-0AD4977BC5BD}" srcId="{C1422D6A-4A86-4469-97E7-C2F09EEBC4BB}" destId="{1B4E62DF-BC07-4462-AFB6-CB34EF4CCC78}" srcOrd="2" destOrd="0" parTransId="{C7FD3D68-9758-4C56-91E6-F1ECCE8B8475}" sibTransId="{F92C6D6B-FB43-4B0F-BF51-C8D9ED68C4DB}"/>
    <dgm:cxn modelId="{26C4E1BE-462B-4801-9BF6-320A0497BBE3}" type="presOf" srcId="{5265ADB4-428B-4886-9E5A-5D572F5851B2}" destId="{F7837A2B-0721-4C0D-BD1C-B73F75F50B05}" srcOrd="0" destOrd="0" presId="urn:microsoft.com/office/officeart/2005/8/layout/list1"/>
    <dgm:cxn modelId="{2E3C86B6-821C-4FF5-A84D-F0E27519C7A9}" type="presParOf" srcId="{7CB445D2-B8C3-4E6F-BC64-E333EE578588}" destId="{DCF2487D-E718-4AB6-8146-7900F4544B2E}" srcOrd="0" destOrd="0" presId="urn:microsoft.com/office/officeart/2005/8/layout/list1"/>
    <dgm:cxn modelId="{9105660C-B39E-4876-8F66-258D5572C55E}" type="presParOf" srcId="{DCF2487D-E718-4AB6-8146-7900F4544B2E}" destId="{F7837A2B-0721-4C0D-BD1C-B73F75F50B05}" srcOrd="0" destOrd="0" presId="urn:microsoft.com/office/officeart/2005/8/layout/list1"/>
    <dgm:cxn modelId="{1DD333B0-6FD0-47CD-87B9-BEFAF7B75A86}" type="presParOf" srcId="{DCF2487D-E718-4AB6-8146-7900F4544B2E}" destId="{140AB1E3-5ED3-4E83-919C-2879E2A22EAB}" srcOrd="1" destOrd="0" presId="urn:microsoft.com/office/officeart/2005/8/layout/list1"/>
    <dgm:cxn modelId="{F32EC220-3884-44D0-9AA1-2D76CD6012C9}" type="presParOf" srcId="{7CB445D2-B8C3-4E6F-BC64-E333EE578588}" destId="{F05ED140-D3B3-4D89-99EF-7A4DB10E6E95}" srcOrd="1" destOrd="0" presId="urn:microsoft.com/office/officeart/2005/8/layout/list1"/>
    <dgm:cxn modelId="{AE33D8DC-3175-4D95-90EB-B0BA5C611553}" type="presParOf" srcId="{7CB445D2-B8C3-4E6F-BC64-E333EE578588}" destId="{3EF13387-5102-4380-979E-30DAA04DDD89}" srcOrd="2" destOrd="0" presId="urn:microsoft.com/office/officeart/2005/8/layout/list1"/>
    <dgm:cxn modelId="{EED47142-F087-4DDB-A0E8-1CBB977A8C93}" type="presParOf" srcId="{7CB445D2-B8C3-4E6F-BC64-E333EE578588}" destId="{6A19AAA2-E0F0-40C9-9514-B4D5E3D4CE17}" srcOrd="3" destOrd="0" presId="urn:microsoft.com/office/officeart/2005/8/layout/list1"/>
    <dgm:cxn modelId="{7828FEDC-CD20-49A4-A632-95176C7377E6}" type="presParOf" srcId="{7CB445D2-B8C3-4E6F-BC64-E333EE578588}" destId="{83688B32-047D-4D76-BA66-C43C48834548}" srcOrd="4" destOrd="0" presId="urn:microsoft.com/office/officeart/2005/8/layout/list1"/>
    <dgm:cxn modelId="{D656FA50-92C3-4135-99B0-CF1317FDB04A}" type="presParOf" srcId="{83688B32-047D-4D76-BA66-C43C48834548}" destId="{2A7CECF1-5317-437C-B08C-B3B504DA4818}" srcOrd="0" destOrd="0" presId="urn:microsoft.com/office/officeart/2005/8/layout/list1"/>
    <dgm:cxn modelId="{01C00CE6-747C-437B-B15A-40A6FAF520F9}" type="presParOf" srcId="{83688B32-047D-4D76-BA66-C43C48834548}" destId="{2C103B8E-9380-44A6-8201-06788119D1BC}" srcOrd="1" destOrd="0" presId="urn:microsoft.com/office/officeart/2005/8/layout/list1"/>
    <dgm:cxn modelId="{C71EC1AF-815A-4BF9-BE5D-D17ABCCA1FE7}" type="presParOf" srcId="{7CB445D2-B8C3-4E6F-BC64-E333EE578588}" destId="{CBEE50C6-EC3A-48EE-8EBA-BF7D1A551130}" srcOrd="5" destOrd="0" presId="urn:microsoft.com/office/officeart/2005/8/layout/list1"/>
    <dgm:cxn modelId="{2C339531-A22E-4E63-8D38-DC4461D25793}" type="presParOf" srcId="{7CB445D2-B8C3-4E6F-BC64-E333EE578588}" destId="{21477A0C-375C-4553-A6D7-A4E22F1DAF97}" srcOrd="6" destOrd="0" presId="urn:microsoft.com/office/officeart/2005/8/layout/list1"/>
    <dgm:cxn modelId="{0C8892E1-4CA7-4F18-AA38-FB7277B3C05D}" type="presParOf" srcId="{7CB445D2-B8C3-4E6F-BC64-E333EE578588}" destId="{33833ECC-2BCD-4CF5-9959-165D7AC43756}" srcOrd="7" destOrd="0" presId="urn:microsoft.com/office/officeart/2005/8/layout/list1"/>
    <dgm:cxn modelId="{AF946DAE-836D-44B3-B3D0-DE752F5A7093}" type="presParOf" srcId="{7CB445D2-B8C3-4E6F-BC64-E333EE578588}" destId="{67312981-0DD4-451C-B6DD-20FBEDB6E4CE}" srcOrd="8" destOrd="0" presId="urn:microsoft.com/office/officeart/2005/8/layout/list1"/>
    <dgm:cxn modelId="{4E63015D-CF6F-443A-86DB-971EDE405384}" type="presParOf" srcId="{67312981-0DD4-451C-B6DD-20FBEDB6E4CE}" destId="{E0CF0523-3024-4EB0-8C89-34E928A91D21}" srcOrd="0" destOrd="0" presId="urn:microsoft.com/office/officeart/2005/8/layout/list1"/>
    <dgm:cxn modelId="{4E8C8318-D9C2-460E-A06B-56995FFD905D}" type="presParOf" srcId="{67312981-0DD4-451C-B6DD-20FBEDB6E4CE}" destId="{513D3DEC-4418-4768-94EC-C68A2C505F06}" srcOrd="1" destOrd="0" presId="urn:microsoft.com/office/officeart/2005/8/layout/list1"/>
    <dgm:cxn modelId="{6102F332-1B49-433E-97E5-EF467B19077E}" type="presParOf" srcId="{7CB445D2-B8C3-4E6F-BC64-E333EE578588}" destId="{FE04AAC9-5B3C-4671-AD29-C98FE264A9B3}" srcOrd="9" destOrd="0" presId="urn:microsoft.com/office/officeart/2005/8/layout/list1"/>
    <dgm:cxn modelId="{5873C13B-4056-414B-8CF6-60F5DA61FBED}" type="presParOf" srcId="{7CB445D2-B8C3-4E6F-BC64-E333EE578588}" destId="{0022600E-FF45-4C6C-AB61-5AB95BE593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64E911-09FD-4E93-A155-E1C409A26788}"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150FF0D5-BF25-441D-9D6C-9CDA1291BBFF}">
      <dgm:prSet/>
      <dgm:spPr/>
      <dgm:t>
        <a:bodyPr/>
        <a:lstStyle/>
        <a:p>
          <a:r>
            <a:rPr lang="fr-CA"/>
            <a:t>Choses à faire</a:t>
          </a:r>
          <a:endParaRPr lang="en-US"/>
        </a:p>
      </dgm:t>
    </dgm:pt>
    <dgm:pt modelId="{BE6EF04B-7455-483E-B17F-230DE2A3C62D}" type="parTrans" cxnId="{5CD3DDCE-09B2-4D89-BA9C-726CBD6470CC}">
      <dgm:prSet/>
      <dgm:spPr/>
      <dgm:t>
        <a:bodyPr/>
        <a:lstStyle/>
        <a:p>
          <a:endParaRPr lang="en-US"/>
        </a:p>
      </dgm:t>
    </dgm:pt>
    <dgm:pt modelId="{5D22D7BE-0C5B-47E2-ACC8-40F41E9DDE63}" type="sibTrans" cxnId="{5CD3DDCE-09B2-4D89-BA9C-726CBD6470CC}">
      <dgm:prSet/>
      <dgm:spPr/>
      <dgm:t>
        <a:bodyPr/>
        <a:lstStyle/>
        <a:p>
          <a:endParaRPr lang="en-US"/>
        </a:p>
      </dgm:t>
    </dgm:pt>
    <dgm:pt modelId="{F8F6F2C5-8B28-4B8F-B307-0D6807CE57A0}">
      <dgm:prSet/>
      <dgm:spPr/>
      <dgm:t>
        <a:bodyPr/>
        <a:lstStyle/>
        <a:p>
          <a:r>
            <a:rPr lang="fr-CA"/>
            <a:t>Outils pour une estimation</a:t>
          </a:r>
          <a:endParaRPr lang="en-US"/>
        </a:p>
      </dgm:t>
    </dgm:pt>
    <dgm:pt modelId="{3A20EE53-EAB1-4E8A-A111-D52B988627EC}" type="parTrans" cxnId="{E3AD90E5-BBE6-4888-8C7E-4854FE2E0AF5}">
      <dgm:prSet/>
      <dgm:spPr/>
      <dgm:t>
        <a:bodyPr/>
        <a:lstStyle/>
        <a:p>
          <a:endParaRPr lang="en-US"/>
        </a:p>
      </dgm:t>
    </dgm:pt>
    <dgm:pt modelId="{C0B16CA4-49D5-4FAF-B68D-9EE0705ADDD5}" type="sibTrans" cxnId="{E3AD90E5-BBE6-4888-8C7E-4854FE2E0AF5}">
      <dgm:prSet/>
      <dgm:spPr/>
      <dgm:t>
        <a:bodyPr/>
        <a:lstStyle/>
        <a:p>
          <a:endParaRPr lang="en-US"/>
        </a:p>
      </dgm:t>
    </dgm:pt>
    <dgm:pt modelId="{8F86642B-24CD-4C1B-A7EE-A73D714D5ABA}">
      <dgm:prSet/>
      <dgm:spPr/>
      <dgm:t>
        <a:bodyPr/>
        <a:lstStyle/>
        <a:p>
          <a:r>
            <a:rPr lang="fr-CA"/>
            <a:t>Demander sa rente</a:t>
          </a:r>
          <a:endParaRPr lang="en-US"/>
        </a:p>
      </dgm:t>
    </dgm:pt>
    <dgm:pt modelId="{93D374A8-B265-480E-8BDB-C2A26382D484}" type="parTrans" cxnId="{4282E61C-66A7-4F72-A4DC-A2D12105C460}">
      <dgm:prSet/>
      <dgm:spPr/>
      <dgm:t>
        <a:bodyPr/>
        <a:lstStyle/>
        <a:p>
          <a:endParaRPr lang="en-US"/>
        </a:p>
      </dgm:t>
    </dgm:pt>
    <dgm:pt modelId="{5D2F7421-2569-4855-87E8-2722A60317F8}" type="sibTrans" cxnId="{4282E61C-66A7-4F72-A4DC-A2D12105C460}">
      <dgm:prSet/>
      <dgm:spPr/>
      <dgm:t>
        <a:bodyPr/>
        <a:lstStyle/>
        <a:p>
          <a:endParaRPr lang="en-US"/>
        </a:p>
      </dgm:t>
    </dgm:pt>
    <dgm:pt modelId="{3946E6DF-1023-4676-B107-0DC5EA0CC62A}">
      <dgm:prSet/>
      <dgm:spPr/>
      <dgm:t>
        <a:bodyPr/>
        <a:lstStyle/>
        <a:p>
          <a:r>
            <a:rPr lang="fr-CA"/>
            <a:t>Choisir sa date</a:t>
          </a:r>
          <a:endParaRPr lang="en-US"/>
        </a:p>
      </dgm:t>
    </dgm:pt>
    <dgm:pt modelId="{1CD29350-82D1-4ED0-8BA8-6D28CBFA4A68}" type="parTrans" cxnId="{6C5422CA-4D3A-476E-8F68-67099E2003C2}">
      <dgm:prSet/>
      <dgm:spPr/>
      <dgm:t>
        <a:bodyPr/>
        <a:lstStyle/>
        <a:p>
          <a:endParaRPr lang="en-US"/>
        </a:p>
      </dgm:t>
    </dgm:pt>
    <dgm:pt modelId="{3CF17F7E-555F-4904-9BFA-19E055424873}" type="sibTrans" cxnId="{6C5422CA-4D3A-476E-8F68-67099E2003C2}">
      <dgm:prSet/>
      <dgm:spPr/>
      <dgm:t>
        <a:bodyPr/>
        <a:lstStyle/>
        <a:p>
          <a:endParaRPr lang="en-US"/>
        </a:p>
      </dgm:t>
    </dgm:pt>
    <dgm:pt modelId="{940BA824-9C0F-4AEA-8C2A-19B1B5244DDD}">
      <dgm:prSet/>
      <dgm:spPr/>
      <dgm:t>
        <a:bodyPr/>
        <a:lstStyle/>
        <a:p>
          <a:r>
            <a:rPr lang="fr-CA" i="1"/>
            <a:t>« Mon dossier »</a:t>
          </a:r>
          <a:r>
            <a:rPr lang="fr-CA"/>
            <a:t> Retraite Québec </a:t>
          </a:r>
          <a:endParaRPr lang="en-US"/>
        </a:p>
      </dgm:t>
    </dgm:pt>
    <dgm:pt modelId="{989FE1F2-BDC5-496F-81C4-26DCDE1877FD}" type="parTrans" cxnId="{4B441975-C960-42F8-8E03-95D58FF9D939}">
      <dgm:prSet/>
      <dgm:spPr/>
      <dgm:t>
        <a:bodyPr/>
        <a:lstStyle/>
        <a:p>
          <a:endParaRPr lang="en-US"/>
        </a:p>
      </dgm:t>
    </dgm:pt>
    <dgm:pt modelId="{AF8C7640-59E8-4F17-941F-833F8BE9641D}" type="sibTrans" cxnId="{4B441975-C960-42F8-8E03-95D58FF9D939}">
      <dgm:prSet/>
      <dgm:spPr/>
      <dgm:t>
        <a:bodyPr/>
        <a:lstStyle/>
        <a:p>
          <a:endParaRPr lang="en-US"/>
        </a:p>
      </dgm:t>
    </dgm:pt>
    <dgm:pt modelId="{82A896ED-D754-4558-9773-7C1BA641AC47}" type="pres">
      <dgm:prSet presAssocID="{2464E911-09FD-4E93-A155-E1C409A26788}" presName="diagram" presStyleCnt="0">
        <dgm:presLayoutVars>
          <dgm:dir/>
          <dgm:resizeHandles val="exact"/>
        </dgm:presLayoutVars>
      </dgm:prSet>
      <dgm:spPr/>
    </dgm:pt>
    <dgm:pt modelId="{85A689BC-7ABC-4257-A60B-19437B2055A6}" type="pres">
      <dgm:prSet presAssocID="{150FF0D5-BF25-441D-9D6C-9CDA1291BBFF}" presName="node" presStyleLbl="node1" presStyleIdx="0" presStyleCnt="5">
        <dgm:presLayoutVars>
          <dgm:bulletEnabled val="1"/>
        </dgm:presLayoutVars>
      </dgm:prSet>
      <dgm:spPr/>
    </dgm:pt>
    <dgm:pt modelId="{B5348B2C-4839-4F76-BFA6-250571CC845C}" type="pres">
      <dgm:prSet presAssocID="{5D22D7BE-0C5B-47E2-ACC8-40F41E9DDE63}" presName="sibTrans" presStyleCnt="0"/>
      <dgm:spPr/>
    </dgm:pt>
    <dgm:pt modelId="{AD10EE36-471B-4F5F-9556-AD7EBB9831C0}" type="pres">
      <dgm:prSet presAssocID="{F8F6F2C5-8B28-4B8F-B307-0D6807CE57A0}" presName="node" presStyleLbl="node1" presStyleIdx="1" presStyleCnt="5">
        <dgm:presLayoutVars>
          <dgm:bulletEnabled val="1"/>
        </dgm:presLayoutVars>
      </dgm:prSet>
      <dgm:spPr/>
    </dgm:pt>
    <dgm:pt modelId="{331052B6-5A2D-454A-8788-3A6FD9DC4CAC}" type="pres">
      <dgm:prSet presAssocID="{C0B16CA4-49D5-4FAF-B68D-9EE0705ADDD5}" presName="sibTrans" presStyleCnt="0"/>
      <dgm:spPr/>
    </dgm:pt>
    <dgm:pt modelId="{CADDA903-E825-4B50-AAFA-7177419F1A68}" type="pres">
      <dgm:prSet presAssocID="{8F86642B-24CD-4C1B-A7EE-A73D714D5ABA}" presName="node" presStyleLbl="node1" presStyleIdx="2" presStyleCnt="5">
        <dgm:presLayoutVars>
          <dgm:bulletEnabled val="1"/>
        </dgm:presLayoutVars>
      </dgm:prSet>
      <dgm:spPr/>
    </dgm:pt>
    <dgm:pt modelId="{D497BABC-4E7D-43E1-AC8C-302F20D87B1D}" type="pres">
      <dgm:prSet presAssocID="{5D2F7421-2569-4855-87E8-2722A60317F8}" presName="sibTrans" presStyleCnt="0"/>
      <dgm:spPr/>
    </dgm:pt>
    <dgm:pt modelId="{260A7522-A1B3-4F9D-A4C7-DE00C713AA71}" type="pres">
      <dgm:prSet presAssocID="{3946E6DF-1023-4676-B107-0DC5EA0CC62A}" presName="node" presStyleLbl="node1" presStyleIdx="3" presStyleCnt="5">
        <dgm:presLayoutVars>
          <dgm:bulletEnabled val="1"/>
        </dgm:presLayoutVars>
      </dgm:prSet>
      <dgm:spPr/>
    </dgm:pt>
    <dgm:pt modelId="{97BFC915-FEEA-4975-9B10-6E70C78AE5BA}" type="pres">
      <dgm:prSet presAssocID="{3CF17F7E-555F-4904-9BFA-19E055424873}" presName="sibTrans" presStyleCnt="0"/>
      <dgm:spPr/>
    </dgm:pt>
    <dgm:pt modelId="{CFEDE1AA-37C4-40AF-8D62-2CB3212D459B}" type="pres">
      <dgm:prSet presAssocID="{940BA824-9C0F-4AEA-8C2A-19B1B5244DDD}" presName="node" presStyleLbl="node1" presStyleIdx="4" presStyleCnt="5">
        <dgm:presLayoutVars>
          <dgm:bulletEnabled val="1"/>
        </dgm:presLayoutVars>
      </dgm:prSet>
      <dgm:spPr/>
    </dgm:pt>
  </dgm:ptLst>
  <dgm:cxnLst>
    <dgm:cxn modelId="{9B70040D-469E-4366-98D4-BEE6EC73EA1F}" type="presOf" srcId="{2464E911-09FD-4E93-A155-E1C409A26788}" destId="{82A896ED-D754-4558-9773-7C1BA641AC47}" srcOrd="0" destOrd="0" presId="urn:microsoft.com/office/officeart/2005/8/layout/default"/>
    <dgm:cxn modelId="{4282E61C-66A7-4F72-A4DC-A2D12105C460}" srcId="{2464E911-09FD-4E93-A155-E1C409A26788}" destId="{8F86642B-24CD-4C1B-A7EE-A73D714D5ABA}" srcOrd="2" destOrd="0" parTransId="{93D374A8-B265-480E-8BDB-C2A26382D484}" sibTransId="{5D2F7421-2569-4855-87E8-2722A60317F8}"/>
    <dgm:cxn modelId="{F49C4624-478F-4B0C-B10E-5E913B6AB6B6}" type="presOf" srcId="{F8F6F2C5-8B28-4B8F-B307-0D6807CE57A0}" destId="{AD10EE36-471B-4F5F-9556-AD7EBB9831C0}" srcOrd="0" destOrd="0" presId="urn:microsoft.com/office/officeart/2005/8/layout/default"/>
    <dgm:cxn modelId="{70A2F562-284B-43D3-B689-580E1EA09908}" type="presOf" srcId="{940BA824-9C0F-4AEA-8C2A-19B1B5244DDD}" destId="{CFEDE1AA-37C4-40AF-8D62-2CB3212D459B}" srcOrd="0" destOrd="0" presId="urn:microsoft.com/office/officeart/2005/8/layout/default"/>
    <dgm:cxn modelId="{4B441975-C960-42F8-8E03-95D58FF9D939}" srcId="{2464E911-09FD-4E93-A155-E1C409A26788}" destId="{940BA824-9C0F-4AEA-8C2A-19B1B5244DDD}" srcOrd="4" destOrd="0" parTransId="{989FE1F2-BDC5-496F-81C4-26DCDE1877FD}" sibTransId="{AF8C7640-59E8-4F17-941F-833F8BE9641D}"/>
    <dgm:cxn modelId="{A42C718E-B537-4C43-B486-296CC2407A57}" type="presOf" srcId="{8F86642B-24CD-4C1B-A7EE-A73D714D5ABA}" destId="{CADDA903-E825-4B50-AAFA-7177419F1A68}" srcOrd="0" destOrd="0" presId="urn:microsoft.com/office/officeart/2005/8/layout/default"/>
    <dgm:cxn modelId="{A94337BC-4EE3-4A73-8EC3-03E74CF64D0D}" type="presOf" srcId="{150FF0D5-BF25-441D-9D6C-9CDA1291BBFF}" destId="{85A689BC-7ABC-4257-A60B-19437B2055A6}" srcOrd="0" destOrd="0" presId="urn:microsoft.com/office/officeart/2005/8/layout/default"/>
    <dgm:cxn modelId="{6C5422CA-4D3A-476E-8F68-67099E2003C2}" srcId="{2464E911-09FD-4E93-A155-E1C409A26788}" destId="{3946E6DF-1023-4676-B107-0DC5EA0CC62A}" srcOrd="3" destOrd="0" parTransId="{1CD29350-82D1-4ED0-8BA8-6D28CBFA4A68}" sibTransId="{3CF17F7E-555F-4904-9BFA-19E055424873}"/>
    <dgm:cxn modelId="{E8916ACC-06D6-4281-92B1-E56BBE8E36E9}" type="presOf" srcId="{3946E6DF-1023-4676-B107-0DC5EA0CC62A}" destId="{260A7522-A1B3-4F9D-A4C7-DE00C713AA71}" srcOrd="0" destOrd="0" presId="urn:microsoft.com/office/officeart/2005/8/layout/default"/>
    <dgm:cxn modelId="{5CD3DDCE-09B2-4D89-BA9C-726CBD6470CC}" srcId="{2464E911-09FD-4E93-A155-E1C409A26788}" destId="{150FF0D5-BF25-441D-9D6C-9CDA1291BBFF}" srcOrd="0" destOrd="0" parTransId="{BE6EF04B-7455-483E-B17F-230DE2A3C62D}" sibTransId="{5D22D7BE-0C5B-47E2-ACC8-40F41E9DDE63}"/>
    <dgm:cxn modelId="{E3AD90E5-BBE6-4888-8C7E-4854FE2E0AF5}" srcId="{2464E911-09FD-4E93-A155-E1C409A26788}" destId="{F8F6F2C5-8B28-4B8F-B307-0D6807CE57A0}" srcOrd="1" destOrd="0" parTransId="{3A20EE53-EAB1-4E8A-A111-D52B988627EC}" sibTransId="{C0B16CA4-49D5-4FAF-B68D-9EE0705ADDD5}"/>
    <dgm:cxn modelId="{AA16AA19-721B-4EA7-89BC-09A8FDE06584}" type="presParOf" srcId="{82A896ED-D754-4558-9773-7C1BA641AC47}" destId="{85A689BC-7ABC-4257-A60B-19437B2055A6}" srcOrd="0" destOrd="0" presId="urn:microsoft.com/office/officeart/2005/8/layout/default"/>
    <dgm:cxn modelId="{6D46D49A-287B-4836-9280-A2F694D7F5B3}" type="presParOf" srcId="{82A896ED-D754-4558-9773-7C1BA641AC47}" destId="{B5348B2C-4839-4F76-BFA6-250571CC845C}" srcOrd="1" destOrd="0" presId="urn:microsoft.com/office/officeart/2005/8/layout/default"/>
    <dgm:cxn modelId="{5086628E-5585-49CD-9FF7-A8D402495BDA}" type="presParOf" srcId="{82A896ED-D754-4558-9773-7C1BA641AC47}" destId="{AD10EE36-471B-4F5F-9556-AD7EBB9831C0}" srcOrd="2" destOrd="0" presId="urn:microsoft.com/office/officeart/2005/8/layout/default"/>
    <dgm:cxn modelId="{1DCFD194-3BB8-422D-970B-9D9568430C74}" type="presParOf" srcId="{82A896ED-D754-4558-9773-7C1BA641AC47}" destId="{331052B6-5A2D-454A-8788-3A6FD9DC4CAC}" srcOrd="3" destOrd="0" presId="urn:microsoft.com/office/officeart/2005/8/layout/default"/>
    <dgm:cxn modelId="{818E091E-37EA-4D19-9FE7-E9E338AF121D}" type="presParOf" srcId="{82A896ED-D754-4558-9773-7C1BA641AC47}" destId="{CADDA903-E825-4B50-AAFA-7177419F1A68}" srcOrd="4" destOrd="0" presId="urn:microsoft.com/office/officeart/2005/8/layout/default"/>
    <dgm:cxn modelId="{4A00D16B-B4EC-4E03-8DD1-96EE3C1850F5}" type="presParOf" srcId="{82A896ED-D754-4558-9773-7C1BA641AC47}" destId="{D497BABC-4E7D-43E1-AC8C-302F20D87B1D}" srcOrd="5" destOrd="0" presId="urn:microsoft.com/office/officeart/2005/8/layout/default"/>
    <dgm:cxn modelId="{39CD9348-1E45-48B0-AA81-DC6FEBAB3CB3}" type="presParOf" srcId="{82A896ED-D754-4558-9773-7C1BA641AC47}" destId="{260A7522-A1B3-4F9D-A4C7-DE00C713AA71}" srcOrd="6" destOrd="0" presId="urn:microsoft.com/office/officeart/2005/8/layout/default"/>
    <dgm:cxn modelId="{5879E08F-41AA-47AB-85DF-0A5DB891CE2E}" type="presParOf" srcId="{82A896ED-D754-4558-9773-7C1BA641AC47}" destId="{97BFC915-FEEA-4975-9B10-6E70C78AE5BA}" srcOrd="7" destOrd="0" presId="urn:microsoft.com/office/officeart/2005/8/layout/default"/>
    <dgm:cxn modelId="{57E71E3C-13C4-4214-A32D-CA9A95C2D821}" type="presParOf" srcId="{82A896ED-D754-4558-9773-7C1BA641AC47}" destId="{CFEDE1AA-37C4-40AF-8D62-2CB3212D459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0ACD0E-45F0-484C-BB4F-654747392DB0}" type="doc">
      <dgm:prSet loTypeId="urn:microsoft.com/office/officeart/2005/8/layout/hierarchy1" loCatId="hierarchy" qsTypeId="urn:microsoft.com/office/officeart/2005/8/quickstyle/simple1" qsCatId="simple" csTypeId="urn:microsoft.com/office/officeart/2005/8/colors/accent3_2" csCatId="accent3"/>
      <dgm:spPr/>
      <dgm:t>
        <a:bodyPr/>
        <a:lstStyle/>
        <a:p>
          <a:endParaRPr lang="en-US"/>
        </a:p>
      </dgm:t>
    </dgm:pt>
    <dgm:pt modelId="{9A03D960-AFC9-4A6A-A114-F26A4D77046A}">
      <dgm:prSet/>
      <dgm:spPr/>
      <dgm:t>
        <a:bodyPr/>
        <a:lstStyle/>
        <a:p>
          <a:r>
            <a:rPr lang="fr-CA" b="1"/>
            <a:t>Avantages</a:t>
          </a:r>
          <a:endParaRPr lang="en-US"/>
        </a:p>
      </dgm:t>
    </dgm:pt>
    <dgm:pt modelId="{6F7D2524-0DFC-4368-AA72-750306EFD280}" type="parTrans" cxnId="{399D80CC-C2F1-4259-933D-4BFEBE68B525}">
      <dgm:prSet/>
      <dgm:spPr/>
      <dgm:t>
        <a:bodyPr/>
        <a:lstStyle/>
        <a:p>
          <a:endParaRPr lang="en-US"/>
        </a:p>
      </dgm:t>
    </dgm:pt>
    <dgm:pt modelId="{7DD3E925-3A74-4C85-A658-CBFC61F01632}" type="sibTrans" cxnId="{399D80CC-C2F1-4259-933D-4BFEBE68B525}">
      <dgm:prSet/>
      <dgm:spPr/>
      <dgm:t>
        <a:bodyPr/>
        <a:lstStyle/>
        <a:p>
          <a:endParaRPr lang="en-US"/>
        </a:p>
      </dgm:t>
    </dgm:pt>
    <dgm:pt modelId="{6C9CAE91-95F0-469E-BBF4-99A28E6AF219}">
      <dgm:prSet/>
      <dgm:spPr/>
      <dgm:t>
        <a:bodyPr/>
        <a:lstStyle/>
        <a:p>
          <a:r>
            <a:rPr lang="fr-CA" dirty="0"/>
            <a:t>Revenus de retraite plus élevés</a:t>
          </a:r>
          <a:endParaRPr lang="en-US" dirty="0"/>
        </a:p>
      </dgm:t>
    </dgm:pt>
    <dgm:pt modelId="{0C03C5DC-A7C8-45DD-9E5B-A5976341BB9A}" type="parTrans" cxnId="{CC9CD514-26E0-416C-8566-9233F3D97066}">
      <dgm:prSet/>
      <dgm:spPr/>
      <dgm:t>
        <a:bodyPr/>
        <a:lstStyle/>
        <a:p>
          <a:endParaRPr lang="en-US"/>
        </a:p>
      </dgm:t>
    </dgm:pt>
    <dgm:pt modelId="{D279A0A0-FD12-4956-A744-A885B986DFCE}" type="sibTrans" cxnId="{CC9CD514-26E0-416C-8566-9233F3D97066}">
      <dgm:prSet/>
      <dgm:spPr/>
      <dgm:t>
        <a:bodyPr/>
        <a:lstStyle/>
        <a:p>
          <a:endParaRPr lang="en-US"/>
        </a:p>
      </dgm:t>
    </dgm:pt>
    <dgm:pt modelId="{55AF4896-A874-4B25-8FDD-A312F895A03D}">
      <dgm:prSet/>
      <dgm:spPr/>
      <dgm:t>
        <a:bodyPr/>
        <a:lstStyle/>
        <a:p>
          <a:r>
            <a:rPr lang="fr-CA"/>
            <a:t>Date de la retraite (possiblement) plus tôt </a:t>
          </a:r>
          <a:endParaRPr lang="en-US"/>
        </a:p>
      </dgm:t>
    </dgm:pt>
    <dgm:pt modelId="{12AD4D12-D375-45FD-8429-966E22D0A4B9}" type="parTrans" cxnId="{EC684657-B30E-4A47-BBBB-6C826E8BB57F}">
      <dgm:prSet/>
      <dgm:spPr/>
      <dgm:t>
        <a:bodyPr/>
        <a:lstStyle/>
        <a:p>
          <a:endParaRPr lang="en-US"/>
        </a:p>
      </dgm:t>
    </dgm:pt>
    <dgm:pt modelId="{014B458E-2430-4A70-821B-CD8F71CB2F00}" type="sibTrans" cxnId="{EC684657-B30E-4A47-BBBB-6C826E8BB57F}">
      <dgm:prSet/>
      <dgm:spPr/>
      <dgm:t>
        <a:bodyPr/>
        <a:lstStyle/>
        <a:p>
          <a:endParaRPr lang="en-US"/>
        </a:p>
      </dgm:t>
    </dgm:pt>
    <dgm:pt modelId="{44C8E5DD-5E9E-4D75-BDE5-BCFEBFFCA6A6}" type="pres">
      <dgm:prSet presAssocID="{780ACD0E-45F0-484C-BB4F-654747392DB0}" presName="hierChild1" presStyleCnt="0">
        <dgm:presLayoutVars>
          <dgm:chPref val="1"/>
          <dgm:dir/>
          <dgm:animOne val="branch"/>
          <dgm:animLvl val="lvl"/>
          <dgm:resizeHandles/>
        </dgm:presLayoutVars>
      </dgm:prSet>
      <dgm:spPr/>
    </dgm:pt>
    <dgm:pt modelId="{30E00C32-BED6-44DC-972A-786957BA46F6}" type="pres">
      <dgm:prSet presAssocID="{9A03D960-AFC9-4A6A-A114-F26A4D77046A}" presName="hierRoot1" presStyleCnt="0"/>
      <dgm:spPr/>
    </dgm:pt>
    <dgm:pt modelId="{B41FFDCB-6984-4EC4-A445-2EBA8CFCDD76}" type="pres">
      <dgm:prSet presAssocID="{9A03D960-AFC9-4A6A-A114-F26A4D77046A}" presName="composite" presStyleCnt="0"/>
      <dgm:spPr/>
    </dgm:pt>
    <dgm:pt modelId="{11F5D1DB-EB32-473B-B7FB-652EF18A8316}" type="pres">
      <dgm:prSet presAssocID="{9A03D960-AFC9-4A6A-A114-F26A4D77046A}" presName="background" presStyleLbl="node0" presStyleIdx="0" presStyleCnt="3"/>
      <dgm:spPr/>
    </dgm:pt>
    <dgm:pt modelId="{4BEFC48A-74EC-44D1-8708-385E4686E963}" type="pres">
      <dgm:prSet presAssocID="{9A03D960-AFC9-4A6A-A114-F26A4D77046A}" presName="text" presStyleLbl="fgAcc0" presStyleIdx="0" presStyleCnt="3" custLinFactX="23938" custLinFactY="-10828" custLinFactNeighborX="100000" custLinFactNeighborY="-100000">
        <dgm:presLayoutVars>
          <dgm:chPref val="3"/>
        </dgm:presLayoutVars>
      </dgm:prSet>
      <dgm:spPr/>
    </dgm:pt>
    <dgm:pt modelId="{BCD35668-8CE1-4A8E-A9E0-CF9F01816304}" type="pres">
      <dgm:prSet presAssocID="{9A03D960-AFC9-4A6A-A114-F26A4D77046A}" presName="hierChild2" presStyleCnt="0"/>
      <dgm:spPr/>
    </dgm:pt>
    <dgm:pt modelId="{CC1B3E1F-59B0-4B50-A265-D7324997C833}" type="pres">
      <dgm:prSet presAssocID="{6C9CAE91-95F0-469E-BBF4-99A28E6AF219}" presName="hierRoot1" presStyleCnt="0"/>
      <dgm:spPr/>
    </dgm:pt>
    <dgm:pt modelId="{D80F1F1C-4791-4C0C-B6BA-B5A204B04F26}" type="pres">
      <dgm:prSet presAssocID="{6C9CAE91-95F0-469E-BBF4-99A28E6AF219}" presName="composite" presStyleCnt="0"/>
      <dgm:spPr/>
    </dgm:pt>
    <dgm:pt modelId="{65445AC9-1369-4301-A9FC-BD8491B801CF}" type="pres">
      <dgm:prSet presAssocID="{6C9CAE91-95F0-469E-BBF4-99A28E6AF219}" presName="background" presStyleLbl="node0" presStyleIdx="1" presStyleCnt="3"/>
      <dgm:spPr/>
    </dgm:pt>
    <dgm:pt modelId="{15862567-D45B-4FAA-9AD2-FCF577B07FD6}" type="pres">
      <dgm:prSet presAssocID="{6C9CAE91-95F0-469E-BBF4-99A28E6AF219}" presName="text" presStyleLbl="fgAcc0" presStyleIdx="1" presStyleCnt="3" custLinFactX="-18921" custLinFactNeighborX="-100000" custLinFactNeighborY="564">
        <dgm:presLayoutVars>
          <dgm:chPref val="3"/>
        </dgm:presLayoutVars>
      </dgm:prSet>
      <dgm:spPr/>
    </dgm:pt>
    <dgm:pt modelId="{FEA3DDFC-A5DA-4C56-A15D-EB8D95C75272}" type="pres">
      <dgm:prSet presAssocID="{6C9CAE91-95F0-469E-BBF4-99A28E6AF219}" presName="hierChild2" presStyleCnt="0"/>
      <dgm:spPr/>
    </dgm:pt>
    <dgm:pt modelId="{CB567C04-1096-4542-89F8-CA9A6CA89C4D}" type="pres">
      <dgm:prSet presAssocID="{55AF4896-A874-4B25-8FDD-A312F895A03D}" presName="hierRoot1" presStyleCnt="0"/>
      <dgm:spPr/>
    </dgm:pt>
    <dgm:pt modelId="{6EE349BD-0FD3-4BA3-AF11-4693349163CB}" type="pres">
      <dgm:prSet presAssocID="{55AF4896-A874-4B25-8FDD-A312F895A03D}" presName="composite" presStyleCnt="0"/>
      <dgm:spPr/>
    </dgm:pt>
    <dgm:pt modelId="{ED1E4A2B-84B4-4C1F-8013-1CA576420B30}" type="pres">
      <dgm:prSet presAssocID="{55AF4896-A874-4B25-8FDD-A312F895A03D}" presName="background" presStyleLbl="node0" presStyleIdx="2" presStyleCnt="3"/>
      <dgm:spPr/>
    </dgm:pt>
    <dgm:pt modelId="{FE0C3C14-1B22-4BB0-A4E7-291297B23D09}" type="pres">
      <dgm:prSet presAssocID="{55AF4896-A874-4B25-8FDD-A312F895A03D}" presName="text" presStyleLbl="fgAcc0" presStyleIdx="2" presStyleCnt="3" custLinFactNeighborX="0" custLinFactNeighborY="5316">
        <dgm:presLayoutVars>
          <dgm:chPref val="3"/>
        </dgm:presLayoutVars>
      </dgm:prSet>
      <dgm:spPr/>
    </dgm:pt>
    <dgm:pt modelId="{0B215752-0942-4D17-B39D-92CAC701F334}" type="pres">
      <dgm:prSet presAssocID="{55AF4896-A874-4B25-8FDD-A312F895A03D}" presName="hierChild2" presStyleCnt="0"/>
      <dgm:spPr/>
    </dgm:pt>
  </dgm:ptLst>
  <dgm:cxnLst>
    <dgm:cxn modelId="{6310B70B-90CA-4A78-BFCE-CF7DC3E823B5}" type="presOf" srcId="{55AF4896-A874-4B25-8FDD-A312F895A03D}" destId="{FE0C3C14-1B22-4BB0-A4E7-291297B23D09}" srcOrd="0" destOrd="0" presId="urn:microsoft.com/office/officeart/2005/8/layout/hierarchy1"/>
    <dgm:cxn modelId="{3876BB13-FB25-4D36-BA84-80E1A9005405}" type="presOf" srcId="{9A03D960-AFC9-4A6A-A114-F26A4D77046A}" destId="{4BEFC48A-74EC-44D1-8708-385E4686E963}" srcOrd="0" destOrd="0" presId="urn:microsoft.com/office/officeart/2005/8/layout/hierarchy1"/>
    <dgm:cxn modelId="{CC9CD514-26E0-416C-8566-9233F3D97066}" srcId="{780ACD0E-45F0-484C-BB4F-654747392DB0}" destId="{6C9CAE91-95F0-469E-BBF4-99A28E6AF219}" srcOrd="1" destOrd="0" parTransId="{0C03C5DC-A7C8-45DD-9E5B-A5976341BB9A}" sibTransId="{D279A0A0-FD12-4956-A744-A885B986DFCE}"/>
    <dgm:cxn modelId="{420FCF37-B7D5-42CB-BF4D-D22BCA8C9ED0}" type="presOf" srcId="{6C9CAE91-95F0-469E-BBF4-99A28E6AF219}" destId="{15862567-D45B-4FAA-9AD2-FCF577B07FD6}" srcOrd="0" destOrd="0" presId="urn:microsoft.com/office/officeart/2005/8/layout/hierarchy1"/>
    <dgm:cxn modelId="{31C65346-4159-4339-9F78-054ED0040687}" type="presOf" srcId="{780ACD0E-45F0-484C-BB4F-654747392DB0}" destId="{44C8E5DD-5E9E-4D75-BDE5-BCFEBFFCA6A6}" srcOrd="0" destOrd="0" presId="urn:microsoft.com/office/officeart/2005/8/layout/hierarchy1"/>
    <dgm:cxn modelId="{EC684657-B30E-4A47-BBBB-6C826E8BB57F}" srcId="{780ACD0E-45F0-484C-BB4F-654747392DB0}" destId="{55AF4896-A874-4B25-8FDD-A312F895A03D}" srcOrd="2" destOrd="0" parTransId="{12AD4D12-D375-45FD-8429-966E22D0A4B9}" sibTransId="{014B458E-2430-4A70-821B-CD8F71CB2F00}"/>
    <dgm:cxn modelId="{399D80CC-C2F1-4259-933D-4BFEBE68B525}" srcId="{780ACD0E-45F0-484C-BB4F-654747392DB0}" destId="{9A03D960-AFC9-4A6A-A114-F26A4D77046A}" srcOrd="0" destOrd="0" parTransId="{6F7D2524-0DFC-4368-AA72-750306EFD280}" sibTransId="{7DD3E925-3A74-4C85-A658-CBFC61F01632}"/>
    <dgm:cxn modelId="{D7D6EF4E-A0BD-4FEB-A634-211CBA7E6C18}" type="presParOf" srcId="{44C8E5DD-5E9E-4D75-BDE5-BCFEBFFCA6A6}" destId="{30E00C32-BED6-44DC-972A-786957BA46F6}" srcOrd="0" destOrd="0" presId="urn:microsoft.com/office/officeart/2005/8/layout/hierarchy1"/>
    <dgm:cxn modelId="{D49EF766-58F6-4E55-B371-36FC518485EF}" type="presParOf" srcId="{30E00C32-BED6-44DC-972A-786957BA46F6}" destId="{B41FFDCB-6984-4EC4-A445-2EBA8CFCDD76}" srcOrd="0" destOrd="0" presId="urn:microsoft.com/office/officeart/2005/8/layout/hierarchy1"/>
    <dgm:cxn modelId="{245D7FF1-9CB6-4DF5-9862-DD234DAFF40B}" type="presParOf" srcId="{B41FFDCB-6984-4EC4-A445-2EBA8CFCDD76}" destId="{11F5D1DB-EB32-473B-B7FB-652EF18A8316}" srcOrd="0" destOrd="0" presId="urn:microsoft.com/office/officeart/2005/8/layout/hierarchy1"/>
    <dgm:cxn modelId="{AB12CA94-CA16-45E2-AA10-A4759D79BB1E}" type="presParOf" srcId="{B41FFDCB-6984-4EC4-A445-2EBA8CFCDD76}" destId="{4BEFC48A-74EC-44D1-8708-385E4686E963}" srcOrd="1" destOrd="0" presId="urn:microsoft.com/office/officeart/2005/8/layout/hierarchy1"/>
    <dgm:cxn modelId="{10426F0F-D55C-4EFC-BE29-31A21B10D126}" type="presParOf" srcId="{30E00C32-BED6-44DC-972A-786957BA46F6}" destId="{BCD35668-8CE1-4A8E-A9E0-CF9F01816304}" srcOrd="1" destOrd="0" presId="urn:microsoft.com/office/officeart/2005/8/layout/hierarchy1"/>
    <dgm:cxn modelId="{0C1EF8B5-B1C1-427C-B40D-30AEBCF2AFA7}" type="presParOf" srcId="{44C8E5DD-5E9E-4D75-BDE5-BCFEBFFCA6A6}" destId="{CC1B3E1F-59B0-4B50-A265-D7324997C833}" srcOrd="1" destOrd="0" presId="urn:microsoft.com/office/officeart/2005/8/layout/hierarchy1"/>
    <dgm:cxn modelId="{5161CF33-3C8A-48EF-AFD1-380FE6F81AEB}" type="presParOf" srcId="{CC1B3E1F-59B0-4B50-A265-D7324997C833}" destId="{D80F1F1C-4791-4C0C-B6BA-B5A204B04F26}" srcOrd="0" destOrd="0" presId="urn:microsoft.com/office/officeart/2005/8/layout/hierarchy1"/>
    <dgm:cxn modelId="{AC5DFD2E-BF89-4297-8190-6CB620923073}" type="presParOf" srcId="{D80F1F1C-4791-4C0C-B6BA-B5A204B04F26}" destId="{65445AC9-1369-4301-A9FC-BD8491B801CF}" srcOrd="0" destOrd="0" presId="urn:microsoft.com/office/officeart/2005/8/layout/hierarchy1"/>
    <dgm:cxn modelId="{D70BA7BB-CDF8-4ABA-8F3A-7EF92DAC9B7B}" type="presParOf" srcId="{D80F1F1C-4791-4C0C-B6BA-B5A204B04F26}" destId="{15862567-D45B-4FAA-9AD2-FCF577B07FD6}" srcOrd="1" destOrd="0" presId="urn:microsoft.com/office/officeart/2005/8/layout/hierarchy1"/>
    <dgm:cxn modelId="{0B3FB9BA-A716-4E59-8557-11237E0DBF21}" type="presParOf" srcId="{CC1B3E1F-59B0-4B50-A265-D7324997C833}" destId="{FEA3DDFC-A5DA-4C56-A15D-EB8D95C75272}" srcOrd="1" destOrd="0" presId="urn:microsoft.com/office/officeart/2005/8/layout/hierarchy1"/>
    <dgm:cxn modelId="{2D6223F6-E3A5-4D91-96C3-4A4BD28BC630}" type="presParOf" srcId="{44C8E5DD-5E9E-4D75-BDE5-BCFEBFFCA6A6}" destId="{CB567C04-1096-4542-89F8-CA9A6CA89C4D}" srcOrd="2" destOrd="0" presId="urn:microsoft.com/office/officeart/2005/8/layout/hierarchy1"/>
    <dgm:cxn modelId="{DAE010D2-71D5-4C5C-B06D-0EDEC88ECBBF}" type="presParOf" srcId="{CB567C04-1096-4542-89F8-CA9A6CA89C4D}" destId="{6EE349BD-0FD3-4BA3-AF11-4693349163CB}" srcOrd="0" destOrd="0" presId="urn:microsoft.com/office/officeart/2005/8/layout/hierarchy1"/>
    <dgm:cxn modelId="{8561097B-CA4C-4EFF-B0C7-413A112CAC17}" type="presParOf" srcId="{6EE349BD-0FD3-4BA3-AF11-4693349163CB}" destId="{ED1E4A2B-84B4-4C1F-8013-1CA576420B30}" srcOrd="0" destOrd="0" presId="urn:microsoft.com/office/officeart/2005/8/layout/hierarchy1"/>
    <dgm:cxn modelId="{D7E83808-5629-40E8-B552-1B657264B7D2}" type="presParOf" srcId="{6EE349BD-0FD3-4BA3-AF11-4693349163CB}" destId="{FE0C3C14-1B22-4BB0-A4E7-291297B23D09}" srcOrd="1" destOrd="0" presId="urn:microsoft.com/office/officeart/2005/8/layout/hierarchy1"/>
    <dgm:cxn modelId="{D81267E4-F427-4D2F-BCE3-14798F9EF9A3}" type="presParOf" srcId="{CB567C04-1096-4542-89F8-CA9A6CA89C4D}" destId="{0B215752-0942-4D17-B39D-92CAC701F33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18A2B9-F40B-4F1A-ABBC-CB49A556EF60}"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14AA68E6-20E3-45C4-8D08-F10976E19CC6}">
      <dgm:prSet/>
      <dgm:spPr/>
      <dgm:t>
        <a:bodyPr/>
        <a:lstStyle/>
        <a:p>
          <a:r>
            <a:rPr lang="fr-FR"/>
            <a:t>Sans frais d’intérêt, par un paiement comptant encaissable au plus tard à la date d’échéance de la proposition de rachat, y compris par le transfert de fonds provenant d’un REER ou d’un CRI</a:t>
          </a:r>
          <a:endParaRPr lang="en-US"/>
        </a:p>
      </dgm:t>
    </dgm:pt>
    <dgm:pt modelId="{C9655F27-C23C-4E5E-89EB-568A4DF1B2E1}" type="parTrans" cxnId="{8A6AFEBF-E337-4A13-BDF0-EA012EBB13F4}">
      <dgm:prSet/>
      <dgm:spPr/>
      <dgm:t>
        <a:bodyPr/>
        <a:lstStyle/>
        <a:p>
          <a:endParaRPr lang="en-US"/>
        </a:p>
      </dgm:t>
    </dgm:pt>
    <dgm:pt modelId="{CCFBD915-7302-48AC-808A-A9AF975C0EA4}" type="sibTrans" cxnId="{8A6AFEBF-E337-4A13-BDF0-EA012EBB13F4}">
      <dgm:prSet/>
      <dgm:spPr/>
      <dgm:t>
        <a:bodyPr/>
        <a:lstStyle/>
        <a:p>
          <a:endParaRPr lang="en-US"/>
        </a:p>
      </dgm:t>
    </dgm:pt>
    <dgm:pt modelId="{465552F0-4D0C-4352-844B-79EC4434CD46}">
      <dgm:prSet/>
      <dgm:spPr/>
      <dgm:t>
        <a:bodyPr/>
        <a:lstStyle/>
        <a:p>
          <a:r>
            <a:rPr lang="fr-CA"/>
            <a:t>Avec frais d’intérêt, par versements périodiques </a:t>
          </a:r>
          <a:r>
            <a:rPr lang="fr-FR"/>
            <a:t>échelonnés sur une période maximale d’une année par tranche de 1 000 $ du cout du rachat, jusqu’à concurrence de 10 années</a:t>
          </a:r>
          <a:endParaRPr lang="en-US"/>
        </a:p>
      </dgm:t>
    </dgm:pt>
    <dgm:pt modelId="{36E5B014-8D4C-4881-A683-9491B5781B9A}" type="parTrans" cxnId="{B376560E-160F-47E8-893A-D89919AEA352}">
      <dgm:prSet/>
      <dgm:spPr/>
      <dgm:t>
        <a:bodyPr/>
        <a:lstStyle/>
        <a:p>
          <a:endParaRPr lang="en-US"/>
        </a:p>
      </dgm:t>
    </dgm:pt>
    <dgm:pt modelId="{C9BBDD3B-2EB0-43DE-89A0-26EB9497EEA3}" type="sibTrans" cxnId="{B376560E-160F-47E8-893A-D89919AEA352}">
      <dgm:prSet/>
      <dgm:spPr/>
      <dgm:t>
        <a:bodyPr/>
        <a:lstStyle/>
        <a:p>
          <a:endParaRPr lang="en-US"/>
        </a:p>
      </dgm:t>
    </dgm:pt>
    <dgm:pt modelId="{96E0D1DF-35E9-4D5D-B815-ADD39338890A}">
      <dgm:prSet/>
      <dgm:spPr/>
      <dgm:t>
        <a:bodyPr/>
        <a:lstStyle/>
        <a:p>
          <a:r>
            <a:rPr lang="fr-CA"/>
            <a:t>Par retenues à la source avec l’employeur (avec frais d’intérêt)</a:t>
          </a:r>
          <a:endParaRPr lang="en-US"/>
        </a:p>
      </dgm:t>
    </dgm:pt>
    <dgm:pt modelId="{76B50F2D-F319-4352-80C9-35C323CB6F0B}" type="parTrans" cxnId="{C9192386-8FF2-4A2C-A1D5-16B879882431}">
      <dgm:prSet/>
      <dgm:spPr/>
      <dgm:t>
        <a:bodyPr/>
        <a:lstStyle/>
        <a:p>
          <a:endParaRPr lang="en-US"/>
        </a:p>
      </dgm:t>
    </dgm:pt>
    <dgm:pt modelId="{2D208CCF-B373-4E1D-893B-27165583B812}" type="sibTrans" cxnId="{C9192386-8FF2-4A2C-A1D5-16B879882431}">
      <dgm:prSet/>
      <dgm:spPr/>
      <dgm:t>
        <a:bodyPr/>
        <a:lstStyle/>
        <a:p>
          <a:endParaRPr lang="en-US"/>
        </a:p>
      </dgm:t>
    </dgm:pt>
    <dgm:pt modelId="{229E88AA-F659-4DEC-A613-B866991A7674}">
      <dgm:prSet/>
      <dgm:spPr/>
      <dgm:t>
        <a:bodyPr/>
        <a:lstStyle/>
        <a:p>
          <a:r>
            <a:rPr lang="fr-CA"/>
            <a:t>Toute combinaison de ces options </a:t>
          </a:r>
          <a:endParaRPr lang="en-US"/>
        </a:p>
      </dgm:t>
    </dgm:pt>
    <dgm:pt modelId="{C6EDD526-728B-475B-A3F2-9F7CA2B26996}" type="parTrans" cxnId="{1BE8B537-F9A6-46F7-9EB2-4468D190D760}">
      <dgm:prSet/>
      <dgm:spPr/>
      <dgm:t>
        <a:bodyPr/>
        <a:lstStyle/>
        <a:p>
          <a:endParaRPr lang="en-US"/>
        </a:p>
      </dgm:t>
    </dgm:pt>
    <dgm:pt modelId="{E3665BE2-0045-4D15-A0BD-763BF0567371}" type="sibTrans" cxnId="{1BE8B537-F9A6-46F7-9EB2-4468D190D760}">
      <dgm:prSet/>
      <dgm:spPr/>
      <dgm:t>
        <a:bodyPr/>
        <a:lstStyle/>
        <a:p>
          <a:endParaRPr lang="en-US"/>
        </a:p>
      </dgm:t>
    </dgm:pt>
    <dgm:pt modelId="{F33A6DE7-AAEE-4FAF-AF86-F749D1FB0B04}">
      <dgm:prSet/>
      <dgm:spPr/>
      <dgm:t>
        <a:bodyPr/>
        <a:lstStyle/>
        <a:p>
          <a:r>
            <a:rPr lang="fr-FR" dirty="0"/>
            <a:t>Le participant peut généralement déduire dans ses déclarations de revenus les sommes versées pour un rachat de service, selon certaines </a:t>
          </a:r>
          <a:r>
            <a:rPr lang="fr-FR"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limites</a:t>
          </a:r>
          <a:r>
            <a:rPr lang="fr-FR" dirty="0"/>
            <a:t> et selon la période rachetée</a:t>
          </a:r>
          <a:endParaRPr lang="en-US" dirty="0"/>
        </a:p>
      </dgm:t>
    </dgm:pt>
    <dgm:pt modelId="{923F0116-653A-488F-AA4C-5F82CA411C5F}" type="parTrans" cxnId="{8DFB6B1A-8ABD-42E7-8D0D-9F12F9C7BE18}">
      <dgm:prSet/>
      <dgm:spPr/>
      <dgm:t>
        <a:bodyPr/>
        <a:lstStyle/>
        <a:p>
          <a:endParaRPr lang="en-US"/>
        </a:p>
      </dgm:t>
    </dgm:pt>
    <dgm:pt modelId="{3168B6ED-C591-49C3-B7C2-F5FC15F2570F}" type="sibTrans" cxnId="{8DFB6B1A-8ABD-42E7-8D0D-9F12F9C7BE18}">
      <dgm:prSet/>
      <dgm:spPr/>
      <dgm:t>
        <a:bodyPr/>
        <a:lstStyle/>
        <a:p>
          <a:endParaRPr lang="en-US"/>
        </a:p>
      </dgm:t>
    </dgm:pt>
    <dgm:pt modelId="{B62C9025-B54F-4B96-9937-35449CB69D8D}" type="pres">
      <dgm:prSet presAssocID="{B118A2B9-F40B-4F1A-ABBC-CB49A556EF60}" presName="diagram" presStyleCnt="0">
        <dgm:presLayoutVars>
          <dgm:dir/>
          <dgm:resizeHandles val="exact"/>
        </dgm:presLayoutVars>
      </dgm:prSet>
      <dgm:spPr/>
    </dgm:pt>
    <dgm:pt modelId="{EC736D2F-F9FF-4DE8-87D7-5B4DE885B060}" type="pres">
      <dgm:prSet presAssocID="{14AA68E6-20E3-45C4-8D08-F10976E19CC6}" presName="node" presStyleLbl="node1" presStyleIdx="0" presStyleCnt="5">
        <dgm:presLayoutVars>
          <dgm:bulletEnabled val="1"/>
        </dgm:presLayoutVars>
      </dgm:prSet>
      <dgm:spPr/>
    </dgm:pt>
    <dgm:pt modelId="{153120F1-0BC4-4349-B720-B426610C4D74}" type="pres">
      <dgm:prSet presAssocID="{CCFBD915-7302-48AC-808A-A9AF975C0EA4}" presName="sibTrans" presStyleCnt="0"/>
      <dgm:spPr/>
    </dgm:pt>
    <dgm:pt modelId="{B6E8B533-AFF6-4812-9328-18F10C44F3E0}" type="pres">
      <dgm:prSet presAssocID="{465552F0-4D0C-4352-844B-79EC4434CD46}" presName="node" presStyleLbl="node1" presStyleIdx="1" presStyleCnt="5">
        <dgm:presLayoutVars>
          <dgm:bulletEnabled val="1"/>
        </dgm:presLayoutVars>
      </dgm:prSet>
      <dgm:spPr/>
    </dgm:pt>
    <dgm:pt modelId="{7D9077B3-3377-4013-9519-4DB104A14185}" type="pres">
      <dgm:prSet presAssocID="{C9BBDD3B-2EB0-43DE-89A0-26EB9497EEA3}" presName="sibTrans" presStyleCnt="0"/>
      <dgm:spPr/>
    </dgm:pt>
    <dgm:pt modelId="{3DFE803F-EE98-4FC8-B1FF-DADA8AF90573}" type="pres">
      <dgm:prSet presAssocID="{96E0D1DF-35E9-4D5D-B815-ADD39338890A}" presName="node" presStyleLbl="node1" presStyleIdx="2" presStyleCnt="5">
        <dgm:presLayoutVars>
          <dgm:bulletEnabled val="1"/>
        </dgm:presLayoutVars>
      </dgm:prSet>
      <dgm:spPr/>
    </dgm:pt>
    <dgm:pt modelId="{14282D3A-76C9-4146-B227-1FDEC580E782}" type="pres">
      <dgm:prSet presAssocID="{2D208CCF-B373-4E1D-893B-27165583B812}" presName="sibTrans" presStyleCnt="0"/>
      <dgm:spPr/>
    </dgm:pt>
    <dgm:pt modelId="{26A43A0E-0DB4-4F61-A001-E10DAEF50D79}" type="pres">
      <dgm:prSet presAssocID="{229E88AA-F659-4DEC-A613-B866991A7674}" presName="node" presStyleLbl="node1" presStyleIdx="3" presStyleCnt="5">
        <dgm:presLayoutVars>
          <dgm:bulletEnabled val="1"/>
        </dgm:presLayoutVars>
      </dgm:prSet>
      <dgm:spPr/>
    </dgm:pt>
    <dgm:pt modelId="{29B6C9AD-7B9C-449B-846E-C7F529C57DA6}" type="pres">
      <dgm:prSet presAssocID="{E3665BE2-0045-4D15-A0BD-763BF0567371}" presName="sibTrans" presStyleCnt="0"/>
      <dgm:spPr/>
    </dgm:pt>
    <dgm:pt modelId="{2488D343-DD48-4E4C-B1E8-0835E14AC2E7}" type="pres">
      <dgm:prSet presAssocID="{F33A6DE7-AAEE-4FAF-AF86-F749D1FB0B04}" presName="node" presStyleLbl="node1" presStyleIdx="4" presStyleCnt="5">
        <dgm:presLayoutVars>
          <dgm:bulletEnabled val="1"/>
        </dgm:presLayoutVars>
      </dgm:prSet>
      <dgm:spPr/>
    </dgm:pt>
  </dgm:ptLst>
  <dgm:cxnLst>
    <dgm:cxn modelId="{18113708-0562-45FF-9CFB-8814AA0C9F11}" type="presOf" srcId="{465552F0-4D0C-4352-844B-79EC4434CD46}" destId="{B6E8B533-AFF6-4812-9328-18F10C44F3E0}" srcOrd="0" destOrd="0" presId="urn:microsoft.com/office/officeart/2005/8/layout/default"/>
    <dgm:cxn modelId="{B376560E-160F-47E8-893A-D89919AEA352}" srcId="{B118A2B9-F40B-4F1A-ABBC-CB49A556EF60}" destId="{465552F0-4D0C-4352-844B-79EC4434CD46}" srcOrd="1" destOrd="0" parTransId="{36E5B014-8D4C-4881-A683-9491B5781B9A}" sibTransId="{C9BBDD3B-2EB0-43DE-89A0-26EB9497EEA3}"/>
    <dgm:cxn modelId="{4091D317-84B6-4187-8679-80E16F9C9C7F}" type="presOf" srcId="{96E0D1DF-35E9-4D5D-B815-ADD39338890A}" destId="{3DFE803F-EE98-4FC8-B1FF-DADA8AF90573}" srcOrd="0" destOrd="0" presId="urn:microsoft.com/office/officeart/2005/8/layout/default"/>
    <dgm:cxn modelId="{8DFB6B1A-8ABD-42E7-8D0D-9F12F9C7BE18}" srcId="{B118A2B9-F40B-4F1A-ABBC-CB49A556EF60}" destId="{F33A6DE7-AAEE-4FAF-AF86-F749D1FB0B04}" srcOrd="4" destOrd="0" parTransId="{923F0116-653A-488F-AA4C-5F82CA411C5F}" sibTransId="{3168B6ED-C591-49C3-B7C2-F5FC15F2570F}"/>
    <dgm:cxn modelId="{6A5FAC26-C336-4FFE-92E3-AFAEB6F725CC}" type="presOf" srcId="{B118A2B9-F40B-4F1A-ABBC-CB49A556EF60}" destId="{B62C9025-B54F-4B96-9937-35449CB69D8D}" srcOrd="0" destOrd="0" presId="urn:microsoft.com/office/officeart/2005/8/layout/default"/>
    <dgm:cxn modelId="{1BE8B537-F9A6-46F7-9EB2-4468D190D760}" srcId="{B118A2B9-F40B-4F1A-ABBC-CB49A556EF60}" destId="{229E88AA-F659-4DEC-A613-B866991A7674}" srcOrd="3" destOrd="0" parTransId="{C6EDD526-728B-475B-A3F2-9F7CA2B26996}" sibTransId="{E3665BE2-0045-4D15-A0BD-763BF0567371}"/>
    <dgm:cxn modelId="{3C30B25F-20DC-406F-856E-E39E1E5E82D2}" type="presOf" srcId="{14AA68E6-20E3-45C4-8D08-F10976E19CC6}" destId="{EC736D2F-F9FF-4DE8-87D7-5B4DE885B060}" srcOrd="0" destOrd="0" presId="urn:microsoft.com/office/officeart/2005/8/layout/default"/>
    <dgm:cxn modelId="{AD551880-E8D7-4853-AC34-C9738736E8F0}" type="presOf" srcId="{229E88AA-F659-4DEC-A613-B866991A7674}" destId="{26A43A0E-0DB4-4F61-A001-E10DAEF50D79}" srcOrd="0" destOrd="0" presId="urn:microsoft.com/office/officeart/2005/8/layout/default"/>
    <dgm:cxn modelId="{C9192386-8FF2-4A2C-A1D5-16B879882431}" srcId="{B118A2B9-F40B-4F1A-ABBC-CB49A556EF60}" destId="{96E0D1DF-35E9-4D5D-B815-ADD39338890A}" srcOrd="2" destOrd="0" parTransId="{76B50F2D-F319-4352-80C9-35C323CB6F0B}" sibTransId="{2D208CCF-B373-4E1D-893B-27165583B812}"/>
    <dgm:cxn modelId="{9C04678B-51BE-4E0A-9E28-E8CC0A360E7C}" type="presOf" srcId="{F33A6DE7-AAEE-4FAF-AF86-F749D1FB0B04}" destId="{2488D343-DD48-4E4C-B1E8-0835E14AC2E7}" srcOrd="0" destOrd="0" presId="urn:microsoft.com/office/officeart/2005/8/layout/default"/>
    <dgm:cxn modelId="{8A6AFEBF-E337-4A13-BDF0-EA012EBB13F4}" srcId="{B118A2B9-F40B-4F1A-ABBC-CB49A556EF60}" destId="{14AA68E6-20E3-45C4-8D08-F10976E19CC6}" srcOrd="0" destOrd="0" parTransId="{C9655F27-C23C-4E5E-89EB-568A4DF1B2E1}" sibTransId="{CCFBD915-7302-48AC-808A-A9AF975C0EA4}"/>
    <dgm:cxn modelId="{57C4CBA1-0106-4B98-80B7-71802FA3B66A}" type="presParOf" srcId="{B62C9025-B54F-4B96-9937-35449CB69D8D}" destId="{EC736D2F-F9FF-4DE8-87D7-5B4DE885B060}" srcOrd="0" destOrd="0" presId="urn:microsoft.com/office/officeart/2005/8/layout/default"/>
    <dgm:cxn modelId="{450DAA64-6944-4B99-AB59-C310A9FAF6FC}" type="presParOf" srcId="{B62C9025-B54F-4B96-9937-35449CB69D8D}" destId="{153120F1-0BC4-4349-B720-B426610C4D74}" srcOrd="1" destOrd="0" presId="urn:microsoft.com/office/officeart/2005/8/layout/default"/>
    <dgm:cxn modelId="{D66559FD-A66D-4C30-93FE-1E5A6493AF3E}" type="presParOf" srcId="{B62C9025-B54F-4B96-9937-35449CB69D8D}" destId="{B6E8B533-AFF6-4812-9328-18F10C44F3E0}" srcOrd="2" destOrd="0" presId="urn:microsoft.com/office/officeart/2005/8/layout/default"/>
    <dgm:cxn modelId="{EC3EE5DE-BCFE-4F26-88AA-7B8B1B495C30}" type="presParOf" srcId="{B62C9025-B54F-4B96-9937-35449CB69D8D}" destId="{7D9077B3-3377-4013-9519-4DB104A14185}" srcOrd="3" destOrd="0" presId="urn:microsoft.com/office/officeart/2005/8/layout/default"/>
    <dgm:cxn modelId="{2DF9D47F-917B-4373-B685-3E6FC3D5D793}" type="presParOf" srcId="{B62C9025-B54F-4B96-9937-35449CB69D8D}" destId="{3DFE803F-EE98-4FC8-B1FF-DADA8AF90573}" srcOrd="4" destOrd="0" presId="urn:microsoft.com/office/officeart/2005/8/layout/default"/>
    <dgm:cxn modelId="{711F0558-CD4C-4CC8-8B67-AB8D26A1683A}" type="presParOf" srcId="{B62C9025-B54F-4B96-9937-35449CB69D8D}" destId="{14282D3A-76C9-4146-B227-1FDEC580E782}" srcOrd="5" destOrd="0" presId="urn:microsoft.com/office/officeart/2005/8/layout/default"/>
    <dgm:cxn modelId="{16C57D96-FB6A-4488-B39A-410B29DC328C}" type="presParOf" srcId="{B62C9025-B54F-4B96-9937-35449CB69D8D}" destId="{26A43A0E-0DB4-4F61-A001-E10DAEF50D79}" srcOrd="6" destOrd="0" presId="urn:microsoft.com/office/officeart/2005/8/layout/default"/>
    <dgm:cxn modelId="{AB74F6B0-3C55-4138-8185-B5075B25AD7E}" type="presParOf" srcId="{B62C9025-B54F-4B96-9937-35449CB69D8D}" destId="{29B6C9AD-7B9C-449B-846E-C7F529C57DA6}" srcOrd="7" destOrd="0" presId="urn:microsoft.com/office/officeart/2005/8/layout/default"/>
    <dgm:cxn modelId="{A45952B0-ACF1-4BFD-8386-EE02F6F90C10}" type="presParOf" srcId="{B62C9025-B54F-4B96-9937-35449CB69D8D}" destId="{2488D343-DD48-4E4C-B1E8-0835E14AC2E7}"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985D2D-C0CD-4470-BA1D-D10FAA436A5D}"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7CB1E956-42A8-42C5-832C-C33950174F01}">
      <dgm:prSet/>
      <dgm:spPr/>
      <dgm:t>
        <a:bodyPr/>
        <a:lstStyle/>
        <a:p>
          <a:r>
            <a:rPr lang="fr-CA"/>
            <a:t>Description</a:t>
          </a:r>
          <a:endParaRPr lang="en-US"/>
        </a:p>
      </dgm:t>
    </dgm:pt>
    <dgm:pt modelId="{28648840-2DF1-4C0C-AAA4-8BDBDFAF6171}" type="parTrans" cxnId="{2969BD09-4BD7-47B2-ADB9-7588361BBB2B}">
      <dgm:prSet/>
      <dgm:spPr/>
      <dgm:t>
        <a:bodyPr/>
        <a:lstStyle/>
        <a:p>
          <a:endParaRPr lang="en-US"/>
        </a:p>
      </dgm:t>
    </dgm:pt>
    <dgm:pt modelId="{89802D17-EDF2-4E59-AC65-8E378F24E49D}" type="sibTrans" cxnId="{2969BD09-4BD7-47B2-ADB9-7588361BBB2B}">
      <dgm:prSet/>
      <dgm:spPr/>
      <dgm:t>
        <a:bodyPr/>
        <a:lstStyle/>
        <a:p>
          <a:endParaRPr lang="en-US"/>
        </a:p>
      </dgm:t>
    </dgm:pt>
    <dgm:pt modelId="{DEAAB795-0B33-400E-9872-3860EE54C70F}">
      <dgm:prSet/>
      <dgm:spPr/>
      <dgm:t>
        <a:bodyPr/>
        <a:lstStyle/>
        <a:p>
          <a:r>
            <a:rPr lang="fr-CA"/>
            <a:t>Admissibilité</a:t>
          </a:r>
          <a:endParaRPr lang="en-US"/>
        </a:p>
      </dgm:t>
    </dgm:pt>
    <dgm:pt modelId="{E826B428-D1B4-4056-87EB-68CC7F550FB3}" type="parTrans" cxnId="{DBE82A45-38C0-4946-8D93-209EA8DA4BB9}">
      <dgm:prSet/>
      <dgm:spPr/>
      <dgm:t>
        <a:bodyPr/>
        <a:lstStyle/>
        <a:p>
          <a:endParaRPr lang="en-US"/>
        </a:p>
      </dgm:t>
    </dgm:pt>
    <dgm:pt modelId="{66E4A270-E0EF-4DCF-A92C-E3FF8DF1ED9D}" type="sibTrans" cxnId="{DBE82A45-38C0-4946-8D93-209EA8DA4BB9}">
      <dgm:prSet/>
      <dgm:spPr/>
      <dgm:t>
        <a:bodyPr/>
        <a:lstStyle/>
        <a:p>
          <a:endParaRPr lang="en-US"/>
        </a:p>
      </dgm:t>
    </dgm:pt>
    <dgm:pt modelId="{3D0B0B41-4BD8-415B-A691-3738A1AF305C}">
      <dgm:prSet/>
      <dgm:spPr/>
      <dgm:t>
        <a:bodyPr/>
        <a:lstStyle/>
        <a:p>
          <a:r>
            <a:rPr lang="fr-CA"/>
            <a:t>Demande</a:t>
          </a:r>
          <a:endParaRPr lang="en-US"/>
        </a:p>
      </dgm:t>
    </dgm:pt>
    <dgm:pt modelId="{32BC2020-8BA2-40FE-9259-1845F8E96FF5}" type="parTrans" cxnId="{16AE14C2-3F72-4A5D-BFBA-7F88525AF9CF}">
      <dgm:prSet/>
      <dgm:spPr/>
      <dgm:t>
        <a:bodyPr/>
        <a:lstStyle/>
        <a:p>
          <a:endParaRPr lang="en-US"/>
        </a:p>
      </dgm:t>
    </dgm:pt>
    <dgm:pt modelId="{DB093900-6861-46DF-AB1C-5B26AA7D5DA0}" type="sibTrans" cxnId="{16AE14C2-3F72-4A5D-BFBA-7F88525AF9CF}">
      <dgm:prSet/>
      <dgm:spPr/>
      <dgm:t>
        <a:bodyPr/>
        <a:lstStyle/>
        <a:p>
          <a:endParaRPr lang="en-US"/>
        </a:p>
      </dgm:t>
    </dgm:pt>
    <dgm:pt modelId="{7AADA8CB-A56B-4AF4-B528-1A7380DBE6CB}" type="pres">
      <dgm:prSet presAssocID="{C8985D2D-C0CD-4470-BA1D-D10FAA436A5D}" presName="hierChild1" presStyleCnt="0">
        <dgm:presLayoutVars>
          <dgm:chPref val="1"/>
          <dgm:dir/>
          <dgm:animOne val="branch"/>
          <dgm:animLvl val="lvl"/>
          <dgm:resizeHandles/>
        </dgm:presLayoutVars>
      </dgm:prSet>
      <dgm:spPr/>
    </dgm:pt>
    <dgm:pt modelId="{5D4147A4-78AE-4AB6-A1AD-7395B3874586}" type="pres">
      <dgm:prSet presAssocID="{7CB1E956-42A8-42C5-832C-C33950174F01}" presName="hierRoot1" presStyleCnt="0"/>
      <dgm:spPr/>
    </dgm:pt>
    <dgm:pt modelId="{E1A02A33-8243-4B62-8F3E-7D85D5D60F12}" type="pres">
      <dgm:prSet presAssocID="{7CB1E956-42A8-42C5-832C-C33950174F01}" presName="composite" presStyleCnt="0"/>
      <dgm:spPr/>
    </dgm:pt>
    <dgm:pt modelId="{BDFA885D-550F-426D-97CC-579B122D6884}" type="pres">
      <dgm:prSet presAssocID="{7CB1E956-42A8-42C5-832C-C33950174F01}" presName="background" presStyleLbl="node0" presStyleIdx="0" presStyleCnt="3"/>
      <dgm:spPr/>
    </dgm:pt>
    <dgm:pt modelId="{85C0D989-AEAE-4FF5-ACFB-936656200DF6}" type="pres">
      <dgm:prSet presAssocID="{7CB1E956-42A8-42C5-832C-C33950174F01}" presName="text" presStyleLbl="fgAcc0" presStyleIdx="0" presStyleCnt="3">
        <dgm:presLayoutVars>
          <dgm:chPref val="3"/>
        </dgm:presLayoutVars>
      </dgm:prSet>
      <dgm:spPr/>
    </dgm:pt>
    <dgm:pt modelId="{16B688A6-E3D8-45E5-ADB1-34C9143C77E5}" type="pres">
      <dgm:prSet presAssocID="{7CB1E956-42A8-42C5-832C-C33950174F01}" presName="hierChild2" presStyleCnt="0"/>
      <dgm:spPr/>
    </dgm:pt>
    <dgm:pt modelId="{02EB45CE-1550-4A37-A893-30E125631735}" type="pres">
      <dgm:prSet presAssocID="{DEAAB795-0B33-400E-9872-3860EE54C70F}" presName="hierRoot1" presStyleCnt="0"/>
      <dgm:spPr/>
    </dgm:pt>
    <dgm:pt modelId="{5DA5E6A2-C7A2-40DA-8235-941DDA7070F3}" type="pres">
      <dgm:prSet presAssocID="{DEAAB795-0B33-400E-9872-3860EE54C70F}" presName="composite" presStyleCnt="0"/>
      <dgm:spPr/>
    </dgm:pt>
    <dgm:pt modelId="{9DBAFB64-D3F0-4B26-87B6-9FC773E4C58E}" type="pres">
      <dgm:prSet presAssocID="{DEAAB795-0B33-400E-9872-3860EE54C70F}" presName="background" presStyleLbl="node0" presStyleIdx="1" presStyleCnt="3"/>
      <dgm:spPr/>
    </dgm:pt>
    <dgm:pt modelId="{EEEF917E-18F1-487F-8369-AB71AF6945C5}" type="pres">
      <dgm:prSet presAssocID="{DEAAB795-0B33-400E-9872-3860EE54C70F}" presName="text" presStyleLbl="fgAcc0" presStyleIdx="1" presStyleCnt="3">
        <dgm:presLayoutVars>
          <dgm:chPref val="3"/>
        </dgm:presLayoutVars>
      </dgm:prSet>
      <dgm:spPr/>
    </dgm:pt>
    <dgm:pt modelId="{9CE29D03-12EF-455F-A493-C87D9E36038A}" type="pres">
      <dgm:prSet presAssocID="{DEAAB795-0B33-400E-9872-3860EE54C70F}" presName="hierChild2" presStyleCnt="0"/>
      <dgm:spPr/>
    </dgm:pt>
    <dgm:pt modelId="{2FD637D4-CB8A-4C73-BA3A-60D25ACD2C7A}" type="pres">
      <dgm:prSet presAssocID="{3D0B0B41-4BD8-415B-A691-3738A1AF305C}" presName="hierRoot1" presStyleCnt="0"/>
      <dgm:spPr/>
    </dgm:pt>
    <dgm:pt modelId="{CB8B54F9-3D2B-4E08-BD7A-97B320A39F57}" type="pres">
      <dgm:prSet presAssocID="{3D0B0B41-4BD8-415B-A691-3738A1AF305C}" presName="composite" presStyleCnt="0"/>
      <dgm:spPr/>
    </dgm:pt>
    <dgm:pt modelId="{69EC8636-6216-4097-86CA-5ED85E97290E}" type="pres">
      <dgm:prSet presAssocID="{3D0B0B41-4BD8-415B-A691-3738A1AF305C}" presName="background" presStyleLbl="node0" presStyleIdx="2" presStyleCnt="3"/>
      <dgm:spPr/>
    </dgm:pt>
    <dgm:pt modelId="{E96BC5E7-2154-4D82-82FB-BE2E13748178}" type="pres">
      <dgm:prSet presAssocID="{3D0B0B41-4BD8-415B-A691-3738A1AF305C}" presName="text" presStyleLbl="fgAcc0" presStyleIdx="2" presStyleCnt="3">
        <dgm:presLayoutVars>
          <dgm:chPref val="3"/>
        </dgm:presLayoutVars>
      </dgm:prSet>
      <dgm:spPr/>
    </dgm:pt>
    <dgm:pt modelId="{020A6D67-AC0A-4D59-B45D-0EC2F2BDCE11}" type="pres">
      <dgm:prSet presAssocID="{3D0B0B41-4BD8-415B-A691-3738A1AF305C}" presName="hierChild2" presStyleCnt="0"/>
      <dgm:spPr/>
    </dgm:pt>
  </dgm:ptLst>
  <dgm:cxnLst>
    <dgm:cxn modelId="{2969BD09-4BD7-47B2-ADB9-7588361BBB2B}" srcId="{C8985D2D-C0CD-4470-BA1D-D10FAA436A5D}" destId="{7CB1E956-42A8-42C5-832C-C33950174F01}" srcOrd="0" destOrd="0" parTransId="{28648840-2DF1-4C0C-AAA4-8BDBDFAF6171}" sibTransId="{89802D17-EDF2-4E59-AC65-8E378F24E49D}"/>
    <dgm:cxn modelId="{DBE82A45-38C0-4946-8D93-209EA8DA4BB9}" srcId="{C8985D2D-C0CD-4470-BA1D-D10FAA436A5D}" destId="{DEAAB795-0B33-400E-9872-3860EE54C70F}" srcOrd="1" destOrd="0" parTransId="{E826B428-D1B4-4056-87EB-68CC7F550FB3}" sibTransId="{66E4A270-E0EF-4DCF-A92C-E3FF8DF1ED9D}"/>
    <dgm:cxn modelId="{7E065B68-EF93-42AF-91D5-3519EF4218DA}" type="presOf" srcId="{C8985D2D-C0CD-4470-BA1D-D10FAA436A5D}" destId="{7AADA8CB-A56B-4AF4-B528-1A7380DBE6CB}" srcOrd="0" destOrd="0" presId="urn:microsoft.com/office/officeart/2005/8/layout/hierarchy1"/>
    <dgm:cxn modelId="{5B80616C-D343-444B-9D57-C609A02E3ACC}" type="presOf" srcId="{DEAAB795-0B33-400E-9872-3860EE54C70F}" destId="{EEEF917E-18F1-487F-8369-AB71AF6945C5}" srcOrd="0" destOrd="0" presId="urn:microsoft.com/office/officeart/2005/8/layout/hierarchy1"/>
    <dgm:cxn modelId="{5F97AE6D-CCC5-4774-A1A7-E0AF7C74FEDB}" type="presOf" srcId="{3D0B0B41-4BD8-415B-A691-3738A1AF305C}" destId="{E96BC5E7-2154-4D82-82FB-BE2E13748178}" srcOrd="0" destOrd="0" presId="urn:microsoft.com/office/officeart/2005/8/layout/hierarchy1"/>
    <dgm:cxn modelId="{16AE14C2-3F72-4A5D-BFBA-7F88525AF9CF}" srcId="{C8985D2D-C0CD-4470-BA1D-D10FAA436A5D}" destId="{3D0B0B41-4BD8-415B-A691-3738A1AF305C}" srcOrd="2" destOrd="0" parTransId="{32BC2020-8BA2-40FE-9259-1845F8E96FF5}" sibTransId="{DB093900-6861-46DF-AB1C-5B26AA7D5DA0}"/>
    <dgm:cxn modelId="{540562F6-C792-472E-927C-D8FDB9DF62BE}" type="presOf" srcId="{7CB1E956-42A8-42C5-832C-C33950174F01}" destId="{85C0D989-AEAE-4FF5-ACFB-936656200DF6}" srcOrd="0" destOrd="0" presId="urn:microsoft.com/office/officeart/2005/8/layout/hierarchy1"/>
    <dgm:cxn modelId="{B0271F32-6701-4E47-A97C-1B63541D4D57}" type="presParOf" srcId="{7AADA8CB-A56B-4AF4-B528-1A7380DBE6CB}" destId="{5D4147A4-78AE-4AB6-A1AD-7395B3874586}" srcOrd="0" destOrd="0" presId="urn:microsoft.com/office/officeart/2005/8/layout/hierarchy1"/>
    <dgm:cxn modelId="{AEFE3C2A-E917-4906-A95E-DBBEB8107436}" type="presParOf" srcId="{5D4147A4-78AE-4AB6-A1AD-7395B3874586}" destId="{E1A02A33-8243-4B62-8F3E-7D85D5D60F12}" srcOrd="0" destOrd="0" presId="urn:microsoft.com/office/officeart/2005/8/layout/hierarchy1"/>
    <dgm:cxn modelId="{A11651CF-4129-4884-8305-DEB5BFA15443}" type="presParOf" srcId="{E1A02A33-8243-4B62-8F3E-7D85D5D60F12}" destId="{BDFA885D-550F-426D-97CC-579B122D6884}" srcOrd="0" destOrd="0" presId="urn:microsoft.com/office/officeart/2005/8/layout/hierarchy1"/>
    <dgm:cxn modelId="{7C68B32B-A23B-4E35-983B-4B193F7C861A}" type="presParOf" srcId="{E1A02A33-8243-4B62-8F3E-7D85D5D60F12}" destId="{85C0D989-AEAE-4FF5-ACFB-936656200DF6}" srcOrd="1" destOrd="0" presId="urn:microsoft.com/office/officeart/2005/8/layout/hierarchy1"/>
    <dgm:cxn modelId="{9D5B29C0-2E74-4D20-B03C-E64E183AC6C1}" type="presParOf" srcId="{5D4147A4-78AE-4AB6-A1AD-7395B3874586}" destId="{16B688A6-E3D8-45E5-ADB1-34C9143C77E5}" srcOrd="1" destOrd="0" presId="urn:microsoft.com/office/officeart/2005/8/layout/hierarchy1"/>
    <dgm:cxn modelId="{63EEE89A-293C-40AD-9E41-28E3FCCFB7F2}" type="presParOf" srcId="{7AADA8CB-A56B-4AF4-B528-1A7380DBE6CB}" destId="{02EB45CE-1550-4A37-A893-30E125631735}" srcOrd="1" destOrd="0" presId="urn:microsoft.com/office/officeart/2005/8/layout/hierarchy1"/>
    <dgm:cxn modelId="{07729B27-AACC-49AD-84C7-9B942967BCB4}" type="presParOf" srcId="{02EB45CE-1550-4A37-A893-30E125631735}" destId="{5DA5E6A2-C7A2-40DA-8235-941DDA7070F3}" srcOrd="0" destOrd="0" presId="urn:microsoft.com/office/officeart/2005/8/layout/hierarchy1"/>
    <dgm:cxn modelId="{419E9F75-2383-4C79-9B54-F2B136368CD7}" type="presParOf" srcId="{5DA5E6A2-C7A2-40DA-8235-941DDA7070F3}" destId="{9DBAFB64-D3F0-4B26-87B6-9FC773E4C58E}" srcOrd="0" destOrd="0" presId="urn:microsoft.com/office/officeart/2005/8/layout/hierarchy1"/>
    <dgm:cxn modelId="{ADC33DE3-1937-4018-9443-0945DAB76A81}" type="presParOf" srcId="{5DA5E6A2-C7A2-40DA-8235-941DDA7070F3}" destId="{EEEF917E-18F1-487F-8369-AB71AF6945C5}" srcOrd="1" destOrd="0" presId="urn:microsoft.com/office/officeart/2005/8/layout/hierarchy1"/>
    <dgm:cxn modelId="{B01D17AF-F3C3-451E-A294-22E163FB9A2E}" type="presParOf" srcId="{02EB45CE-1550-4A37-A893-30E125631735}" destId="{9CE29D03-12EF-455F-A493-C87D9E36038A}" srcOrd="1" destOrd="0" presId="urn:microsoft.com/office/officeart/2005/8/layout/hierarchy1"/>
    <dgm:cxn modelId="{A0EB0FDB-4AC3-43A6-A178-396DCF0E9728}" type="presParOf" srcId="{7AADA8CB-A56B-4AF4-B528-1A7380DBE6CB}" destId="{2FD637D4-CB8A-4C73-BA3A-60D25ACD2C7A}" srcOrd="2" destOrd="0" presId="urn:microsoft.com/office/officeart/2005/8/layout/hierarchy1"/>
    <dgm:cxn modelId="{1E0396F9-8645-4DD9-A140-4C8F46B575A4}" type="presParOf" srcId="{2FD637D4-CB8A-4C73-BA3A-60D25ACD2C7A}" destId="{CB8B54F9-3D2B-4E08-BD7A-97B320A39F57}" srcOrd="0" destOrd="0" presId="urn:microsoft.com/office/officeart/2005/8/layout/hierarchy1"/>
    <dgm:cxn modelId="{BC6EBA6D-41F8-4231-9779-57FE2F0595A9}" type="presParOf" srcId="{CB8B54F9-3D2B-4E08-BD7A-97B320A39F57}" destId="{69EC8636-6216-4097-86CA-5ED85E97290E}" srcOrd="0" destOrd="0" presId="urn:microsoft.com/office/officeart/2005/8/layout/hierarchy1"/>
    <dgm:cxn modelId="{D137DBF1-EB4D-4A7A-978D-9BB878EAEB4C}" type="presParOf" srcId="{CB8B54F9-3D2B-4E08-BD7A-97B320A39F57}" destId="{E96BC5E7-2154-4D82-82FB-BE2E13748178}" srcOrd="1" destOrd="0" presId="urn:microsoft.com/office/officeart/2005/8/layout/hierarchy1"/>
    <dgm:cxn modelId="{659C8AE9-EF2F-4CB6-A152-F282AC769AFE}" type="presParOf" srcId="{2FD637D4-CB8A-4C73-BA3A-60D25ACD2C7A}" destId="{020A6D67-AC0A-4D59-B45D-0EC2F2BDCE1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46A36B-F887-403B-8988-1BCC60AC1FEA}">
      <dsp:nvSpPr>
        <dsp:cNvPr id="0" name=""/>
        <dsp:cNvSpPr/>
      </dsp:nvSpPr>
      <dsp:spPr>
        <a:xfrm>
          <a:off x="2310" y="44027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Revenus de retraite</a:t>
          </a:r>
          <a:endParaRPr lang="en-US" sz="2100" kern="1200"/>
        </a:p>
      </dsp:txBody>
      <dsp:txXfrm>
        <a:off x="2310" y="440274"/>
        <a:ext cx="1833041" cy="1099824"/>
      </dsp:txXfrm>
    </dsp:sp>
    <dsp:sp modelId="{F20FE180-0957-4C65-9A8B-A94C1760237D}">
      <dsp:nvSpPr>
        <dsp:cNvPr id="0" name=""/>
        <dsp:cNvSpPr/>
      </dsp:nvSpPr>
      <dsp:spPr>
        <a:xfrm>
          <a:off x="2018656" y="44027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Pension de la sécurité de vieillesse (PSV)</a:t>
          </a:r>
          <a:endParaRPr lang="en-US" sz="2100" kern="1200"/>
        </a:p>
      </dsp:txBody>
      <dsp:txXfrm>
        <a:off x="2018656" y="440274"/>
        <a:ext cx="1833041" cy="1099824"/>
      </dsp:txXfrm>
    </dsp:sp>
    <dsp:sp modelId="{D0C90633-2638-4ADE-9857-734C7BB19B8E}">
      <dsp:nvSpPr>
        <dsp:cNvPr id="0" name=""/>
        <dsp:cNvSpPr/>
      </dsp:nvSpPr>
      <dsp:spPr>
        <a:xfrm>
          <a:off x="4035002" y="44027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dirty="0"/>
            <a:t>Régime de rentes du Québec (RRQ)</a:t>
          </a:r>
          <a:endParaRPr lang="en-US" sz="2100" kern="1200" dirty="0"/>
        </a:p>
      </dsp:txBody>
      <dsp:txXfrm>
        <a:off x="4035002" y="440274"/>
        <a:ext cx="1833041" cy="1099824"/>
      </dsp:txXfrm>
    </dsp:sp>
    <dsp:sp modelId="{20E3EBE6-3EEF-4875-83FE-3FDFBA9D0081}">
      <dsp:nvSpPr>
        <dsp:cNvPr id="0" name=""/>
        <dsp:cNvSpPr/>
      </dsp:nvSpPr>
      <dsp:spPr>
        <a:xfrm>
          <a:off x="6051347" y="44027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RREGOP</a:t>
          </a:r>
          <a:endParaRPr lang="en-US" sz="2100" kern="1200"/>
        </a:p>
      </dsp:txBody>
      <dsp:txXfrm>
        <a:off x="6051347" y="440274"/>
        <a:ext cx="1833041" cy="1099824"/>
      </dsp:txXfrm>
    </dsp:sp>
    <dsp:sp modelId="{C63898C3-15A3-4E9F-989F-7E2F3136891C}">
      <dsp:nvSpPr>
        <dsp:cNvPr id="0" name=""/>
        <dsp:cNvSpPr/>
      </dsp:nvSpPr>
      <dsp:spPr>
        <a:xfrm>
          <a:off x="2310" y="172340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Comment prendre sa retraite?</a:t>
          </a:r>
          <a:endParaRPr lang="en-US" sz="2100" kern="1200"/>
        </a:p>
      </dsp:txBody>
      <dsp:txXfrm>
        <a:off x="2310" y="1723404"/>
        <a:ext cx="1833041" cy="1099824"/>
      </dsp:txXfrm>
    </dsp:sp>
    <dsp:sp modelId="{8A850E37-D043-4414-A8E5-4BE63E51ABA4}">
      <dsp:nvSpPr>
        <dsp:cNvPr id="0" name=""/>
        <dsp:cNvSpPr/>
      </dsp:nvSpPr>
      <dsp:spPr>
        <a:xfrm>
          <a:off x="2018656" y="172340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Impact des congés</a:t>
          </a:r>
          <a:endParaRPr lang="en-US" sz="2100" kern="1200"/>
        </a:p>
      </dsp:txBody>
      <dsp:txXfrm>
        <a:off x="2018656" y="1723404"/>
        <a:ext cx="1833041" cy="1099824"/>
      </dsp:txXfrm>
    </dsp:sp>
    <dsp:sp modelId="{F51CC047-BBA4-4A4B-9181-EFA576F5C9A0}">
      <dsp:nvSpPr>
        <dsp:cNvPr id="0" name=""/>
        <dsp:cNvSpPr/>
      </dsp:nvSpPr>
      <dsp:spPr>
        <a:xfrm>
          <a:off x="4035002" y="172340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Transition vers la retraite</a:t>
          </a:r>
          <a:endParaRPr lang="en-US" sz="2100" kern="1200"/>
        </a:p>
      </dsp:txBody>
      <dsp:txXfrm>
        <a:off x="4035002" y="1723404"/>
        <a:ext cx="1833041" cy="1099824"/>
      </dsp:txXfrm>
    </dsp:sp>
    <dsp:sp modelId="{52A2904C-C53E-49A5-949E-92F2ABF2D186}">
      <dsp:nvSpPr>
        <dsp:cNvPr id="0" name=""/>
        <dsp:cNvSpPr/>
      </dsp:nvSpPr>
      <dsp:spPr>
        <a:xfrm>
          <a:off x="6051347" y="1723404"/>
          <a:ext cx="1833041" cy="109982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Assurances collectives</a:t>
          </a:r>
          <a:endParaRPr lang="en-US" sz="2100" kern="1200"/>
        </a:p>
      </dsp:txBody>
      <dsp:txXfrm>
        <a:off x="6051347" y="1723404"/>
        <a:ext cx="1833041" cy="1099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13387-5102-4380-979E-30DAA04DDD89}">
      <dsp:nvSpPr>
        <dsp:cNvPr id="0" name=""/>
        <dsp:cNvSpPr/>
      </dsp:nvSpPr>
      <dsp:spPr>
        <a:xfrm>
          <a:off x="0" y="417832"/>
          <a:ext cx="7886700" cy="6048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140AB1E3-5ED3-4E83-919C-2879E2A22EAB}">
      <dsp:nvSpPr>
        <dsp:cNvPr id="0" name=""/>
        <dsp:cNvSpPr/>
      </dsp:nvSpPr>
      <dsp:spPr>
        <a:xfrm>
          <a:off x="394335" y="63592"/>
          <a:ext cx="5520690" cy="7084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100000"/>
            </a:lnSpc>
            <a:spcBef>
              <a:spcPct val="0"/>
            </a:spcBef>
            <a:spcAft>
              <a:spcPct val="35000"/>
            </a:spcAft>
            <a:buNone/>
          </a:pPr>
          <a:r>
            <a:rPr lang="fr-CA" sz="2400" kern="1200"/>
            <a:t>Sources de revenus</a:t>
          </a:r>
          <a:endParaRPr lang="en-US" sz="2400" kern="1200"/>
        </a:p>
      </dsp:txBody>
      <dsp:txXfrm>
        <a:off x="428920" y="98177"/>
        <a:ext cx="5451520" cy="639310"/>
      </dsp:txXfrm>
    </dsp:sp>
    <dsp:sp modelId="{21477A0C-375C-4553-A6D7-A4E22F1DAF97}">
      <dsp:nvSpPr>
        <dsp:cNvPr id="0" name=""/>
        <dsp:cNvSpPr/>
      </dsp:nvSpPr>
      <dsp:spPr>
        <a:xfrm>
          <a:off x="0" y="1506472"/>
          <a:ext cx="7886700" cy="6048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2C103B8E-9380-44A6-8201-06788119D1BC}">
      <dsp:nvSpPr>
        <dsp:cNvPr id="0" name=""/>
        <dsp:cNvSpPr/>
      </dsp:nvSpPr>
      <dsp:spPr>
        <a:xfrm>
          <a:off x="394335" y="1152232"/>
          <a:ext cx="5520690" cy="7084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100000"/>
            </a:lnSpc>
            <a:spcBef>
              <a:spcPct val="0"/>
            </a:spcBef>
            <a:spcAft>
              <a:spcPct val="35000"/>
            </a:spcAft>
            <a:buNone/>
          </a:pPr>
          <a:r>
            <a:rPr lang="fr-CA" sz="2400" kern="1200"/>
            <a:t>Objectif 70 % </a:t>
          </a:r>
          <a:endParaRPr lang="en-US" sz="2400" kern="1200"/>
        </a:p>
      </dsp:txBody>
      <dsp:txXfrm>
        <a:off x="428920" y="1186817"/>
        <a:ext cx="5451520" cy="639310"/>
      </dsp:txXfrm>
    </dsp:sp>
    <dsp:sp modelId="{0022600E-FF45-4C6C-AB61-5AB95BE59345}">
      <dsp:nvSpPr>
        <dsp:cNvPr id="0" name=""/>
        <dsp:cNvSpPr/>
      </dsp:nvSpPr>
      <dsp:spPr>
        <a:xfrm>
          <a:off x="0" y="2595112"/>
          <a:ext cx="7886700" cy="6048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513D3DEC-4418-4768-94EC-C68A2C505F06}">
      <dsp:nvSpPr>
        <dsp:cNvPr id="0" name=""/>
        <dsp:cNvSpPr/>
      </dsp:nvSpPr>
      <dsp:spPr>
        <a:xfrm>
          <a:off x="394335" y="2240872"/>
          <a:ext cx="5520690" cy="7084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100000"/>
            </a:lnSpc>
            <a:spcBef>
              <a:spcPct val="0"/>
            </a:spcBef>
            <a:spcAft>
              <a:spcPct val="35000"/>
            </a:spcAft>
            <a:buNone/>
          </a:pPr>
          <a:r>
            <a:rPr lang="fr-CA" sz="2400" kern="1200"/>
            <a:t>Changements dans les dépenses</a:t>
          </a:r>
          <a:endParaRPr lang="en-US" sz="2400" kern="1200"/>
        </a:p>
      </dsp:txBody>
      <dsp:txXfrm>
        <a:off x="428920" y="2275457"/>
        <a:ext cx="5451520" cy="63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A689BC-7ABC-4257-A60B-19437B2055A6}">
      <dsp:nvSpPr>
        <dsp:cNvPr id="0" name=""/>
        <dsp:cNvSpPr/>
      </dsp:nvSpPr>
      <dsp:spPr>
        <a:xfrm>
          <a:off x="0" y="29766"/>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CA" sz="2700" kern="1200"/>
            <a:t>Choses à faire</a:t>
          </a:r>
          <a:endParaRPr lang="en-US" sz="2700" kern="1200"/>
        </a:p>
      </dsp:txBody>
      <dsp:txXfrm>
        <a:off x="0" y="29766"/>
        <a:ext cx="2464593" cy="1478756"/>
      </dsp:txXfrm>
    </dsp:sp>
    <dsp:sp modelId="{AD10EE36-471B-4F5F-9556-AD7EBB9831C0}">
      <dsp:nvSpPr>
        <dsp:cNvPr id="0" name=""/>
        <dsp:cNvSpPr/>
      </dsp:nvSpPr>
      <dsp:spPr>
        <a:xfrm>
          <a:off x="2711053" y="29766"/>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CA" sz="2700" kern="1200"/>
            <a:t>Outils pour une estimation</a:t>
          </a:r>
          <a:endParaRPr lang="en-US" sz="2700" kern="1200"/>
        </a:p>
      </dsp:txBody>
      <dsp:txXfrm>
        <a:off x="2711053" y="29766"/>
        <a:ext cx="2464593" cy="1478756"/>
      </dsp:txXfrm>
    </dsp:sp>
    <dsp:sp modelId="{CADDA903-E825-4B50-AAFA-7177419F1A68}">
      <dsp:nvSpPr>
        <dsp:cNvPr id="0" name=""/>
        <dsp:cNvSpPr/>
      </dsp:nvSpPr>
      <dsp:spPr>
        <a:xfrm>
          <a:off x="5422106" y="29766"/>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CA" sz="2700" kern="1200"/>
            <a:t>Demander sa rente</a:t>
          </a:r>
          <a:endParaRPr lang="en-US" sz="2700" kern="1200"/>
        </a:p>
      </dsp:txBody>
      <dsp:txXfrm>
        <a:off x="5422106" y="29766"/>
        <a:ext cx="2464593" cy="1478756"/>
      </dsp:txXfrm>
    </dsp:sp>
    <dsp:sp modelId="{260A7522-A1B3-4F9D-A4C7-DE00C713AA71}">
      <dsp:nvSpPr>
        <dsp:cNvPr id="0" name=""/>
        <dsp:cNvSpPr/>
      </dsp:nvSpPr>
      <dsp:spPr>
        <a:xfrm>
          <a:off x="1355526" y="1754981"/>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CA" sz="2700" kern="1200"/>
            <a:t>Choisir sa date</a:t>
          </a:r>
          <a:endParaRPr lang="en-US" sz="2700" kern="1200"/>
        </a:p>
      </dsp:txBody>
      <dsp:txXfrm>
        <a:off x="1355526" y="1754981"/>
        <a:ext cx="2464593" cy="1478756"/>
      </dsp:txXfrm>
    </dsp:sp>
    <dsp:sp modelId="{CFEDE1AA-37C4-40AF-8D62-2CB3212D459B}">
      <dsp:nvSpPr>
        <dsp:cNvPr id="0" name=""/>
        <dsp:cNvSpPr/>
      </dsp:nvSpPr>
      <dsp:spPr>
        <a:xfrm>
          <a:off x="4066579" y="1754981"/>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CA" sz="2700" i="1" kern="1200"/>
            <a:t>« Mon dossier »</a:t>
          </a:r>
          <a:r>
            <a:rPr lang="fr-CA" sz="2700" kern="1200"/>
            <a:t> Retraite Québec </a:t>
          </a:r>
          <a:endParaRPr lang="en-US" sz="2700" kern="1200"/>
        </a:p>
      </dsp:txBody>
      <dsp:txXfrm>
        <a:off x="4066579" y="1754981"/>
        <a:ext cx="2464593" cy="1478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5D1DB-EB32-473B-B7FB-652EF18A8316}">
      <dsp:nvSpPr>
        <dsp:cNvPr id="0" name=""/>
        <dsp:cNvSpPr/>
      </dsp:nvSpPr>
      <dsp:spPr>
        <a:xfrm>
          <a:off x="2749111" y="-234136"/>
          <a:ext cx="2218134" cy="140851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EFC48A-74EC-44D1-8708-385E4686E963}">
      <dsp:nvSpPr>
        <dsp:cNvPr id="0" name=""/>
        <dsp:cNvSpPr/>
      </dsp:nvSpPr>
      <dsp:spPr>
        <a:xfrm>
          <a:off x="2995570" y="0"/>
          <a:ext cx="2218134" cy="1408515"/>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b="1" kern="1200"/>
            <a:t>Avantages</a:t>
          </a:r>
          <a:endParaRPr lang="en-US" sz="2100" kern="1200"/>
        </a:p>
      </dsp:txBody>
      <dsp:txXfrm>
        <a:off x="3036824" y="41254"/>
        <a:ext cx="2135626" cy="1326007"/>
      </dsp:txXfrm>
    </dsp:sp>
    <dsp:sp modelId="{65445AC9-1369-4301-A9FC-BD8491B801CF}">
      <dsp:nvSpPr>
        <dsp:cNvPr id="0" name=""/>
        <dsp:cNvSpPr/>
      </dsp:nvSpPr>
      <dsp:spPr>
        <a:xfrm>
          <a:off x="73225" y="818370"/>
          <a:ext cx="2218134" cy="140851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62567-D45B-4FAA-9AD2-FCF577B07FD6}">
      <dsp:nvSpPr>
        <dsp:cNvPr id="0" name=""/>
        <dsp:cNvSpPr/>
      </dsp:nvSpPr>
      <dsp:spPr>
        <a:xfrm>
          <a:off x="319684" y="1052506"/>
          <a:ext cx="2218134" cy="1408515"/>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dirty="0"/>
            <a:t>Revenus de retraite plus élevés</a:t>
          </a:r>
          <a:endParaRPr lang="en-US" sz="2100" kern="1200" dirty="0"/>
        </a:p>
      </dsp:txBody>
      <dsp:txXfrm>
        <a:off x="360938" y="1093760"/>
        <a:ext cx="2135626" cy="1326007"/>
      </dsp:txXfrm>
    </dsp:sp>
    <dsp:sp modelId="{ED1E4A2B-84B4-4C1F-8013-1CA576420B30}">
      <dsp:nvSpPr>
        <dsp:cNvPr id="0" name=""/>
        <dsp:cNvSpPr/>
      </dsp:nvSpPr>
      <dsp:spPr>
        <a:xfrm>
          <a:off x="5422106" y="885302"/>
          <a:ext cx="2218134" cy="140851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0C3C14-1B22-4BB0-A4E7-291297B23D09}">
      <dsp:nvSpPr>
        <dsp:cNvPr id="0" name=""/>
        <dsp:cNvSpPr/>
      </dsp:nvSpPr>
      <dsp:spPr>
        <a:xfrm>
          <a:off x="5668565" y="1119439"/>
          <a:ext cx="2218134" cy="1408515"/>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CA" sz="2100" kern="1200"/>
            <a:t>Date de la retraite (possiblement) plus tôt </a:t>
          </a:r>
          <a:endParaRPr lang="en-US" sz="2100" kern="1200"/>
        </a:p>
      </dsp:txBody>
      <dsp:txXfrm>
        <a:off x="5709819" y="1160693"/>
        <a:ext cx="2135626" cy="1326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36D2F-F9FF-4DE8-87D7-5B4DE885B060}">
      <dsp:nvSpPr>
        <dsp:cNvPr id="0" name=""/>
        <dsp:cNvSpPr/>
      </dsp:nvSpPr>
      <dsp:spPr>
        <a:xfrm>
          <a:off x="0" y="29766"/>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a:t>Sans frais d’intérêt, par un paiement comptant encaissable au plus tard à la date d’échéance de la proposition de rachat, y compris par le transfert de fonds provenant d’un REER ou d’un CRI</a:t>
          </a:r>
          <a:endParaRPr lang="en-US" sz="1400" kern="1200"/>
        </a:p>
      </dsp:txBody>
      <dsp:txXfrm>
        <a:off x="0" y="29766"/>
        <a:ext cx="2464593" cy="1478756"/>
      </dsp:txXfrm>
    </dsp:sp>
    <dsp:sp modelId="{B6E8B533-AFF6-4812-9328-18F10C44F3E0}">
      <dsp:nvSpPr>
        <dsp:cNvPr id="0" name=""/>
        <dsp:cNvSpPr/>
      </dsp:nvSpPr>
      <dsp:spPr>
        <a:xfrm>
          <a:off x="2711053" y="29766"/>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Avec frais d’intérêt, par versements périodiques </a:t>
          </a:r>
          <a:r>
            <a:rPr lang="fr-FR" sz="1400" kern="1200"/>
            <a:t>échelonnés sur une période maximale d’une année par tranche de 1 000 $ du cout du rachat, jusqu’à concurrence de 10 années</a:t>
          </a:r>
          <a:endParaRPr lang="en-US" sz="1400" kern="1200"/>
        </a:p>
      </dsp:txBody>
      <dsp:txXfrm>
        <a:off x="2711053" y="29766"/>
        <a:ext cx="2464593" cy="1478756"/>
      </dsp:txXfrm>
    </dsp:sp>
    <dsp:sp modelId="{3DFE803F-EE98-4FC8-B1FF-DADA8AF90573}">
      <dsp:nvSpPr>
        <dsp:cNvPr id="0" name=""/>
        <dsp:cNvSpPr/>
      </dsp:nvSpPr>
      <dsp:spPr>
        <a:xfrm>
          <a:off x="5422106" y="29766"/>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Par retenues à la source avec l’employeur (avec frais d’intérêt)</a:t>
          </a:r>
          <a:endParaRPr lang="en-US" sz="1400" kern="1200"/>
        </a:p>
      </dsp:txBody>
      <dsp:txXfrm>
        <a:off x="5422106" y="29766"/>
        <a:ext cx="2464593" cy="1478756"/>
      </dsp:txXfrm>
    </dsp:sp>
    <dsp:sp modelId="{26A43A0E-0DB4-4F61-A001-E10DAEF50D79}">
      <dsp:nvSpPr>
        <dsp:cNvPr id="0" name=""/>
        <dsp:cNvSpPr/>
      </dsp:nvSpPr>
      <dsp:spPr>
        <a:xfrm>
          <a:off x="1355526" y="1754981"/>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Toute combinaison de ces options </a:t>
          </a:r>
          <a:endParaRPr lang="en-US" sz="1400" kern="1200"/>
        </a:p>
      </dsp:txBody>
      <dsp:txXfrm>
        <a:off x="1355526" y="1754981"/>
        <a:ext cx="2464593" cy="1478756"/>
      </dsp:txXfrm>
    </dsp:sp>
    <dsp:sp modelId="{2488D343-DD48-4E4C-B1E8-0835E14AC2E7}">
      <dsp:nvSpPr>
        <dsp:cNvPr id="0" name=""/>
        <dsp:cNvSpPr/>
      </dsp:nvSpPr>
      <dsp:spPr>
        <a:xfrm>
          <a:off x="4066579" y="1754981"/>
          <a:ext cx="2464593" cy="147875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Le participant peut généralement déduire dans ses déclarations de revenus les sommes versées pour un rachat de service, selon certaines </a:t>
          </a:r>
          <a:r>
            <a:rPr lang="fr-FR" sz="14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limites</a:t>
          </a:r>
          <a:r>
            <a:rPr lang="fr-FR" sz="1400" kern="1200" dirty="0"/>
            <a:t> et selon la période rachetée</a:t>
          </a:r>
          <a:endParaRPr lang="en-US" sz="1400" kern="1200" dirty="0"/>
        </a:p>
      </dsp:txBody>
      <dsp:txXfrm>
        <a:off x="4066579" y="1754981"/>
        <a:ext cx="2464593" cy="14787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A885D-550F-426D-97CC-579B122D6884}">
      <dsp:nvSpPr>
        <dsp:cNvPr id="0" name=""/>
        <dsp:cNvSpPr/>
      </dsp:nvSpPr>
      <dsp:spPr>
        <a:xfrm>
          <a:off x="0" y="809830"/>
          <a:ext cx="2218134" cy="1408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C0D989-AEAE-4FF5-ACFB-936656200DF6}">
      <dsp:nvSpPr>
        <dsp:cNvPr id="0" name=""/>
        <dsp:cNvSpPr/>
      </dsp:nvSpPr>
      <dsp:spPr>
        <a:xfrm>
          <a:off x="246459" y="1043966"/>
          <a:ext cx="2218134" cy="140851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CA" sz="2900" kern="1200"/>
            <a:t>Description</a:t>
          </a:r>
          <a:endParaRPr lang="en-US" sz="2900" kern="1200"/>
        </a:p>
      </dsp:txBody>
      <dsp:txXfrm>
        <a:off x="287713" y="1085220"/>
        <a:ext cx="2135626" cy="1326007"/>
      </dsp:txXfrm>
    </dsp:sp>
    <dsp:sp modelId="{9DBAFB64-D3F0-4B26-87B6-9FC773E4C58E}">
      <dsp:nvSpPr>
        <dsp:cNvPr id="0" name=""/>
        <dsp:cNvSpPr/>
      </dsp:nvSpPr>
      <dsp:spPr>
        <a:xfrm>
          <a:off x="2711053" y="809830"/>
          <a:ext cx="2218134" cy="1408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EF917E-18F1-487F-8369-AB71AF6945C5}">
      <dsp:nvSpPr>
        <dsp:cNvPr id="0" name=""/>
        <dsp:cNvSpPr/>
      </dsp:nvSpPr>
      <dsp:spPr>
        <a:xfrm>
          <a:off x="2957512" y="1043966"/>
          <a:ext cx="2218134" cy="140851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CA" sz="2900" kern="1200"/>
            <a:t>Admissibilité</a:t>
          </a:r>
          <a:endParaRPr lang="en-US" sz="2900" kern="1200"/>
        </a:p>
      </dsp:txBody>
      <dsp:txXfrm>
        <a:off x="2998766" y="1085220"/>
        <a:ext cx="2135626" cy="1326007"/>
      </dsp:txXfrm>
    </dsp:sp>
    <dsp:sp modelId="{69EC8636-6216-4097-86CA-5ED85E97290E}">
      <dsp:nvSpPr>
        <dsp:cNvPr id="0" name=""/>
        <dsp:cNvSpPr/>
      </dsp:nvSpPr>
      <dsp:spPr>
        <a:xfrm>
          <a:off x="5422106" y="809830"/>
          <a:ext cx="2218134" cy="1408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6BC5E7-2154-4D82-82FB-BE2E13748178}">
      <dsp:nvSpPr>
        <dsp:cNvPr id="0" name=""/>
        <dsp:cNvSpPr/>
      </dsp:nvSpPr>
      <dsp:spPr>
        <a:xfrm>
          <a:off x="5668565" y="1043966"/>
          <a:ext cx="2218134" cy="140851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CA" sz="2900" kern="1200"/>
            <a:t>Demande</a:t>
          </a:r>
          <a:endParaRPr lang="en-US" sz="2900" kern="1200"/>
        </a:p>
      </dsp:txBody>
      <dsp:txXfrm>
        <a:off x="5709819" y="1085220"/>
        <a:ext cx="2135626" cy="132600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c6f91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c6f91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c6f91993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c6f91993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6adbd37c24_0_10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6adbd37c24_0_10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65b9ce9a80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65b9ce9a80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Oswald"/>
              <a:buChar char="●"/>
            </a:pPr>
            <a:r>
              <a:rPr lang="fr-FR" sz="1400" dirty="0">
                <a:latin typeface="Oswald"/>
                <a:ea typeface="Oswald"/>
                <a:cs typeface="Oswald"/>
                <a:sym typeface="Oswald"/>
              </a:rPr>
              <a:t>RREGOP </a:t>
            </a:r>
            <a:r>
              <a:rPr lang="fr-FR" sz="1400" noProof="0" dirty="0">
                <a:latin typeface="Oswald"/>
                <a:ea typeface="Oswald"/>
                <a:cs typeface="Oswald"/>
                <a:sym typeface="Oswald"/>
              </a:rPr>
              <a:t>est</a:t>
            </a:r>
            <a:r>
              <a:rPr lang="fr-FR" sz="1400" dirty="0">
                <a:latin typeface="Oswald"/>
                <a:ea typeface="Oswald"/>
                <a:cs typeface="Oswald"/>
                <a:sym typeface="Oswald"/>
              </a:rPr>
              <a:t> </a:t>
            </a:r>
            <a:r>
              <a:rPr lang="fr-FR" sz="1400" noProof="0" dirty="0">
                <a:latin typeface="Oswald"/>
                <a:ea typeface="Oswald"/>
                <a:cs typeface="Oswald"/>
                <a:sym typeface="Oswald"/>
              </a:rPr>
              <a:t>considéré</a:t>
            </a:r>
            <a:r>
              <a:rPr lang="fr-FR" sz="1400" dirty="0">
                <a:latin typeface="Oswald"/>
                <a:ea typeface="Oswald"/>
                <a:cs typeface="Oswald"/>
                <a:sym typeface="Oswald"/>
              </a:rPr>
              <a:t> </a:t>
            </a:r>
            <a:r>
              <a:rPr lang="fr-FR" sz="1400" noProof="0" dirty="0">
                <a:latin typeface="Oswald"/>
                <a:ea typeface="Oswald"/>
                <a:cs typeface="Oswald"/>
                <a:sym typeface="Oswald"/>
              </a:rPr>
              <a:t>comme</a:t>
            </a:r>
            <a:r>
              <a:rPr lang="fr-FR" sz="1400" dirty="0">
                <a:latin typeface="Oswald"/>
                <a:ea typeface="Oswald"/>
                <a:cs typeface="Oswald"/>
                <a:sym typeface="Oswald"/>
              </a:rPr>
              <a:t> un </a:t>
            </a:r>
            <a:r>
              <a:rPr lang="fr-FR" sz="1400" noProof="0" dirty="0">
                <a:latin typeface="Oswald"/>
                <a:ea typeface="Oswald"/>
                <a:cs typeface="Oswald"/>
                <a:sym typeface="Oswald"/>
              </a:rPr>
              <a:t>programme</a:t>
            </a:r>
            <a:r>
              <a:rPr lang="fr-FR" sz="1400" dirty="0">
                <a:latin typeface="Oswald"/>
                <a:ea typeface="Oswald"/>
                <a:cs typeface="Oswald"/>
                <a:sym typeface="Oswald"/>
              </a:rPr>
              <a:t> de </a:t>
            </a:r>
            <a:r>
              <a:rPr lang="fr-FR" sz="1400" noProof="0" dirty="0">
                <a:latin typeface="Oswald"/>
                <a:ea typeface="Oswald"/>
                <a:cs typeface="Oswald"/>
                <a:sym typeface="Oswald"/>
              </a:rPr>
              <a:t>retraite</a:t>
            </a:r>
            <a:r>
              <a:rPr lang="fr-FR" sz="1400" dirty="0">
                <a:latin typeface="Oswald"/>
                <a:ea typeface="Oswald"/>
                <a:cs typeface="Oswald"/>
                <a:sym typeface="Oswald"/>
              </a:rPr>
              <a:t> </a:t>
            </a:r>
            <a:r>
              <a:rPr lang="fr-FR" sz="1400" noProof="0" dirty="0">
                <a:latin typeface="Oswald"/>
                <a:ea typeface="Oswald"/>
                <a:cs typeface="Oswald"/>
                <a:sym typeface="Oswald"/>
              </a:rPr>
              <a:t>privé</a:t>
            </a:r>
            <a:r>
              <a:rPr lang="fr-FR" sz="1400" dirty="0">
                <a:latin typeface="Oswald"/>
                <a:ea typeface="Oswald"/>
                <a:cs typeface="Oswald"/>
                <a:sym typeface="Oswald"/>
              </a:rPr>
              <a:t>, </a:t>
            </a:r>
            <a:r>
              <a:rPr lang="fr-FR" sz="1400" noProof="0" dirty="0">
                <a:latin typeface="Oswald"/>
                <a:ea typeface="Oswald"/>
                <a:cs typeface="Oswald"/>
                <a:sym typeface="Oswald"/>
              </a:rPr>
              <a:t>il</a:t>
            </a:r>
            <a:r>
              <a:rPr lang="fr-FR" sz="1400" dirty="0">
                <a:latin typeface="Oswald"/>
                <a:ea typeface="Oswald"/>
                <a:cs typeface="Oswald"/>
                <a:sym typeface="Oswald"/>
              </a:rPr>
              <a:t> </a:t>
            </a:r>
            <a:r>
              <a:rPr lang="fr-FR" sz="1400" noProof="0" dirty="0">
                <a:latin typeface="Oswald"/>
                <a:ea typeface="Oswald"/>
                <a:cs typeface="Oswald"/>
                <a:sym typeface="Oswald"/>
              </a:rPr>
              <a:t>est</a:t>
            </a:r>
            <a:r>
              <a:rPr lang="fr-FR" sz="1400" dirty="0">
                <a:latin typeface="Oswald"/>
                <a:ea typeface="Oswald"/>
                <a:cs typeface="Oswald"/>
                <a:sym typeface="Oswald"/>
              </a:rPr>
              <a:t> </a:t>
            </a:r>
            <a:r>
              <a:rPr lang="fr-FR" sz="1400" noProof="0" dirty="0">
                <a:latin typeface="Oswald"/>
                <a:ea typeface="Oswald"/>
                <a:cs typeface="Oswald"/>
                <a:sym typeface="Oswald"/>
              </a:rPr>
              <a:t>réservé</a:t>
            </a:r>
            <a:r>
              <a:rPr lang="fr-FR" sz="1400" dirty="0">
                <a:latin typeface="Oswald"/>
                <a:ea typeface="Oswald"/>
                <a:cs typeface="Oswald"/>
                <a:sym typeface="Oswald"/>
              </a:rPr>
              <a:t> aux </a:t>
            </a:r>
            <a:r>
              <a:rPr lang="fr-FR" sz="1400" noProof="0" dirty="0">
                <a:latin typeface="Oswald"/>
                <a:ea typeface="Oswald"/>
                <a:cs typeface="Oswald"/>
                <a:sym typeface="Oswald"/>
              </a:rPr>
              <a:t>travailleuses</a:t>
            </a:r>
            <a:r>
              <a:rPr lang="fr-FR" sz="1400" dirty="0">
                <a:latin typeface="Oswald"/>
                <a:ea typeface="Oswald"/>
                <a:cs typeface="Oswald"/>
                <a:sym typeface="Oswald"/>
              </a:rPr>
              <a:t> et </a:t>
            </a:r>
            <a:r>
              <a:rPr lang="fr-FR" sz="1400" noProof="0" dirty="0">
                <a:latin typeface="Oswald"/>
                <a:ea typeface="Oswald"/>
                <a:cs typeface="Oswald"/>
                <a:sym typeface="Oswald"/>
              </a:rPr>
              <a:t>travailleurs</a:t>
            </a:r>
            <a:r>
              <a:rPr lang="fr-FR" sz="1400" dirty="0">
                <a:latin typeface="Oswald"/>
                <a:ea typeface="Oswald"/>
                <a:cs typeface="Oswald"/>
                <a:sym typeface="Oswald"/>
              </a:rPr>
              <a:t> de </a:t>
            </a:r>
            <a:r>
              <a:rPr lang="fr-FR" sz="1400" noProof="0" dirty="0">
                <a:latin typeface="Oswald"/>
                <a:ea typeface="Oswald"/>
                <a:cs typeface="Oswald"/>
                <a:sym typeface="Oswald"/>
              </a:rPr>
              <a:t>certaines</a:t>
            </a:r>
            <a:r>
              <a:rPr lang="fr-FR" sz="1400" dirty="0">
                <a:latin typeface="Oswald"/>
                <a:ea typeface="Oswald"/>
                <a:cs typeface="Oswald"/>
                <a:sym typeface="Oswald"/>
              </a:rPr>
              <a:t> </a:t>
            </a:r>
            <a:r>
              <a:rPr lang="fr-FR" sz="1400" noProof="0" dirty="0">
                <a:latin typeface="Oswald"/>
                <a:ea typeface="Oswald"/>
                <a:cs typeface="Oswald"/>
                <a:sym typeface="Oswald"/>
              </a:rPr>
              <a:t>catégories</a:t>
            </a:r>
            <a:r>
              <a:rPr lang="fr-FR" sz="1400" dirty="0">
                <a:latin typeface="Oswald"/>
                <a:ea typeface="Oswald"/>
                <a:cs typeface="Oswald"/>
                <a:sym typeface="Oswald"/>
              </a:rPr>
              <a:t> </a:t>
            </a:r>
            <a:r>
              <a:rPr lang="fr-FR" sz="1400" noProof="0" dirty="0">
                <a:latin typeface="Oswald"/>
                <a:ea typeface="Oswald"/>
                <a:cs typeface="Oswald"/>
                <a:sym typeface="Oswald"/>
              </a:rPr>
              <a:t>d’emploi</a:t>
            </a:r>
            <a:r>
              <a:rPr lang="fr-FR" sz="1400" dirty="0">
                <a:latin typeface="Oswald"/>
                <a:ea typeface="Oswald"/>
                <a:cs typeface="Oswald"/>
                <a:sym typeface="Oswald"/>
              </a:rPr>
              <a:t> de la </a:t>
            </a:r>
            <a:r>
              <a:rPr lang="fr-FR" sz="1400" noProof="0" dirty="0">
                <a:latin typeface="Oswald"/>
                <a:ea typeface="Oswald"/>
                <a:cs typeface="Oswald"/>
                <a:sym typeface="Oswald"/>
              </a:rPr>
              <a:t>fonction</a:t>
            </a:r>
            <a:r>
              <a:rPr lang="fr-FR" sz="1400" dirty="0">
                <a:latin typeface="Oswald"/>
                <a:ea typeface="Oswald"/>
                <a:cs typeface="Oswald"/>
                <a:sym typeface="Oswald"/>
              </a:rPr>
              <a:t> </a:t>
            </a:r>
            <a:r>
              <a:rPr lang="fr-FR" sz="1400" noProof="0" dirty="0">
                <a:latin typeface="Oswald"/>
                <a:ea typeface="Oswald"/>
                <a:cs typeface="Oswald"/>
                <a:sym typeface="Oswald"/>
              </a:rPr>
              <a:t>publique</a:t>
            </a:r>
            <a:r>
              <a:rPr lang="fr-FR" sz="1400" dirty="0">
                <a:latin typeface="Oswald"/>
                <a:ea typeface="Oswald"/>
                <a:cs typeface="Oswald"/>
                <a:sym typeface="Oswald"/>
              </a:rPr>
              <a:t> et </a:t>
            </a:r>
            <a:r>
              <a:rPr lang="fr-FR" sz="1400" noProof="0" dirty="0">
                <a:latin typeface="Oswald"/>
                <a:ea typeface="Oswald"/>
                <a:cs typeface="Oswald"/>
                <a:sym typeface="Oswald"/>
              </a:rPr>
              <a:t>parapublique</a:t>
            </a:r>
            <a:r>
              <a:rPr lang="fr-FR" sz="1400" dirty="0">
                <a:latin typeface="Oswald"/>
                <a:ea typeface="Oswald"/>
                <a:cs typeface="Oswald"/>
                <a:sym typeface="Oswald"/>
              </a:rPr>
              <a:t> du Québec . Tous les </a:t>
            </a:r>
            <a:r>
              <a:rPr lang="fr-FR" sz="1400" dirty="0" err="1">
                <a:latin typeface="Oswald"/>
                <a:ea typeface="Oswald"/>
                <a:cs typeface="Oswald"/>
                <a:sym typeface="Oswald"/>
              </a:rPr>
              <a:t>enseignant-es</a:t>
            </a:r>
            <a:r>
              <a:rPr lang="fr-FR" sz="1400" dirty="0">
                <a:latin typeface="Oswald"/>
                <a:ea typeface="Oswald"/>
                <a:cs typeface="Oswald"/>
                <a:sym typeface="Oswald"/>
              </a:rPr>
              <a:t> et les </a:t>
            </a:r>
            <a:r>
              <a:rPr lang="fr-FR" sz="1400" dirty="0" err="1">
                <a:latin typeface="Oswald"/>
                <a:ea typeface="Oswald"/>
                <a:cs typeface="Oswald"/>
                <a:sym typeface="Oswald"/>
              </a:rPr>
              <a:t>chargé-es</a:t>
            </a:r>
            <a:r>
              <a:rPr lang="fr-FR" sz="1400" dirty="0">
                <a:latin typeface="Oswald"/>
                <a:ea typeface="Oswald"/>
                <a:cs typeface="Oswald"/>
                <a:sym typeface="Oswald"/>
              </a:rPr>
              <a:t> de cours des cégeps, et la majorité des </a:t>
            </a:r>
            <a:r>
              <a:rPr lang="fr-FR" sz="1400" dirty="0" err="1">
                <a:latin typeface="Oswald"/>
                <a:ea typeface="Oswald"/>
                <a:cs typeface="Oswald"/>
                <a:sym typeface="Oswald"/>
              </a:rPr>
              <a:t>enseignant-es</a:t>
            </a:r>
            <a:r>
              <a:rPr lang="fr-FR" sz="1400" dirty="0">
                <a:latin typeface="Oswald"/>
                <a:ea typeface="Oswald"/>
                <a:cs typeface="Oswald"/>
                <a:sym typeface="Oswald"/>
              </a:rPr>
              <a:t> des collèges privés qu’ils soient à temps partiel ou à temps plein sont couverts par le RREGOP</a:t>
            </a:r>
          </a:p>
          <a:p>
            <a:pPr marL="457200" lvl="0" indent="-317500" algn="l" rtl="0">
              <a:spcBef>
                <a:spcPts val="0"/>
              </a:spcBef>
              <a:spcAft>
                <a:spcPts val="0"/>
              </a:spcAft>
              <a:buSzPts val="1400"/>
              <a:buFont typeface="Oswald"/>
              <a:buChar char="●"/>
            </a:pPr>
            <a:r>
              <a:rPr lang="fr-FR" sz="1400" dirty="0">
                <a:latin typeface="Oswald"/>
                <a:ea typeface="Oswald"/>
                <a:cs typeface="Oswald"/>
                <a:sym typeface="Oswald"/>
              </a:rPr>
              <a:t>RRQ: </a:t>
            </a:r>
            <a:r>
              <a:rPr lang="fr-FR" sz="1400" noProof="0" dirty="0">
                <a:latin typeface="Oswald"/>
                <a:ea typeface="Oswald"/>
                <a:cs typeface="Oswald"/>
                <a:sym typeface="Oswald"/>
              </a:rPr>
              <a:t>Programme</a:t>
            </a:r>
            <a:r>
              <a:rPr lang="fr-FR" sz="1400" dirty="0">
                <a:latin typeface="Oswald"/>
                <a:ea typeface="Oswald"/>
                <a:cs typeface="Oswald"/>
                <a:sym typeface="Oswald"/>
              </a:rPr>
              <a:t> public pour les </a:t>
            </a:r>
            <a:r>
              <a:rPr lang="fr-FR" sz="1400" noProof="0" dirty="0">
                <a:latin typeface="Oswald"/>
                <a:ea typeface="Oswald"/>
                <a:cs typeface="Oswald"/>
                <a:sym typeface="Oswald"/>
              </a:rPr>
              <a:t>travailleuses et travailleurs </a:t>
            </a:r>
            <a:r>
              <a:rPr lang="fr-FR" sz="1400" dirty="0">
                <a:latin typeface="Oswald"/>
                <a:ea typeface="Oswald"/>
                <a:cs typeface="Oswald"/>
                <a:sym typeface="Oswald"/>
              </a:rPr>
              <a:t>du Québec</a:t>
            </a:r>
          </a:p>
          <a:p>
            <a:pPr marL="457200" lvl="0" indent="-317500" algn="l" rtl="0">
              <a:spcBef>
                <a:spcPts val="0"/>
              </a:spcBef>
              <a:spcAft>
                <a:spcPts val="0"/>
              </a:spcAft>
              <a:buSzPts val="1400"/>
              <a:buFont typeface="Oswald"/>
              <a:buChar char="●"/>
            </a:pPr>
            <a:r>
              <a:rPr lang="fr-FR" sz="1400" dirty="0">
                <a:latin typeface="Oswald"/>
                <a:ea typeface="Oswald"/>
                <a:cs typeface="Oswald"/>
                <a:sym typeface="Oswald"/>
              </a:rPr>
              <a:t>PSV: Programme public pour tous les Canadiens (indépendamment de leur historique d’emploi)</a:t>
            </a:r>
            <a:endParaRPr lang="fr-FR" sz="1200" dirty="0">
              <a:solidFill>
                <a:schemeClr val="accent6"/>
              </a:solidFill>
              <a:latin typeface="Oswald Medium"/>
              <a:ea typeface="Oswald Medium"/>
              <a:cs typeface="Oswald Medium"/>
              <a:sym typeface="Oswald Medium"/>
            </a:endParaRPr>
          </a:p>
          <a:p>
            <a:pPr marL="0" lvl="0" indent="0" algn="l" rtl="0">
              <a:spcBef>
                <a:spcPts val="0"/>
              </a:spcBef>
              <a:spcAft>
                <a:spcPts val="0"/>
              </a:spcAft>
              <a:buNone/>
            </a:pPr>
            <a:endParaRPr sz="1200" dirty="0">
              <a:solidFill>
                <a:schemeClr val="accent6"/>
              </a:solidFill>
              <a:latin typeface="Oswald Medium"/>
              <a:ea typeface="Oswald Medium"/>
              <a:cs typeface="Oswald Medium"/>
              <a:sym typeface="Oswald Medium"/>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fb7e46af7a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fb7e46af7a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6adbd37c24_0_1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6adbd37c24_0_1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fr-FR" sz="1100" baseline="30000" dirty="0">
                <a:latin typeface="Oswald"/>
                <a:ea typeface="Oswald"/>
                <a:cs typeface="Oswald"/>
                <a:sym typeface="Oswald"/>
              </a:rPr>
              <a:t>1</a:t>
            </a:r>
            <a:r>
              <a:rPr lang="fr-FR" sz="1100" dirty="0">
                <a:latin typeface="Oswald"/>
                <a:ea typeface="Oswald"/>
                <a:cs typeface="Oswald"/>
                <a:sym typeface="Oswald"/>
              </a:rPr>
              <a:t> Source : Guide de la planification financière de la retraite - Édition 2019-2020 par Question Retraite </a:t>
            </a:r>
          </a:p>
        </p:txBody>
      </p:sp>
    </p:spTree>
    <p:extLst>
      <p:ext uri="{BB962C8B-B14F-4D97-AF65-F5344CB8AC3E}">
        <p14:creationId xmlns:p14="http://schemas.microsoft.com/office/powerpoint/2010/main" val="1465694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c6f91993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c6f91993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c6f91993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c6f91993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fb7e46af7a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fb7e46af7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65b9ce9a80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65b9ce9a80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400"/>
              </a:spcBef>
              <a:spcAft>
                <a:spcPts val="0"/>
              </a:spcAft>
              <a:buClr>
                <a:schemeClr val="dk1"/>
              </a:buClr>
              <a:buSzPts val="1100"/>
              <a:buFont typeface="Arial"/>
              <a:buNone/>
            </a:pPr>
            <a:r>
              <a:rPr lang="fr-FR" sz="1200" dirty="0">
                <a:solidFill>
                  <a:schemeClr val="dk1"/>
                </a:solidFill>
                <a:latin typeface="Oswald"/>
                <a:ea typeface="Oswald"/>
                <a:cs typeface="Oswald"/>
                <a:sym typeface="Oswald"/>
              </a:rPr>
              <a:t>À partir de 75 ans, la PSV est augmentée à 814,10 $/mois,  9 769,20 $/an (Novembre 2025) </a:t>
            </a:r>
          </a:p>
          <a:p>
            <a:pPr marL="0" lvl="0" indent="0" algn="l" rtl="0">
              <a:lnSpc>
                <a:spcPct val="115000"/>
              </a:lnSpc>
              <a:spcBef>
                <a:spcPts val="400"/>
              </a:spcBef>
              <a:spcAft>
                <a:spcPts val="0"/>
              </a:spcAft>
              <a:buClr>
                <a:schemeClr val="dk1"/>
              </a:buClr>
              <a:buSzPts val="1100"/>
              <a:buFont typeface="Arial"/>
              <a:buNone/>
            </a:pPr>
            <a:r>
              <a:rPr lang="fr-FR" sz="1200" dirty="0">
                <a:solidFill>
                  <a:schemeClr val="dk1"/>
                </a:solidFill>
                <a:latin typeface="Oswald"/>
                <a:ea typeface="Oswald"/>
                <a:cs typeface="Oswald"/>
                <a:sym typeface="Oswald"/>
              </a:rPr>
              <a:t>Contrairement au RRQ, l’inscription est automatique à 65 ans. Pour la retarder (et donc la bonifier), il faut en faire la demande.</a:t>
            </a: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5b9ce9a8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5b9ce9a8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Oswald"/>
              <a:buChar char="●"/>
            </a:pPr>
            <a:r>
              <a:rPr lang="fr-FR" sz="1400" dirty="0">
                <a:latin typeface="Oswald"/>
                <a:ea typeface="Oswald"/>
                <a:cs typeface="Oswald"/>
                <a:sym typeface="Oswald"/>
              </a:rPr>
              <a:t>Calcul: PSV mensuelle = (740,09 $/40) x (nombre d’années)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65b9ce9a80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65b9ce9a80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Oswald"/>
              <a:buChar char="●"/>
            </a:pPr>
            <a:r>
              <a:rPr lang="fr-FR" sz="1400" dirty="0">
                <a:latin typeface="Oswald"/>
                <a:ea typeface="Oswald"/>
                <a:cs typeface="Oswald"/>
                <a:sym typeface="Oswald"/>
              </a:rPr>
              <a:t>Pour demander, de façon volontaire, à ce que des impôts soient déduits à la source sur les versements de PSV, il est possible de remplir le formulaire ISP-3520 (</a:t>
            </a:r>
            <a:r>
              <a:rPr lang="fr-FR" sz="1100" b="0" i="0" u="none" strike="noStrike" cap="none" dirty="0">
                <a:solidFill>
                  <a:srgbClr val="000000"/>
                </a:solidFill>
                <a:effectLst/>
                <a:latin typeface="Arial"/>
                <a:ea typeface="Arial"/>
                <a:cs typeface="Arial"/>
                <a:sym typeface="Arial"/>
              </a:rPr>
              <a:t>Demande de Retenue volontaire d'impôt Fédéral</a:t>
            </a:r>
            <a:r>
              <a:rPr lang="fr-FR" sz="1400" dirty="0">
                <a:latin typeface="Oswald"/>
                <a:ea typeface="Oswald"/>
                <a:cs typeface="Oswald"/>
                <a:sym typeface="Oswald"/>
              </a:rPr>
              <a:t>), disponible sur le site de Service Canada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65b9ce9a80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65b9ce9a80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65b9ce9a80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65b9ce9a80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65b9ce9a80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65b9ce9a80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fb7e46af7a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fb7e46af7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Cotisation 2025</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fb7e46af7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fb7e46af7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114% MGA = 81 282 $</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fb7e46af7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fb7e46af7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40820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65b9ce9a80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65b9ce9a80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Les personnes qui demandent la rente après leur 65</a:t>
            </a:r>
            <a:r>
              <a:rPr lang="fr-CA" baseline="30000" dirty="0"/>
              <a:t>e</a:t>
            </a:r>
            <a:r>
              <a:rPr lang="fr-CA" dirty="0"/>
              <a:t> anniversaire peuvent demander une rente rétroactive pouvant aller jusqu’à 12 mois, incluant le mois durant lequel est faite la demande, mais celle-ci ne pourra débuter plus tôt que le mois du 65</a:t>
            </a:r>
            <a:r>
              <a:rPr lang="fr-CA" baseline="30000" dirty="0"/>
              <a:t>e</a:t>
            </a:r>
            <a:r>
              <a:rPr lang="fr-CA" dirty="0"/>
              <a:t> anniversaire. Si la personne décède après son 65</a:t>
            </a:r>
            <a:r>
              <a:rPr lang="fr-CA" baseline="30000" dirty="0"/>
              <a:t>e</a:t>
            </a:r>
            <a:r>
              <a:rPr lang="fr-CA" dirty="0"/>
              <a:t> anniversaire sans avoir demandé sa rente, les héritiers auront droit à une rente posthume selon les mêmes modalités, mais celle-ci s’arrêtera au plus tard le mois du décès.</a:t>
            </a: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65b9ce9a80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65b9ce9a80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400" dirty="0">
                <a:latin typeface="Oswald"/>
                <a:ea typeface="Oswald"/>
                <a:cs typeface="Oswald"/>
                <a:sym typeface="Oswald"/>
              </a:rPr>
              <a:t>Les revenus passés sont convertis en dollars actuels par une formule définie par Retraite Québec.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65b9ce9a80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65b9ce9a80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65b9ce9a80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65b9ce9a80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06d42a16e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06d42a16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65b9ce9a80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65b9ce9a80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06d42a16e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06d42a16e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5b9ce9a80_1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5b9ce9a80_1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fb7e46af7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1fb7e46af7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65b9ce9a80_1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65b9ce9a80_1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65b9ce9a80_1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65b9ce9a80_1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10000"/>
              </a:lnSpc>
              <a:spcBef>
                <a:spcPts val="0"/>
              </a:spcBef>
              <a:spcAft>
                <a:spcPts val="0"/>
              </a:spcAft>
              <a:buClr>
                <a:srgbClr val="000000"/>
              </a:buClr>
              <a:buSzPts val="1400"/>
              <a:buFont typeface="Arial"/>
              <a:buNone/>
              <a:tabLst/>
              <a:defRPr/>
            </a:pPr>
            <a:r>
              <a:rPr lang="fr-FR" sz="1000" b="0" i="1" u="none" strike="noStrike" cap="none" dirty="0">
                <a:solidFill>
                  <a:srgbClr val="000000"/>
                </a:solidFill>
                <a:effectLst/>
                <a:latin typeface="Arial"/>
                <a:ea typeface="Arial"/>
                <a:cs typeface="Arial"/>
                <a:sym typeface="Arial"/>
              </a:rPr>
              <a:t>Loi sur le régime de retraite du personnel employé du gouvernement et des organismes publics </a:t>
            </a:r>
            <a:r>
              <a:rPr lang="fr-FR" sz="1000" b="0" i="0" u="none" strike="noStrike" cap="none" dirty="0">
                <a:solidFill>
                  <a:srgbClr val="000000"/>
                </a:solidFill>
                <a:effectLst/>
                <a:latin typeface="Arial"/>
                <a:ea typeface="Arial"/>
                <a:cs typeface="Arial"/>
                <a:sym typeface="Arial"/>
              </a:rPr>
              <a:t>(Loi sur le RREGOP)</a:t>
            </a:r>
            <a:r>
              <a:rPr lang="fr-FR" sz="800" b="0" strike="noStrike" spc="-1" dirty="0">
                <a:solidFill>
                  <a:srgbClr val="000066"/>
                </a:solidFill>
                <a:latin typeface="Calibri"/>
                <a:ea typeface="ＭＳ Ｐゴシック"/>
              </a:rPr>
              <a:t> distincte de la Loi sur les régimes complémentaires de retraite.</a:t>
            </a:r>
            <a:endParaRPr lang="fr-FR" sz="800" dirty="0"/>
          </a:p>
          <a:p>
            <a:pPr marL="0" lvl="0" indent="0" algn="l" rtl="0">
              <a:spcBef>
                <a:spcPts val="0"/>
              </a:spcBef>
              <a:spcAft>
                <a:spcPts val="0"/>
              </a:spcAft>
              <a:buNone/>
            </a:pPr>
            <a:endParaRPr sz="10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fb7e46af7a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fb7e46af7a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400" dirty="0">
                <a:latin typeface="Oswald"/>
                <a:ea typeface="Oswald"/>
                <a:cs typeface="Oswald"/>
                <a:sym typeface="Oswald"/>
              </a:rPr>
              <a:t>* 40 années de service pour le calcul de la rente (définition deux types d’« années de service » sont sur la diapo 32)</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65b9ce9a80_1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65b9ce9a80_1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65b9ce9a80_1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65b9ce9a80_1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65b9ce9a80_1_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65b9ce9a80_1_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fr-FR" dirty="0"/>
              <a:t>Travailler pour plus d’un employeur couvert par le RREGOP peut entraîner un trop-payé (auquel cas, un remboursement sera versé) ou un sous-paiement (ce qui aurait un impact négatif sur la rente de la personne)</a:t>
            </a:r>
          </a:p>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6adbd37c24_0_2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6adbd37c24_0_2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65b9ce9a80_1_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65b9ce9a80_1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Taux 2026?</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65b9ce9a80_1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65b9ce9a80_1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65b9ce9a80_1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65b9ce9a80_1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L’échelon 17 de l’échelle salariale des enseignantes et enseignants de cégeps est à peu près égal à l’échelon 16 de celle des enseignantes et des enseignants du primaire-secondaire.</a:t>
            </a: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65b9ce9a80_1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65b9ce9a80_1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fb7e46af7a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1fb7e46af7a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65b9ce9a80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65b9ce9a80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400" baseline="30000" dirty="0">
                <a:latin typeface="Oswald"/>
                <a:ea typeface="Oswald"/>
                <a:cs typeface="Oswald"/>
                <a:sym typeface="Oswald"/>
              </a:rPr>
              <a:t>1</a:t>
            </a:r>
            <a:r>
              <a:rPr lang="fr-FR" sz="1400" dirty="0">
                <a:latin typeface="Oswald"/>
                <a:ea typeface="Oswald"/>
                <a:cs typeface="Oswald"/>
                <a:sym typeface="Oswald"/>
              </a:rPr>
              <a:t> À moins de participer au « Programme de retraite graduelle » (voir diapo 82) </a:t>
            </a:r>
          </a:p>
          <a:p>
            <a:pPr marL="0" lvl="0" indent="0" algn="l" rtl="0">
              <a:spcBef>
                <a:spcPts val="0"/>
              </a:spcBef>
              <a:spcAft>
                <a:spcPts val="0"/>
              </a:spcAft>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6adbd37c24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6adbd37c24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6adbd37c24_0_10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6adbd37c24_0_10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adbd37c24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adbd37c2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6adbd37c24_0_10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6adbd37c24_0_10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6adbd37c24_0_10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6adbd37c24_0_10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a:latin typeface="Oswald"/>
                <a:ea typeface="Oswald"/>
                <a:cs typeface="Oswald"/>
                <a:sym typeface="Oswald"/>
              </a:rPr>
              <a:t>Le SM5 n’est pas indexé (donc les bonnes années de début de carrière ne compteront probablement pas dans les meilleures années)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6adbd37c24_0_1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6adbd37c24_0_1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fe38cf4399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1fe38cf4399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Indexation de 0 % de 1993 à 2000</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20e7200248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20e7200248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Indexation de 0 % de 1993 à 2000</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6adbd37c24_0_10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6adbd37c24_0_10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400">
              <a:solidFill>
                <a:schemeClr val="dk1"/>
              </a:solidFill>
              <a:latin typeface="Oswald"/>
              <a:ea typeface="Oswald"/>
              <a:cs typeface="Oswald"/>
              <a:sym typeface="Oswald"/>
            </a:endParaRPr>
          </a:p>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6adbd37c24_0_10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6adbd37c24_0_10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baseline="30000" dirty="0">
                <a:solidFill>
                  <a:schemeClr val="dk1"/>
                </a:solidFill>
                <a:latin typeface="Oswald"/>
                <a:ea typeface="Oswald"/>
                <a:cs typeface="Oswald"/>
                <a:sym typeface="Oswald"/>
              </a:rPr>
              <a:t>1 </a:t>
            </a:r>
            <a:r>
              <a:rPr lang="en" sz="1400" dirty="0">
                <a:solidFill>
                  <a:schemeClr val="dk1"/>
                </a:solidFill>
                <a:latin typeface="Oswald"/>
                <a:ea typeface="Oswald"/>
                <a:cs typeface="Oswald"/>
                <a:sym typeface="Oswald"/>
              </a:rPr>
              <a:t>O</a:t>
            </a:r>
            <a:r>
              <a:rPr lang="en-US" sz="1400" dirty="0">
                <a:solidFill>
                  <a:schemeClr val="dk1"/>
                </a:solidFill>
                <a:latin typeface="Oswald"/>
                <a:ea typeface="Oswald"/>
                <a:cs typeface="Oswald"/>
                <a:sym typeface="Oswald"/>
              </a:rPr>
              <a:t>u</a:t>
            </a:r>
            <a:r>
              <a:rPr lang="en" sz="1400" dirty="0">
                <a:solidFill>
                  <a:schemeClr val="dk1"/>
                </a:solidFill>
                <a:latin typeface="Oswald"/>
                <a:ea typeface="Oswald"/>
                <a:cs typeface="Oswald"/>
                <a:sym typeface="Oswald"/>
              </a:rPr>
              <a:t> </a:t>
            </a:r>
            <a:r>
              <a:rPr lang="en-US" sz="1400" dirty="0">
                <a:solidFill>
                  <a:schemeClr val="dk1"/>
                </a:solidFill>
                <a:latin typeface="Oswald"/>
                <a:ea typeface="Oswald"/>
                <a:cs typeface="Oswald"/>
                <a:sym typeface="Oswald"/>
              </a:rPr>
              <a:t>les </a:t>
            </a:r>
            <a:r>
              <a:rPr lang="en-US" sz="1400" dirty="0" err="1">
                <a:solidFill>
                  <a:schemeClr val="dk1"/>
                </a:solidFill>
                <a:latin typeface="Oswald"/>
                <a:ea typeface="Oswald"/>
                <a:cs typeface="Oswald"/>
                <a:sym typeface="Oswald"/>
              </a:rPr>
              <a:t>revenus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réels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s’ils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sont</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inférieurs</a:t>
            </a:r>
            <a:r>
              <a:rPr lang="en-US" sz="1400" dirty="0">
                <a:solidFill>
                  <a:schemeClr val="dk1"/>
                </a:solidFill>
                <a:latin typeface="Oswald"/>
                <a:ea typeface="Oswald"/>
                <a:cs typeface="Oswald"/>
                <a:sym typeface="Oswald"/>
              </a:rPr>
              <a:t> au MGA</a:t>
            </a:r>
          </a:p>
          <a:p>
            <a:pPr marL="0" lvl="0" indent="0" algn="l" rtl="0">
              <a:spcBef>
                <a:spcPts val="0"/>
              </a:spcBef>
              <a:spcAft>
                <a:spcPts val="0"/>
              </a:spcAft>
              <a:buClr>
                <a:schemeClr val="dk1"/>
              </a:buClr>
              <a:buSzPts val="1100"/>
              <a:buFont typeface="Arial"/>
              <a:buNone/>
            </a:pPr>
            <a:r>
              <a:rPr lang="en-US" sz="1400" baseline="30000" dirty="0">
                <a:solidFill>
                  <a:schemeClr val="dk1"/>
                </a:solidFill>
                <a:latin typeface="Oswald"/>
                <a:ea typeface="Oswald"/>
                <a:cs typeface="Oswald"/>
                <a:sym typeface="Oswald"/>
              </a:rPr>
              <a:t>2 </a:t>
            </a:r>
            <a:r>
              <a:rPr lang="en-US" sz="1400" dirty="0" err="1">
                <a:solidFill>
                  <a:schemeClr val="dk1"/>
                </a:solidFill>
                <a:latin typeface="Oswald"/>
                <a:ea typeface="Oswald"/>
                <a:cs typeface="Oswald"/>
                <a:sym typeface="Oswald"/>
              </a:rPr>
              <a:t>Jusqu’à</a:t>
            </a:r>
            <a:r>
              <a:rPr lang="en-US" sz="1400" dirty="0">
                <a:solidFill>
                  <a:schemeClr val="dk1"/>
                </a:solidFill>
                <a:latin typeface="Oswald"/>
                <a:ea typeface="Oswald"/>
                <a:cs typeface="Oswald"/>
                <a:sym typeface="Oswald"/>
              </a:rPr>
              <a:t> un maximum de 35 ans. Pour les </a:t>
            </a:r>
            <a:r>
              <a:rPr lang="en-US" sz="1400" dirty="0" err="1">
                <a:solidFill>
                  <a:schemeClr val="dk1"/>
                </a:solidFill>
                <a:latin typeface="Oswald"/>
                <a:ea typeface="Oswald"/>
                <a:cs typeface="Oswald"/>
                <a:sym typeface="Oswald"/>
              </a:rPr>
              <a:t>années</a:t>
            </a:r>
            <a:r>
              <a:rPr lang="en-US" sz="1400" dirty="0">
                <a:solidFill>
                  <a:schemeClr val="dk1"/>
                </a:solidFill>
                <a:latin typeface="Oswald"/>
                <a:ea typeface="Oswald"/>
                <a:cs typeface="Oswald"/>
                <a:sym typeface="Oswald"/>
              </a:rPr>
              <a:t> de service </a:t>
            </a:r>
            <a:r>
              <a:rPr lang="en-US" sz="1400" dirty="0" err="1">
                <a:solidFill>
                  <a:schemeClr val="dk1"/>
                </a:solidFill>
                <a:latin typeface="Oswald"/>
                <a:ea typeface="Oswald"/>
                <a:cs typeface="Oswald"/>
                <a:sym typeface="Oswald"/>
              </a:rPr>
              <a:t>additionnelles</a:t>
            </a:r>
            <a:r>
              <a:rPr lang="en-US" sz="1400" dirty="0">
                <a:solidFill>
                  <a:schemeClr val="dk1"/>
                </a:solidFill>
                <a:latin typeface="Oswald"/>
                <a:ea typeface="Oswald"/>
                <a:cs typeface="Oswald"/>
                <a:sym typeface="Oswald"/>
              </a:rPr>
              <a:t>, il </a:t>
            </a:r>
            <a:r>
              <a:rPr lang="en-US" sz="1400" dirty="0" err="1">
                <a:solidFill>
                  <a:schemeClr val="dk1"/>
                </a:solidFill>
                <a:latin typeface="Oswald"/>
                <a:ea typeface="Oswald"/>
                <a:cs typeface="Oswald"/>
                <a:sym typeface="Oswald"/>
              </a:rPr>
              <a:t>n’y</a:t>
            </a:r>
            <a:r>
              <a:rPr lang="en-US" sz="1400" dirty="0">
                <a:solidFill>
                  <a:schemeClr val="dk1"/>
                </a:solidFill>
                <a:latin typeface="Oswald"/>
                <a:ea typeface="Oswald"/>
                <a:cs typeface="Oswald"/>
                <a:sym typeface="Oswald"/>
              </a:rPr>
              <a:t> a pas de </a:t>
            </a:r>
            <a:r>
              <a:rPr lang="en-US" sz="1400" dirty="0" err="1">
                <a:solidFill>
                  <a:schemeClr val="dk1"/>
                </a:solidFill>
                <a:latin typeface="Oswald"/>
                <a:ea typeface="Oswald"/>
                <a:cs typeface="Oswald"/>
                <a:sym typeface="Oswald"/>
              </a:rPr>
              <a:t>déduction</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supplémentaire</a:t>
            </a:r>
            <a:endParaRPr lang="en-US" sz="1400" dirty="0">
              <a:latin typeface="Oswald"/>
              <a:ea typeface="Oswald"/>
              <a:cs typeface="Oswald"/>
              <a:sym typeface="Oswa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20e7200248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20e7200248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sz="1400" dirty="0">
                <a:latin typeface="Oswald"/>
                <a:ea typeface="Oswald"/>
                <a:cs typeface="Oswald"/>
                <a:sym typeface="Oswald"/>
              </a:rPr>
              <a:t>MGA 2025 : 71 300 $</a:t>
            </a:r>
          </a:p>
          <a:p>
            <a:pPr marL="0" lvl="0" indent="0" algn="l" rtl="0">
              <a:spcBef>
                <a:spcPts val="0"/>
              </a:spcBef>
              <a:spcAft>
                <a:spcPts val="0"/>
              </a:spcAft>
              <a:buNone/>
            </a:pPr>
            <a:r>
              <a:rPr lang="nb-NO" sz="1400" dirty="0">
                <a:latin typeface="Oswald"/>
                <a:ea typeface="Oswald"/>
                <a:cs typeface="Oswald"/>
                <a:sym typeface="Oswald"/>
              </a:rPr>
              <a:t>MGA 2024 : 68 500 $</a:t>
            </a:r>
          </a:p>
          <a:p>
            <a:pPr marL="0" lvl="0" indent="0" algn="l" rtl="0">
              <a:spcBef>
                <a:spcPts val="0"/>
              </a:spcBef>
              <a:spcAft>
                <a:spcPts val="0"/>
              </a:spcAft>
              <a:buNone/>
            </a:pPr>
            <a:r>
              <a:rPr lang="nb-NO" sz="1400" dirty="0">
                <a:latin typeface="Oswald"/>
                <a:ea typeface="Oswald"/>
                <a:cs typeface="Oswald"/>
                <a:sym typeface="Oswald"/>
              </a:rPr>
              <a:t>MGA 2023 : 66 600 $</a:t>
            </a:r>
          </a:p>
          <a:p>
            <a:pPr marL="0" lvl="0" indent="0" algn="l" rtl="0">
              <a:spcBef>
                <a:spcPts val="0"/>
              </a:spcBef>
              <a:spcAft>
                <a:spcPts val="0"/>
              </a:spcAft>
              <a:buNone/>
            </a:pPr>
            <a:r>
              <a:rPr lang="nb-NO" sz="1400" dirty="0">
                <a:latin typeface="Oswald"/>
                <a:ea typeface="Oswald"/>
                <a:cs typeface="Oswald"/>
                <a:sym typeface="Oswald"/>
              </a:rPr>
              <a:t>MGA 2022 : 64 900 $</a:t>
            </a:r>
          </a:p>
          <a:p>
            <a:pPr marL="0" lvl="0" indent="0" algn="l" rtl="0">
              <a:spcBef>
                <a:spcPts val="0"/>
              </a:spcBef>
              <a:spcAft>
                <a:spcPts val="0"/>
              </a:spcAft>
              <a:buNone/>
            </a:pPr>
            <a:r>
              <a:rPr lang="nb-NO" sz="1400" dirty="0">
                <a:latin typeface="Oswald"/>
                <a:ea typeface="Oswald"/>
                <a:cs typeface="Oswald"/>
                <a:sym typeface="Oswald"/>
              </a:rPr>
              <a:t>MGA 2021 : 61 600 $</a:t>
            </a:r>
          </a:p>
          <a:p>
            <a:pPr marL="0" lvl="0" indent="0" algn="l" rtl="0">
              <a:spcBef>
                <a:spcPts val="0"/>
              </a:spcBef>
              <a:spcAft>
                <a:spcPts val="0"/>
              </a:spcAft>
              <a:buNone/>
            </a:pPr>
            <a:endParaRPr lang="nb-NO" sz="1400" dirty="0">
              <a:latin typeface="Oswald"/>
              <a:ea typeface="Oswald"/>
              <a:cs typeface="Oswald"/>
              <a:sym typeface="Oswald"/>
            </a:endParaRPr>
          </a:p>
          <a:p>
            <a:pPr marL="0" lvl="0" indent="0" algn="l" rtl="0">
              <a:spcBef>
                <a:spcPts val="0"/>
              </a:spcBef>
              <a:spcAft>
                <a:spcPts val="0"/>
              </a:spcAft>
              <a:buNone/>
            </a:pPr>
            <a:r>
              <a:rPr lang="nb-NO" sz="1400" dirty="0">
                <a:latin typeface="Oswald"/>
                <a:ea typeface="Oswald"/>
                <a:cs typeface="Oswald"/>
                <a:sym typeface="Oswald"/>
              </a:rPr>
              <a:t>MOY = 66 580 $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1ec0b1e119e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1ec0b1e119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20519759f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20519759f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ec0b1e119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1ec0b1e119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20e72002483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20e7200248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20e72002483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20e7200248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1fe38cf439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1fe38cf439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Pour utiliser la feuille de calcul de la FNEEQ, vous devez indiquer la date de départ à la retraite prévue, votre date de naissance, votre échelon actuel, la date de votre dernier relevé de participation, le nombre d’années de service pour l’admissibilité et le nombre d’années de service pour le calcul de la rente.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0e72002483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20e7200248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fr-FR" sz="1100" dirty="0">
                <a:solidFill>
                  <a:srgbClr val="223654"/>
                </a:solidFill>
                <a:latin typeface="Oswald"/>
                <a:ea typeface="Oswald"/>
                <a:cs typeface="Oswald"/>
                <a:sym typeface="Oswald"/>
              </a:rPr>
              <a:t>Le versement de votre rente du RRQ n’est pas automatique. À partir de 64 ans et 6 mois, le formulaire de demande simplifiée </a:t>
            </a:r>
            <a:r>
              <a:rPr lang="fr-FR" sz="1100" i="1" dirty="0">
                <a:solidFill>
                  <a:srgbClr val="223654"/>
                </a:solidFill>
                <a:latin typeface="Oswald"/>
                <a:ea typeface="Oswald"/>
                <a:cs typeface="Oswald"/>
                <a:sym typeface="Oswald"/>
              </a:rPr>
              <a:t>Cap sur votre retraite</a:t>
            </a:r>
            <a:r>
              <a:rPr lang="fr-FR" sz="1100" i="0" dirty="0">
                <a:solidFill>
                  <a:srgbClr val="223654"/>
                </a:solidFill>
                <a:latin typeface="Oswald"/>
                <a:ea typeface="Oswald"/>
                <a:cs typeface="Oswald"/>
                <a:sym typeface="Oswald"/>
              </a:rPr>
              <a:t> est ajouté sur votre compte </a:t>
            </a:r>
            <a:r>
              <a:rPr lang="fr-FR" sz="1100" i="0" u="sng" dirty="0">
                <a:solidFill>
                  <a:srgbClr val="223654"/>
                </a:solidFill>
                <a:latin typeface="Oswald"/>
                <a:ea typeface="Oswald"/>
                <a:cs typeface="Oswald"/>
                <a:sym typeface="Oswald"/>
              </a:rPr>
              <a:t>Mon Dossier</a:t>
            </a:r>
            <a:r>
              <a:rPr lang="fr-FR" sz="1100" i="0" dirty="0">
                <a:solidFill>
                  <a:srgbClr val="223654"/>
                </a:solidFill>
                <a:latin typeface="Oswald"/>
                <a:ea typeface="Oswald"/>
                <a:cs typeface="Oswald"/>
                <a:sym typeface="Oswald"/>
              </a:rPr>
              <a:t>.</a:t>
            </a:r>
            <a:endParaRPr lang="fr-FR" sz="1100" dirty="0">
              <a:solidFill>
                <a:srgbClr val="223654"/>
              </a:solidFill>
              <a:latin typeface="Oswald"/>
              <a:ea typeface="Oswald"/>
              <a:cs typeface="Oswald"/>
              <a:sym typeface="Oswald"/>
            </a:endParaRPr>
          </a:p>
          <a:p>
            <a:pPr marL="0" lvl="0" indent="0" algn="l" rtl="0">
              <a:lnSpc>
                <a:spcPct val="115000"/>
              </a:lnSpc>
              <a:spcBef>
                <a:spcPts val="1800"/>
              </a:spcBef>
              <a:spcAft>
                <a:spcPts val="0"/>
              </a:spcAft>
              <a:buClr>
                <a:schemeClr val="dk1"/>
              </a:buClr>
              <a:buSzPts val="1100"/>
              <a:buFont typeface="Arial"/>
              <a:buNone/>
            </a:pPr>
            <a:r>
              <a:rPr lang="fr-FR" sz="1100" dirty="0">
                <a:solidFill>
                  <a:srgbClr val="223654"/>
                </a:solidFill>
                <a:latin typeface="Oswald"/>
                <a:ea typeface="Oswald"/>
                <a:cs typeface="Oswald"/>
                <a:sym typeface="Oswald"/>
              </a:rPr>
              <a:t>Vous pouvez également remplir la </a:t>
            </a:r>
            <a:r>
              <a:rPr lang="fr-FR" sz="1100" u="sng" dirty="0">
                <a:solidFill>
                  <a:srgbClr val="223654"/>
                </a:solidFill>
                <a:latin typeface="Oswald"/>
                <a:ea typeface="Oswald"/>
                <a:cs typeface="Oswald"/>
                <a:sym typeface="Oswald"/>
              </a:rPr>
              <a:t>Demande de rente de retraite du Régime de rentes du Québec</a:t>
            </a:r>
            <a:r>
              <a:rPr lang="fr-FR" sz="1100" dirty="0">
                <a:solidFill>
                  <a:srgbClr val="223654"/>
                </a:solidFill>
                <a:latin typeface="Oswald"/>
                <a:ea typeface="Oswald"/>
                <a:cs typeface="Oswald"/>
                <a:sym typeface="Oswald"/>
              </a:rPr>
              <a:t> en ligne.</a:t>
            </a:r>
          </a:p>
          <a:p>
            <a:pPr marL="0" lvl="0" indent="0" algn="l" rtl="0">
              <a:spcBef>
                <a:spcPts val="1800"/>
              </a:spcBef>
              <a:spcAft>
                <a:spcPts val="0"/>
              </a:spcAft>
              <a:buNone/>
            </a:pP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65b9ce9a80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65b9ce9a80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400" dirty="0">
                <a:latin typeface="Oswald"/>
                <a:ea typeface="Oswald"/>
                <a:cs typeface="Oswald"/>
                <a:sym typeface="Oswald"/>
              </a:rPr>
              <a:t>Par courier </a:t>
            </a:r>
            <a:r>
              <a:rPr lang="en" sz="1400" dirty="0">
                <a:latin typeface="Oswald"/>
                <a:ea typeface="Oswald"/>
                <a:cs typeface="Oswald"/>
                <a:sym typeface="Oswald"/>
              </a:rPr>
              <a:t>: (form ISP-3550 </a:t>
            </a:r>
            <a:r>
              <a:rPr lang="en-US" sz="1400" dirty="0">
                <a:latin typeface="Oswald"/>
                <a:ea typeface="Oswald"/>
                <a:cs typeface="Oswald"/>
                <a:sym typeface="Oswald"/>
              </a:rPr>
              <a:t>sur le site de</a:t>
            </a:r>
            <a:r>
              <a:rPr lang="en" sz="1400" dirty="0">
                <a:latin typeface="Oswald"/>
                <a:ea typeface="Oswald"/>
                <a:cs typeface="Oswald"/>
                <a:sym typeface="Oswald"/>
              </a:rPr>
              <a:t> Service Canada).</a:t>
            </a:r>
            <a:endParaRPr sz="1400" dirty="0">
              <a:latin typeface="Oswald"/>
              <a:ea typeface="Oswald"/>
              <a:cs typeface="Oswald"/>
              <a:sym typeface="Oswald"/>
            </a:endParaRPr>
          </a:p>
          <a:p>
            <a:pPr marL="0" lvl="0" indent="0" algn="l" rtl="0">
              <a:spcBef>
                <a:spcPts val="0"/>
              </a:spcBef>
              <a:spcAft>
                <a:spcPts val="0"/>
              </a:spcAft>
              <a:buNone/>
            </a:pPr>
            <a:r>
              <a:rPr lang="en-US" sz="1400" dirty="0">
                <a:latin typeface="Oswald"/>
                <a:ea typeface="Oswald"/>
                <a:cs typeface="Oswald"/>
                <a:sym typeface="Oswald"/>
              </a:rPr>
              <a:t>Pour </a:t>
            </a:r>
            <a:r>
              <a:rPr lang="en-US" sz="1400" dirty="0" err="1">
                <a:latin typeface="Oswald"/>
                <a:ea typeface="Oswald"/>
                <a:cs typeface="Oswald"/>
                <a:sym typeface="Oswald"/>
              </a:rPr>
              <a:t>évi</a:t>
            </a:r>
            <a:r>
              <a:rPr lang="fr-CA" sz="1400" noProof="0" dirty="0">
                <a:latin typeface="Oswald"/>
                <a:ea typeface="Oswald"/>
                <a:cs typeface="Oswald"/>
                <a:sym typeface="Oswald"/>
              </a:rPr>
              <a:t>t</a:t>
            </a:r>
            <a:r>
              <a:rPr lang="en-US" sz="1400" dirty="0">
                <a:latin typeface="Oswald"/>
                <a:ea typeface="Oswald"/>
                <a:cs typeface="Oswald"/>
                <a:sym typeface="Oswald"/>
              </a:rPr>
              <a:t>er les retards, il </a:t>
            </a:r>
            <a:r>
              <a:rPr lang="en-US" sz="1400" dirty="0" err="1">
                <a:latin typeface="Oswald"/>
                <a:ea typeface="Oswald"/>
                <a:cs typeface="Oswald"/>
                <a:sym typeface="Oswald"/>
              </a:rPr>
              <a:t>est</a:t>
            </a:r>
            <a:r>
              <a:rPr lang="en-US" sz="1400" dirty="0">
                <a:latin typeface="Oswald"/>
                <a:ea typeface="Oswald"/>
                <a:cs typeface="Oswald"/>
                <a:sym typeface="Oswald"/>
              </a:rPr>
              <a:t> </a:t>
            </a:r>
            <a:r>
              <a:rPr lang="en-US" sz="1400" dirty="0" err="1">
                <a:latin typeface="Oswald"/>
                <a:ea typeface="Oswald"/>
                <a:cs typeface="Oswald"/>
                <a:sym typeface="Oswald"/>
              </a:rPr>
              <a:t>recommandé</a:t>
            </a:r>
            <a:r>
              <a:rPr lang="en-US" sz="1400" dirty="0">
                <a:latin typeface="Oswald"/>
                <a:ea typeface="Oswald"/>
                <a:cs typeface="Oswald"/>
                <a:sym typeface="Oswald"/>
              </a:rPr>
              <a:t> de faire la </a:t>
            </a:r>
            <a:r>
              <a:rPr lang="en-US" sz="1400" dirty="0" err="1">
                <a:latin typeface="Oswald"/>
                <a:ea typeface="Oswald"/>
                <a:cs typeface="Oswald"/>
                <a:sym typeface="Oswald"/>
              </a:rPr>
              <a:t>demande</a:t>
            </a:r>
            <a:r>
              <a:rPr lang="en-US" sz="1400" dirty="0">
                <a:latin typeface="Oswald"/>
                <a:ea typeface="Oswald"/>
                <a:cs typeface="Oswald"/>
                <a:sym typeface="Oswald"/>
              </a:rPr>
              <a:t> au </a:t>
            </a:r>
            <a:r>
              <a:rPr lang="en-US" sz="1400" dirty="0" err="1">
                <a:latin typeface="Oswald"/>
                <a:ea typeface="Oswald"/>
                <a:cs typeface="Oswald"/>
                <a:sym typeface="Oswald"/>
              </a:rPr>
              <a:t>moins</a:t>
            </a:r>
            <a:r>
              <a:rPr lang="en-US" sz="1400" dirty="0">
                <a:latin typeface="Oswald"/>
                <a:ea typeface="Oswald"/>
                <a:cs typeface="Oswald"/>
                <a:sym typeface="Oswald"/>
              </a:rPr>
              <a:t> six </a:t>
            </a:r>
            <a:r>
              <a:rPr lang="en-US" sz="1400" dirty="0" err="1">
                <a:latin typeface="Oswald"/>
                <a:ea typeface="Oswald"/>
                <a:cs typeface="Oswald"/>
                <a:sym typeface="Oswald"/>
              </a:rPr>
              <a:t>mois</a:t>
            </a:r>
            <a:r>
              <a:rPr lang="en-US" sz="1400" dirty="0">
                <a:latin typeface="Oswald"/>
                <a:ea typeface="Oswald"/>
                <a:cs typeface="Oswald"/>
                <a:sym typeface="Oswald"/>
              </a:rPr>
              <a:t> </a:t>
            </a:r>
            <a:r>
              <a:rPr lang="en-US" sz="1400" dirty="0" err="1">
                <a:latin typeface="Oswald"/>
                <a:ea typeface="Oswald"/>
                <a:cs typeface="Oswald"/>
                <a:sym typeface="Oswald"/>
              </a:rPr>
              <a:t>avant</a:t>
            </a:r>
            <a:r>
              <a:rPr lang="en-US" sz="1400" dirty="0">
                <a:latin typeface="Oswald"/>
                <a:ea typeface="Oswald"/>
                <a:cs typeface="Oswald"/>
                <a:sym typeface="Oswald"/>
              </a:rPr>
              <a:t> le début des </a:t>
            </a:r>
            <a:r>
              <a:rPr lang="en-US" sz="1400" dirty="0" err="1">
                <a:latin typeface="Oswald"/>
                <a:ea typeface="Oswald"/>
                <a:cs typeface="Oswald"/>
                <a:sym typeface="Oswald"/>
              </a:rPr>
              <a:t>prestations</a:t>
            </a:r>
            <a:r>
              <a:rPr lang="en-US" sz="1400" dirty="0">
                <a:latin typeface="Oswald"/>
                <a:ea typeface="Oswald"/>
                <a:cs typeface="Oswald"/>
                <a:sym typeface="Oswald"/>
              </a:rPr>
              <a:t>. Il faut faire </a:t>
            </a:r>
            <a:r>
              <a:rPr lang="en-US" sz="1400" dirty="0" err="1">
                <a:latin typeface="Oswald"/>
                <a:ea typeface="Oswald"/>
                <a:cs typeface="Oswald"/>
                <a:sym typeface="Oswald"/>
              </a:rPr>
              <a:t>une</a:t>
            </a:r>
            <a:r>
              <a:rPr lang="en-US" sz="1400" dirty="0">
                <a:latin typeface="Oswald"/>
                <a:ea typeface="Oswald"/>
                <a:cs typeface="Oswald"/>
                <a:sym typeface="Oswald"/>
              </a:rPr>
              <a:t> </a:t>
            </a:r>
            <a:r>
              <a:rPr lang="en-US" sz="1400" dirty="0" err="1">
                <a:latin typeface="Oswald"/>
                <a:ea typeface="Oswald"/>
                <a:cs typeface="Oswald"/>
                <a:sym typeface="Oswald"/>
              </a:rPr>
              <a:t>demande</a:t>
            </a:r>
            <a:r>
              <a:rPr lang="en-US" sz="1400" dirty="0">
                <a:latin typeface="Oswald"/>
                <a:ea typeface="Oswald"/>
                <a:cs typeface="Oswald"/>
                <a:sym typeface="Oswald"/>
              </a:rPr>
              <a:t> pour demander à reporter les </a:t>
            </a:r>
            <a:r>
              <a:rPr lang="fr-CA" sz="1400" noProof="0" dirty="0">
                <a:latin typeface="Oswald"/>
                <a:ea typeface="Oswald"/>
                <a:cs typeface="Oswald"/>
                <a:sym typeface="Oswald"/>
              </a:rPr>
              <a:t>prestations</a:t>
            </a:r>
            <a:r>
              <a:rPr lang="en-US" sz="1400" dirty="0">
                <a:latin typeface="Oswald"/>
                <a:ea typeface="Oswald"/>
                <a:cs typeface="Oswald"/>
                <a:sym typeface="Oswald"/>
              </a:rPr>
              <a:t>.</a:t>
            </a:r>
            <a:endParaRPr sz="1400" dirty="0">
              <a:latin typeface="Oswald"/>
              <a:ea typeface="Oswald"/>
              <a:cs typeface="Oswald"/>
              <a:sym typeface="Oswa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65b9ce9a80_1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65b9ce9a80_1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fr-FR" sz="1200" dirty="0">
                <a:solidFill>
                  <a:srgbClr val="223654"/>
                </a:solidFill>
                <a:latin typeface="Oswald"/>
                <a:ea typeface="Oswald"/>
                <a:cs typeface="Oswald"/>
                <a:sym typeface="Oswald"/>
              </a:rPr>
              <a:t>Le versement de votre rente du RRQ n’est pas automatique. À partir de 64 ans et 6 mois, le formulaire de demande simplifiée </a:t>
            </a:r>
            <a:r>
              <a:rPr lang="fr-FR" sz="1200" i="1" dirty="0">
                <a:solidFill>
                  <a:srgbClr val="223654"/>
                </a:solidFill>
                <a:latin typeface="Oswald"/>
                <a:ea typeface="Oswald"/>
                <a:cs typeface="Oswald"/>
                <a:sym typeface="Oswald"/>
              </a:rPr>
              <a:t>Cap sur votre retraite</a:t>
            </a:r>
            <a:r>
              <a:rPr lang="fr-FR" sz="1200" i="0" dirty="0">
                <a:solidFill>
                  <a:srgbClr val="223654"/>
                </a:solidFill>
                <a:latin typeface="Oswald"/>
                <a:ea typeface="Oswald"/>
                <a:cs typeface="Oswald"/>
                <a:sym typeface="Oswald"/>
              </a:rPr>
              <a:t> est ajouté sur votre compte </a:t>
            </a:r>
            <a:r>
              <a:rPr lang="fr-FR" sz="1200" i="0" u="sng" dirty="0">
                <a:solidFill>
                  <a:srgbClr val="223654"/>
                </a:solidFill>
                <a:latin typeface="Oswald"/>
                <a:ea typeface="Oswald"/>
                <a:cs typeface="Oswald"/>
                <a:sym typeface="Oswald"/>
              </a:rPr>
              <a:t>Mon Dossier</a:t>
            </a:r>
            <a:r>
              <a:rPr lang="fr-FR" sz="1200" i="0" dirty="0">
                <a:solidFill>
                  <a:srgbClr val="223654"/>
                </a:solidFill>
                <a:latin typeface="Oswald"/>
                <a:ea typeface="Oswald"/>
                <a:cs typeface="Oswald"/>
                <a:sym typeface="Oswald"/>
              </a:rPr>
              <a:t>. (Même commentaire qu’à la diapo 59)</a:t>
            </a:r>
            <a:endParaRPr lang="fr-FR" sz="1200" dirty="0">
              <a:solidFill>
                <a:srgbClr val="223654"/>
              </a:solidFill>
              <a:latin typeface="Oswald"/>
              <a:ea typeface="Oswald"/>
              <a:cs typeface="Oswald"/>
              <a:sym typeface="Oswald"/>
            </a:endParaRPr>
          </a:p>
          <a:p>
            <a:pPr marL="0" lvl="0" indent="0" algn="l" rtl="0">
              <a:lnSpc>
                <a:spcPct val="115000"/>
              </a:lnSpc>
              <a:spcBef>
                <a:spcPts val="1800"/>
              </a:spcBef>
              <a:spcAft>
                <a:spcPts val="0"/>
              </a:spcAft>
              <a:buClr>
                <a:schemeClr val="dk1"/>
              </a:buClr>
              <a:buSzPts val="1100"/>
              <a:buFont typeface="Arial"/>
              <a:buNone/>
            </a:pPr>
            <a:r>
              <a:rPr lang="fr-FR" sz="1200" dirty="0">
                <a:solidFill>
                  <a:srgbClr val="223654"/>
                </a:solidFill>
                <a:latin typeface="Oswald"/>
                <a:ea typeface="Oswald"/>
                <a:cs typeface="Oswald"/>
                <a:sym typeface="Oswald"/>
              </a:rPr>
              <a:t>Vous pouvez également remplir la </a:t>
            </a:r>
            <a:r>
              <a:rPr lang="fr-FR" sz="1200" u="sng" dirty="0">
                <a:solidFill>
                  <a:srgbClr val="223654"/>
                </a:solidFill>
                <a:latin typeface="Oswald"/>
                <a:ea typeface="Oswald"/>
                <a:cs typeface="Oswald"/>
                <a:sym typeface="Oswald"/>
              </a:rPr>
              <a:t>Demande de rente de retraite du Régime de rentes du Québec</a:t>
            </a:r>
            <a:r>
              <a:rPr lang="fr-FR" sz="1200" dirty="0">
                <a:solidFill>
                  <a:srgbClr val="223654"/>
                </a:solidFill>
                <a:latin typeface="Oswald"/>
                <a:ea typeface="Oswald"/>
                <a:cs typeface="Oswald"/>
                <a:sym typeface="Oswald"/>
              </a:rPr>
              <a:t> en ligne.</a:t>
            </a:r>
          </a:p>
          <a:p>
            <a:pPr marL="0" lvl="0" indent="0" algn="l" rtl="0">
              <a:spcBef>
                <a:spcPts val="1800"/>
              </a:spcBef>
              <a:spcAft>
                <a:spcPts val="0"/>
              </a:spcAft>
              <a:buNone/>
            </a:pPr>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6adbd37c24_0_10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6adbd37c24_0_10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aseline="30000" dirty="0">
                <a:latin typeface="Oswald"/>
                <a:ea typeface="Oswald"/>
                <a:cs typeface="Oswald"/>
                <a:sym typeface="Oswald"/>
              </a:rPr>
              <a:t>1</a:t>
            </a:r>
            <a:r>
              <a:rPr lang="en" sz="1400" dirty="0">
                <a:latin typeface="Oswald"/>
                <a:ea typeface="Oswald"/>
                <a:cs typeface="Oswald"/>
                <a:sym typeface="Oswald"/>
              </a:rPr>
              <a:t> Form</a:t>
            </a:r>
            <a:r>
              <a:rPr lang="en-US" sz="1400" dirty="0" err="1">
                <a:latin typeface="Oswald"/>
                <a:ea typeface="Oswald"/>
                <a:cs typeface="Oswald"/>
                <a:sym typeface="Oswald"/>
              </a:rPr>
              <a:t>ulaire</a:t>
            </a:r>
            <a:r>
              <a:rPr lang="en" sz="1400" dirty="0">
                <a:latin typeface="Oswald"/>
                <a:ea typeface="Oswald"/>
                <a:cs typeface="Oswald"/>
                <a:sym typeface="Oswald"/>
              </a:rPr>
              <a:t> RSP-079 - Demande de Prestation de retraite d’un régime de retraite du secteur public</a:t>
            </a:r>
            <a:endParaRPr sz="1400" dirty="0">
              <a:latin typeface="Oswald"/>
              <a:ea typeface="Oswald"/>
              <a:cs typeface="Oswald"/>
              <a:sym typeface="Oswa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1fe38cf439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1fe38cf43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lnSpc>
                <a:spcPct val="114000"/>
              </a:lnSpc>
              <a:spcBef>
                <a:spcPts val="0"/>
              </a:spcBef>
              <a:spcAft>
                <a:spcPts val="0"/>
              </a:spcAft>
              <a:buClr>
                <a:srgbClr val="000066"/>
              </a:buClr>
              <a:buSzPts val="1400"/>
              <a:buFont typeface="Oswald"/>
              <a:buChar char="●"/>
            </a:pPr>
            <a:r>
              <a:rPr lang="en-US" dirty="0">
                <a:solidFill>
                  <a:srgbClr val="000066"/>
                </a:solidFill>
                <a:latin typeface="Oswald"/>
                <a:ea typeface="Oswald"/>
                <a:cs typeface="Oswald"/>
                <a:sym typeface="Oswald"/>
              </a:rPr>
              <a:t>Si </a:t>
            </a:r>
            <a:r>
              <a:rPr lang="en-US" dirty="0" err="1">
                <a:solidFill>
                  <a:srgbClr val="000066"/>
                </a:solidFill>
                <a:latin typeface="Oswald"/>
                <a:ea typeface="Oswald"/>
                <a:cs typeface="Oswald"/>
                <a:sym typeface="Oswald"/>
              </a:rPr>
              <a:t>vous</a:t>
            </a:r>
            <a:r>
              <a:rPr lang="en-US" dirty="0">
                <a:solidFill>
                  <a:srgbClr val="000066"/>
                </a:solidFill>
                <a:latin typeface="Oswald"/>
                <a:ea typeface="Oswald"/>
                <a:cs typeface="Oswald"/>
                <a:sym typeface="Oswald"/>
              </a:rPr>
              <a:t> </a:t>
            </a:r>
            <a:r>
              <a:rPr lang="en-US" dirty="0" err="1">
                <a:solidFill>
                  <a:srgbClr val="000066"/>
                </a:solidFill>
                <a:latin typeface="Oswald"/>
                <a:ea typeface="Oswald"/>
                <a:cs typeface="Oswald"/>
                <a:sym typeface="Oswald"/>
              </a:rPr>
              <a:t>choisissez</a:t>
            </a:r>
            <a:r>
              <a:rPr lang="en-US" dirty="0">
                <a:solidFill>
                  <a:srgbClr val="000066"/>
                </a:solidFill>
                <a:latin typeface="Oswald"/>
                <a:ea typeface="Oswald"/>
                <a:cs typeface="Oswald"/>
                <a:sym typeface="Oswald"/>
              </a:rPr>
              <a:t> de prendre </a:t>
            </a:r>
            <a:r>
              <a:rPr lang="en-US" dirty="0" err="1">
                <a:solidFill>
                  <a:srgbClr val="000066"/>
                </a:solidFill>
                <a:latin typeface="Oswald"/>
                <a:ea typeface="Oswald"/>
                <a:cs typeface="Oswald"/>
                <a:sym typeface="Oswald"/>
              </a:rPr>
              <a:t>votre</a:t>
            </a:r>
            <a:r>
              <a:rPr lang="en-US" dirty="0">
                <a:solidFill>
                  <a:srgbClr val="000066"/>
                </a:solidFill>
                <a:latin typeface="Oswald"/>
                <a:ea typeface="Oswald"/>
                <a:cs typeface="Oswald"/>
                <a:sym typeface="Oswald"/>
              </a:rPr>
              <a:t> </a:t>
            </a:r>
            <a:r>
              <a:rPr lang="en-US" dirty="0" err="1">
                <a:solidFill>
                  <a:srgbClr val="000066"/>
                </a:solidFill>
                <a:latin typeface="Oswald"/>
                <a:ea typeface="Oswald"/>
                <a:cs typeface="Oswald"/>
                <a:sym typeface="Oswald"/>
              </a:rPr>
              <a:t>retraite</a:t>
            </a:r>
            <a:r>
              <a:rPr lang="en-US" dirty="0">
                <a:solidFill>
                  <a:srgbClr val="000066"/>
                </a:solidFill>
                <a:latin typeface="Oswald"/>
                <a:ea typeface="Oswald"/>
                <a:cs typeface="Oswald"/>
                <a:sym typeface="Oswald"/>
              </a:rPr>
              <a:t> à la mi-</a:t>
            </a:r>
            <a:r>
              <a:rPr lang="en-US" dirty="0" err="1">
                <a:solidFill>
                  <a:srgbClr val="000066"/>
                </a:solidFill>
                <a:latin typeface="Oswald"/>
                <a:ea typeface="Oswald"/>
                <a:cs typeface="Oswald"/>
                <a:sym typeface="Oswald"/>
              </a:rPr>
              <a:t>juin</a:t>
            </a:r>
            <a:r>
              <a:rPr lang="en-US" dirty="0">
                <a:solidFill>
                  <a:srgbClr val="000066"/>
                </a:solidFill>
                <a:latin typeface="Oswald"/>
                <a:ea typeface="Oswald"/>
                <a:cs typeface="Oswald"/>
                <a:sym typeface="Oswald"/>
              </a:rPr>
              <a:t>, </a:t>
            </a:r>
            <a:r>
              <a:rPr lang="en" dirty="0">
                <a:solidFill>
                  <a:srgbClr val="000066"/>
                </a:solidFill>
                <a:latin typeface="Oswald"/>
                <a:ea typeface="Oswald"/>
                <a:cs typeface="Oswald"/>
                <a:sym typeface="Oswald"/>
              </a:rPr>
              <a:t>votre rente de retraite sera un peu moins élevée, mais on vous versera 20 % des sommes gagnées dans l’année scolaire en guise de vacances et vous toucherez votre rente de retraite dès le 15 juillet</a:t>
            </a:r>
            <a:endParaRPr dirty="0">
              <a:solidFill>
                <a:srgbClr val="000066"/>
              </a:solidFill>
              <a:latin typeface="Oswald"/>
              <a:ea typeface="Oswald"/>
              <a:cs typeface="Oswald"/>
              <a:sym typeface="Oswald"/>
            </a:endParaRPr>
          </a:p>
          <a:p>
            <a:pPr marL="457200" lvl="0" indent="-317500" algn="l" rtl="0">
              <a:lnSpc>
                <a:spcPct val="114000"/>
              </a:lnSpc>
              <a:spcBef>
                <a:spcPts val="0"/>
              </a:spcBef>
              <a:spcAft>
                <a:spcPts val="0"/>
              </a:spcAft>
              <a:buSzPts val="1400"/>
              <a:buFont typeface="Oswald"/>
              <a:buChar char="●"/>
            </a:pPr>
            <a:r>
              <a:rPr lang="en" dirty="0">
                <a:solidFill>
                  <a:srgbClr val="000066"/>
                </a:solidFill>
                <a:latin typeface="Oswald"/>
                <a:ea typeface="Oswald"/>
                <a:cs typeface="Oswald"/>
                <a:sym typeface="Oswald"/>
              </a:rPr>
              <a:t>Aussi, avant de déterminer le moment exact de votre départ, il convient de faire auprès de Retraite Québec une demande d’estimation de rente qui tient compte de ces possibilités</a:t>
            </a:r>
            <a:endParaRPr dirty="0">
              <a:solidFill>
                <a:srgbClr val="000066"/>
              </a:solidFill>
              <a:latin typeface="Oswald"/>
              <a:ea typeface="Oswald"/>
              <a:cs typeface="Oswald"/>
              <a:sym typeface="Oswald"/>
            </a:endParaRPr>
          </a:p>
          <a:p>
            <a:pPr marL="457200" lvl="0" indent="-317500" algn="l" rtl="0">
              <a:lnSpc>
                <a:spcPct val="114000"/>
              </a:lnSpc>
              <a:spcBef>
                <a:spcPts val="0"/>
              </a:spcBef>
              <a:spcAft>
                <a:spcPts val="0"/>
              </a:spcAft>
              <a:buClr>
                <a:srgbClr val="000066"/>
              </a:buClr>
              <a:buSzPts val="1400"/>
              <a:buFont typeface="Oswald"/>
              <a:buChar char="●"/>
            </a:pPr>
            <a:r>
              <a:rPr lang="en" dirty="0">
                <a:solidFill>
                  <a:srgbClr val="000066"/>
                </a:solidFill>
                <a:latin typeface="Oswald"/>
                <a:ea typeface="Oswald"/>
                <a:cs typeface="Oswald"/>
                <a:sym typeface="Oswald"/>
              </a:rPr>
              <a:t>De plus, si vous avez 60 ans, vous aurez la possibilité de demander votre rente de retraite du RRQ dès le 15 juin</a:t>
            </a:r>
            <a:endParaRPr dirty="0">
              <a:solidFill>
                <a:srgbClr val="000066"/>
              </a:solidFill>
              <a:latin typeface="Oswald"/>
              <a:ea typeface="Oswald"/>
              <a:cs typeface="Oswald"/>
              <a:sym typeface="Oswald"/>
            </a:endParaRPr>
          </a:p>
          <a:p>
            <a:pPr marL="0" lvl="0" indent="0" algn="l" rtl="0">
              <a:lnSpc>
                <a:spcPct val="114000"/>
              </a:lnSpc>
              <a:spcBef>
                <a:spcPts val="1800"/>
              </a:spcBef>
              <a:spcAft>
                <a:spcPts val="0"/>
              </a:spcAft>
              <a:buClr>
                <a:schemeClr val="dk1"/>
              </a:buClr>
              <a:buSzPts val="1100"/>
              <a:buFont typeface="Arial"/>
              <a:buNone/>
            </a:pPr>
            <a:endParaRPr sz="2400" b="1" dirty="0">
              <a:solidFill>
                <a:srgbClr val="000066"/>
              </a:solidFill>
              <a:latin typeface="Calibri"/>
              <a:ea typeface="Calibri"/>
              <a:cs typeface="Calibri"/>
              <a:sym typeface="Calibri"/>
            </a:endParaRPr>
          </a:p>
          <a:p>
            <a:pPr marL="0" lvl="0" indent="0" algn="l" rtl="0">
              <a:spcBef>
                <a:spcPts val="1200"/>
              </a:spcBef>
              <a:spcAft>
                <a:spcPts val="0"/>
              </a:spcAft>
              <a:buNone/>
            </a:pPr>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1fb7e46af7a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1fb7e46af7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fb7e46af7a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fb7e46af7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1ec0b1e119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1ec0b1e119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65b9ce9a80_1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65b9ce9a80_1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1f46abbf9f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1f46abbf9f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1f46abbf9f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1f46abbf9f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1f46abbf9ff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1f46abbf9ff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Oswald"/>
              <a:buChar char="●"/>
            </a:pPr>
            <a:r>
              <a:rPr lang="en-US" sz="1400" dirty="0">
                <a:latin typeface="Oswald"/>
                <a:ea typeface="Oswald"/>
                <a:cs typeface="Oswald"/>
                <a:sym typeface="Oswald"/>
              </a:rPr>
              <a:t>Si </a:t>
            </a:r>
            <a:r>
              <a:rPr lang="en-US" sz="1400" dirty="0" err="1">
                <a:latin typeface="Oswald"/>
                <a:ea typeface="Oswald"/>
                <a:cs typeface="Oswald"/>
                <a:sym typeface="Oswald"/>
              </a:rPr>
              <a:t>vous</a:t>
            </a:r>
            <a:r>
              <a:rPr lang="en-US" sz="1400" dirty="0">
                <a:latin typeface="Oswald"/>
                <a:ea typeface="Oswald"/>
                <a:cs typeface="Oswald"/>
                <a:sym typeface="Oswald"/>
              </a:rPr>
              <a:t> </a:t>
            </a:r>
            <a:r>
              <a:rPr lang="en-US" sz="1400" dirty="0" err="1">
                <a:latin typeface="Oswald"/>
                <a:ea typeface="Oswald"/>
                <a:cs typeface="Oswald"/>
                <a:sym typeface="Oswald"/>
              </a:rPr>
              <a:t>prévoyez</a:t>
            </a:r>
            <a:r>
              <a:rPr lang="en-US" sz="1400" dirty="0">
                <a:latin typeface="Oswald"/>
                <a:ea typeface="Oswald"/>
                <a:cs typeface="Oswald"/>
                <a:sym typeface="Oswald"/>
              </a:rPr>
              <a:t> faire un </a:t>
            </a:r>
            <a:r>
              <a:rPr lang="en-US" sz="1400" dirty="0" err="1">
                <a:latin typeface="Oswald"/>
                <a:ea typeface="Oswald"/>
                <a:cs typeface="Oswald"/>
                <a:sym typeface="Oswald"/>
              </a:rPr>
              <a:t>rachat</a:t>
            </a:r>
            <a:r>
              <a:rPr lang="en-US" sz="1400" dirty="0">
                <a:latin typeface="Oswald"/>
                <a:ea typeface="Oswald"/>
                <a:cs typeface="Oswald"/>
                <a:sym typeface="Oswald"/>
              </a:rPr>
              <a:t> à </a:t>
            </a:r>
            <a:r>
              <a:rPr lang="en-US" sz="1400" dirty="0" err="1">
                <a:latin typeface="Oswald"/>
                <a:ea typeface="Oswald"/>
                <a:cs typeface="Oswald"/>
                <a:sym typeface="Oswald"/>
              </a:rPr>
              <a:t>votre</a:t>
            </a:r>
            <a:r>
              <a:rPr lang="en-US" sz="1400" dirty="0">
                <a:latin typeface="Oswald"/>
                <a:ea typeface="Oswald"/>
                <a:cs typeface="Oswald"/>
                <a:sym typeface="Oswald"/>
              </a:rPr>
              <a:t> retour d’un congé sans-</a:t>
            </a:r>
            <a:r>
              <a:rPr lang="en-US" sz="1400" dirty="0" err="1">
                <a:latin typeface="Oswald"/>
                <a:ea typeface="Oswald"/>
                <a:cs typeface="Oswald"/>
                <a:sym typeface="Oswald"/>
              </a:rPr>
              <a:t>solde</a:t>
            </a:r>
            <a:r>
              <a:rPr lang="en-US" sz="1400" dirty="0">
                <a:latin typeface="Oswald"/>
                <a:ea typeface="Oswald"/>
                <a:cs typeface="Oswald"/>
                <a:sym typeface="Oswald"/>
              </a:rPr>
              <a:t>, il </a:t>
            </a:r>
            <a:r>
              <a:rPr lang="en-US" sz="1400" dirty="0" err="1">
                <a:latin typeface="Oswald"/>
                <a:ea typeface="Oswald"/>
                <a:cs typeface="Oswald"/>
                <a:sym typeface="Oswald"/>
              </a:rPr>
              <a:t>est</a:t>
            </a:r>
            <a:r>
              <a:rPr lang="en-US" sz="1400" dirty="0">
                <a:latin typeface="Oswald"/>
                <a:ea typeface="Oswald"/>
                <a:cs typeface="Oswald"/>
                <a:sym typeface="Oswald"/>
              </a:rPr>
              <a:t> important de le </a:t>
            </a:r>
            <a:r>
              <a:rPr lang="en-US" sz="1400" dirty="0" err="1">
                <a:latin typeface="Oswald"/>
                <a:ea typeface="Oswald"/>
                <a:cs typeface="Oswald"/>
                <a:sym typeface="Oswald"/>
              </a:rPr>
              <a:t>planifier</a:t>
            </a:r>
            <a:r>
              <a:rPr lang="en-US" sz="1400" dirty="0">
                <a:latin typeface="Oswald"/>
                <a:ea typeface="Oswald"/>
                <a:cs typeface="Oswald"/>
                <a:sym typeface="Oswald"/>
              </a:rPr>
              <a:t> :</a:t>
            </a:r>
            <a:r>
              <a:rPr lang="en" sz="1400" dirty="0">
                <a:latin typeface="Oswald"/>
                <a:ea typeface="Oswald"/>
                <a:cs typeface="Oswald"/>
                <a:sym typeface="Oswald"/>
              </a:rPr>
              <a:t> </a:t>
            </a:r>
            <a:r>
              <a:rPr lang="en-US" sz="1400" dirty="0">
                <a:latin typeface="Oswald"/>
                <a:ea typeface="Oswald"/>
                <a:cs typeface="Oswald"/>
                <a:sym typeface="Oswald"/>
              </a:rPr>
              <a:t>pour </a:t>
            </a:r>
            <a:r>
              <a:rPr lang="en-US" sz="1400" dirty="0" err="1">
                <a:latin typeface="Oswald"/>
                <a:ea typeface="Oswald"/>
                <a:cs typeface="Oswald"/>
                <a:sym typeface="Oswald"/>
              </a:rPr>
              <a:t>une</a:t>
            </a:r>
            <a:r>
              <a:rPr lang="en-US" sz="1400" dirty="0">
                <a:latin typeface="Oswald"/>
                <a:ea typeface="Oswald"/>
                <a:cs typeface="Oswald"/>
                <a:sym typeface="Oswald"/>
              </a:rPr>
              <a:t> </a:t>
            </a:r>
            <a:r>
              <a:rPr lang="en" sz="1400" dirty="0">
                <a:latin typeface="Oswald"/>
                <a:ea typeface="Oswald"/>
                <a:cs typeface="Oswald"/>
                <a:sym typeface="Oswald"/>
              </a:rPr>
              <a:t>person</a:t>
            </a:r>
            <a:r>
              <a:rPr lang="en-US" sz="1400" dirty="0">
                <a:latin typeface="Oswald"/>
                <a:ea typeface="Oswald"/>
                <a:cs typeface="Oswald"/>
                <a:sym typeface="Oswald"/>
              </a:rPr>
              <a:t>ne</a:t>
            </a:r>
            <a:r>
              <a:rPr lang="en" sz="1400" dirty="0">
                <a:latin typeface="Oswald"/>
                <a:ea typeface="Oswald"/>
                <a:cs typeface="Oswald"/>
                <a:sym typeface="Oswald"/>
              </a:rPr>
              <a:t> </a:t>
            </a:r>
            <a:r>
              <a:rPr lang="en-US" sz="1400" dirty="0">
                <a:latin typeface="Oswald"/>
                <a:ea typeface="Oswald"/>
                <a:cs typeface="Oswald"/>
                <a:sym typeface="Oswald"/>
              </a:rPr>
              <a:t>à </a:t>
            </a:r>
            <a:r>
              <a:rPr lang="en-US" sz="1400" dirty="0" err="1">
                <a:latin typeface="Oswald"/>
                <a:ea typeface="Oswald"/>
                <a:cs typeface="Oswald"/>
                <a:sym typeface="Oswald"/>
              </a:rPr>
              <a:t>l’é</a:t>
            </a:r>
            <a:r>
              <a:rPr lang="en" sz="1400" dirty="0">
                <a:latin typeface="Oswald"/>
                <a:ea typeface="Oswald"/>
                <a:cs typeface="Oswald"/>
                <a:sym typeface="Oswald"/>
              </a:rPr>
              <a:t>chelon 18, </a:t>
            </a:r>
            <a:r>
              <a:rPr lang="en-US" sz="1400" dirty="0">
                <a:latin typeface="Oswald"/>
                <a:ea typeface="Oswald"/>
                <a:cs typeface="Oswald"/>
                <a:sym typeface="Oswald"/>
              </a:rPr>
              <a:t>le </a:t>
            </a:r>
            <a:r>
              <a:rPr lang="en-US" sz="1400" dirty="0" err="1">
                <a:latin typeface="Oswald"/>
                <a:ea typeface="Oswald"/>
                <a:cs typeface="Oswald"/>
                <a:sym typeface="Oswald"/>
              </a:rPr>
              <a:t>coût</a:t>
            </a:r>
            <a:r>
              <a:rPr lang="en-US" sz="1400" dirty="0">
                <a:latin typeface="Oswald"/>
                <a:ea typeface="Oswald"/>
                <a:cs typeface="Oswald"/>
                <a:sym typeface="Oswald"/>
              </a:rPr>
              <a:t> </a:t>
            </a:r>
            <a:r>
              <a:rPr lang="en" sz="1400" dirty="0">
                <a:latin typeface="Oswald"/>
                <a:ea typeface="Oswald"/>
                <a:cs typeface="Oswald"/>
                <a:sym typeface="Oswald"/>
              </a:rPr>
              <a:t>total </a:t>
            </a:r>
            <a:r>
              <a:rPr lang="en-US" sz="1400" dirty="0">
                <a:latin typeface="Oswald"/>
                <a:ea typeface="Oswald"/>
                <a:cs typeface="Oswald"/>
                <a:sym typeface="Oswald"/>
              </a:rPr>
              <a:t>pour </a:t>
            </a:r>
            <a:r>
              <a:rPr lang="en-US" sz="1400" dirty="0" err="1">
                <a:latin typeface="Oswald"/>
                <a:ea typeface="Oswald"/>
                <a:cs typeface="Oswald"/>
                <a:sym typeface="Oswald"/>
              </a:rPr>
              <a:t>racheter</a:t>
            </a:r>
            <a:r>
              <a:rPr lang="en-US" sz="1400" dirty="0">
                <a:latin typeface="Oswald"/>
                <a:ea typeface="Oswald"/>
                <a:cs typeface="Oswald"/>
                <a:sym typeface="Oswald"/>
              </a:rPr>
              <a:t> </a:t>
            </a:r>
            <a:r>
              <a:rPr lang="en-US" sz="1400" dirty="0" err="1">
                <a:latin typeface="Oswald"/>
                <a:ea typeface="Oswald"/>
                <a:cs typeface="Oswald"/>
                <a:sym typeface="Oswald"/>
              </a:rPr>
              <a:t>une</a:t>
            </a:r>
            <a:r>
              <a:rPr lang="en-US" sz="1400" dirty="0">
                <a:latin typeface="Oswald"/>
                <a:ea typeface="Oswald"/>
                <a:cs typeface="Oswald"/>
                <a:sym typeface="Oswald"/>
              </a:rPr>
              <a:t> </a:t>
            </a:r>
            <a:r>
              <a:rPr lang="en-US" sz="1400" dirty="0" err="1">
                <a:latin typeface="Oswald"/>
                <a:ea typeface="Oswald"/>
                <a:cs typeface="Oswald"/>
                <a:sym typeface="Oswald"/>
              </a:rPr>
              <a:t>année</a:t>
            </a:r>
            <a:r>
              <a:rPr lang="en-US" sz="1400" dirty="0">
                <a:latin typeface="Oswald"/>
                <a:ea typeface="Oswald"/>
                <a:cs typeface="Oswald"/>
                <a:sym typeface="Oswald"/>
              </a:rPr>
              <a:t> de service </a:t>
            </a:r>
            <a:r>
              <a:rPr lang="en-US" sz="1400" dirty="0" err="1">
                <a:latin typeface="Oswald"/>
                <a:ea typeface="Oswald"/>
                <a:cs typeface="Oswald"/>
                <a:sym typeface="Oswald"/>
              </a:rPr>
              <a:t>est</a:t>
            </a:r>
            <a:r>
              <a:rPr lang="en-US" sz="1400" dirty="0">
                <a:latin typeface="Oswald"/>
                <a:ea typeface="Oswald"/>
                <a:cs typeface="Oswald"/>
                <a:sym typeface="Oswald"/>
              </a:rPr>
              <a:t> </a:t>
            </a:r>
            <a:r>
              <a:rPr lang="en-US" sz="1400" dirty="0" err="1">
                <a:latin typeface="Oswald"/>
                <a:ea typeface="Oswald"/>
                <a:cs typeface="Oswald"/>
                <a:sym typeface="Oswald"/>
              </a:rPr>
              <a:t>d’environ</a:t>
            </a:r>
            <a:r>
              <a:rPr lang="en-US" sz="1400" dirty="0">
                <a:latin typeface="Oswald"/>
                <a:ea typeface="Oswald"/>
                <a:cs typeface="Oswald"/>
                <a:sym typeface="Oswald"/>
              </a:rPr>
              <a:t> 16 000 $</a:t>
            </a:r>
            <a:endParaRPr sz="1400" dirty="0">
              <a:latin typeface="Oswald"/>
              <a:ea typeface="Oswald"/>
              <a:cs typeface="Oswald"/>
              <a:sym typeface="Oswa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1ec0b1e119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5" name="Google Shape;655;g1ec0b1e119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Oswald"/>
              <a:buChar char="●"/>
            </a:pPr>
            <a:r>
              <a:rPr lang="en-US" sz="1400" dirty="0">
                <a:solidFill>
                  <a:schemeClr val="dk1"/>
                </a:solidFill>
                <a:latin typeface="Oswald"/>
                <a:ea typeface="Oswald"/>
                <a:cs typeface="Oswald"/>
                <a:sym typeface="Oswald"/>
              </a:rPr>
              <a:t>Congés qui </a:t>
            </a:r>
            <a:r>
              <a:rPr lang="en-US" sz="1400" dirty="0" err="1">
                <a:solidFill>
                  <a:schemeClr val="dk1"/>
                </a:solidFill>
                <a:latin typeface="Oswald"/>
                <a:ea typeface="Oswald"/>
                <a:cs typeface="Oswald"/>
                <a:sym typeface="Oswald"/>
              </a:rPr>
              <a:t>peuvent</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être</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rachetés</a:t>
            </a:r>
            <a:r>
              <a:rPr lang="en-US" sz="1400" dirty="0">
                <a:solidFill>
                  <a:schemeClr val="dk1"/>
                </a:solidFill>
                <a:latin typeface="Oswald"/>
                <a:ea typeface="Oswald"/>
                <a:cs typeface="Oswald"/>
                <a:sym typeface="Oswald"/>
              </a:rPr>
              <a:t> : congés </a:t>
            </a:r>
            <a:r>
              <a:rPr lang="fr-CA" sz="1400" noProof="0" dirty="0">
                <a:solidFill>
                  <a:schemeClr val="dk1"/>
                </a:solidFill>
                <a:latin typeface="Oswald"/>
                <a:ea typeface="Oswald"/>
                <a:cs typeface="Oswald"/>
                <a:sym typeface="Oswald"/>
              </a:rPr>
              <a:t>sans salaire </a:t>
            </a:r>
            <a:r>
              <a:rPr lang="en" sz="1400" dirty="0">
                <a:solidFill>
                  <a:schemeClr val="dk1"/>
                </a:solidFill>
                <a:latin typeface="Oswald"/>
                <a:ea typeface="Oswald"/>
                <a:cs typeface="Oswald"/>
                <a:sym typeface="Oswald"/>
              </a:rPr>
              <a:t>(</a:t>
            </a:r>
            <a:r>
              <a:rPr lang="en-US" sz="1400" dirty="0" err="1">
                <a:solidFill>
                  <a:schemeClr val="dk1"/>
                </a:solidFill>
                <a:latin typeface="Oswald"/>
                <a:ea typeface="Oswald"/>
                <a:cs typeface="Oswald"/>
                <a:sym typeface="Oswald"/>
              </a:rPr>
              <a:t>incluant</a:t>
            </a:r>
            <a:r>
              <a:rPr lang="en-US" sz="1400" dirty="0">
                <a:solidFill>
                  <a:schemeClr val="dk1"/>
                </a:solidFill>
                <a:latin typeface="Oswald"/>
                <a:ea typeface="Oswald"/>
                <a:cs typeface="Oswald"/>
                <a:sym typeface="Oswald"/>
              </a:rPr>
              <a:t> les congés </a:t>
            </a:r>
            <a:r>
              <a:rPr lang="en-US" sz="1400" dirty="0" err="1">
                <a:solidFill>
                  <a:schemeClr val="dk1"/>
                </a:solidFill>
                <a:latin typeface="Oswald"/>
                <a:ea typeface="Oswald"/>
                <a:cs typeface="Oswald"/>
                <a:sym typeface="Oswald"/>
              </a:rPr>
              <a:t>parentaux</a:t>
            </a:r>
            <a:r>
              <a:rPr lang="en-US" sz="1400" dirty="0">
                <a:solidFill>
                  <a:schemeClr val="dk1"/>
                </a:solidFill>
                <a:latin typeface="Oswald"/>
                <a:ea typeface="Oswald"/>
                <a:cs typeface="Oswald"/>
                <a:sym typeface="Oswald"/>
              </a:rPr>
              <a:t>)</a:t>
            </a:r>
            <a:r>
              <a:rPr lang="en" sz="1400" dirty="0">
                <a:solidFill>
                  <a:schemeClr val="dk1"/>
                </a:solidFill>
                <a:latin typeface="Oswald"/>
                <a:ea typeface="Oswald"/>
                <a:cs typeface="Oswald"/>
                <a:sym typeface="Oswald"/>
              </a:rPr>
              <a:t>, </a:t>
            </a:r>
            <a:r>
              <a:rPr lang="en-US" sz="1400" dirty="0">
                <a:solidFill>
                  <a:schemeClr val="dk1"/>
                </a:solidFill>
                <a:latin typeface="Oswald"/>
                <a:ea typeface="Oswald"/>
                <a:cs typeface="Oswald"/>
                <a:sym typeface="Oswald"/>
              </a:rPr>
              <a:t>et les congés (sans </a:t>
            </a:r>
            <a:r>
              <a:rPr lang="en-US" sz="1400" dirty="0" err="1">
                <a:solidFill>
                  <a:schemeClr val="dk1"/>
                </a:solidFill>
                <a:latin typeface="Oswald"/>
                <a:ea typeface="Oswald"/>
                <a:cs typeface="Oswald"/>
                <a:sym typeface="Oswald"/>
              </a:rPr>
              <a:t>traitement</a:t>
            </a:r>
            <a:r>
              <a:rPr lang="en-US" sz="1400" dirty="0">
                <a:solidFill>
                  <a:schemeClr val="dk1"/>
                </a:solidFill>
                <a:latin typeface="Oswald"/>
                <a:ea typeface="Oswald"/>
                <a:cs typeface="Oswald"/>
                <a:sym typeface="Oswald"/>
              </a:rPr>
              <a:t>) pour raisons </a:t>
            </a:r>
            <a:r>
              <a:rPr lang="en-US" sz="1400" dirty="0" err="1">
                <a:solidFill>
                  <a:schemeClr val="dk1"/>
                </a:solidFill>
                <a:latin typeface="Oswald"/>
                <a:ea typeface="Oswald"/>
                <a:cs typeface="Oswald"/>
                <a:sym typeface="Oswald"/>
              </a:rPr>
              <a:t>familiales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depuis</a:t>
            </a:r>
            <a:r>
              <a:rPr lang="en" sz="1400" dirty="0">
                <a:solidFill>
                  <a:schemeClr val="dk1"/>
                </a:solidFill>
                <a:latin typeface="Oswald"/>
                <a:ea typeface="Oswald"/>
                <a:cs typeface="Oswald"/>
                <a:sym typeface="Oswald"/>
              </a:rPr>
              <a:t> 2012)</a:t>
            </a:r>
            <a:endParaRPr sz="1400" dirty="0">
              <a:solidFill>
                <a:schemeClr val="dk1"/>
              </a:solidFill>
              <a:latin typeface="Oswald"/>
              <a:ea typeface="Oswald"/>
              <a:cs typeface="Oswald"/>
              <a:sym typeface="Oswald"/>
            </a:endParaRPr>
          </a:p>
          <a:p>
            <a:pPr marL="457200" lvl="0" indent="-317500" algn="l" rtl="0">
              <a:spcBef>
                <a:spcPts val="0"/>
              </a:spcBef>
              <a:spcAft>
                <a:spcPts val="0"/>
              </a:spcAft>
              <a:buClr>
                <a:schemeClr val="dk1"/>
              </a:buClr>
              <a:buSzPts val="1400"/>
              <a:buFont typeface="Oswald"/>
              <a:buChar char="●"/>
            </a:pPr>
            <a:r>
              <a:rPr lang="en-US" sz="1400" dirty="0" err="1">
                <a:solidFill>
                  <a:schemeClr val="dk1"/>
                </a:solidFill>
                <a:latin typeface="Oswald"/>
                <a:ea typeface="Oswald"/>
                <a:cs typeface="Oswald"/>
                <a:sym typeface="Oswald"/>
              </a:rPr>
              <a:t>Depuis</a:t>
            </a:r>
            <a:r>
              <a:rPr lang="en" sz="1400" dirty="0">
                <a:solidFill>
                  <a:schemeClr val="dk1"/>
                </a:solidFill>
                <a:latin typeface="Oswald"/>
                <a:ea typeface="Oswald"/>
                <a:cs typeface="Oswald"/>
                <a:sym typeface="Oswald"/>
              </a:rPr>
              <a:t> 2002, </a:t>
            </a:r>
            <a:r>
              <a:rPr lang="en-US" sz="1400" dirty="0">
                <a:solidFill>
                  <a:schemeClr val="dk1"/>
                </a:solidFill>
                <a:latin typeface="Oswald"/>
                <a:ea typeface="Oswald"/>
                <a:cs typeface="Oswald"/>
                <a:sym typeface="Oswald"/>
              </a:rPr>
              <a:t>tout congé de </a:t>
            </a:r>
            <a:r>
              <a:rPr lang="en-US" sz="1400" dirty="0" err="1">
                <a:solidFill>
                  <a:schemeClr val="dk1"/>
                </a:solidFill>
                <a:latin typeface="Oswald"/>
                <a:ea typeface="Oswald"/>
                <a:cs typeface="Oswald"/>
                <a:sym typeface="Oswald"/>
              </a:rPr>
              <a:t>moins</a:t>
            </a:r>
            <a:r>
              <a:rPr lang="en-US" sz="1400" dirty="0">
                <a:solidFill>
                  <a:schemeClr val="dk1"/>
                </a:solidFill>
                <a:latin typeface="Oswald"/>
                <a:ea typeface="Oswald"/>
                <a:cs typeface="Oswald"/>
                <a:sym typeface="Oswald"/>
              </a:rPr>
              <a:t> de 30 </a:t>
            </a:r>
            <a:r>
              <a:rPr lang="en-US" sz="1400" dirty="0" err="1">
                <a:solidFill>
                  <a:schemeClr val="dk1"/>
                </a:solidFill>
                <a:latin typeface="Oswald"/>
                <a:ea typeface="Oswald"/>
                <a:cs typeface="Oswald"/>
                <a:sym typeface="Oswald"/>
              </a:rPr>
              <a:t>jours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ou</a:t>
            </a:r>
            <a:r>
              <a:rPr lang="en-US" sz="1400" dirty="0">
                <a:solidFill>
                  <a:schemeClr val="dk1"/>
                </a:solidFill>
                <a:latin typeface="Oswald"/>
                <a:ea typeface="Oswald"/>
                <a:cs typeface="Oswald"/>
                <a:sym typeface="Oswald"/>
              </a:rPr>
              <a:t> congé </a:t>
            </a:r>
            <a:r>
              <a:rPr lang="en-US" sz="1400" dirty="0" err="1">
                <a:solidFill>
                  <a:schemeClr val="dk1"/>
                </a:solidFill>
                <a:latin typeface="Oswald"/>
                <a:ea typeface="Oswald"/>
                <a:cs typeface="Oswald"/>
                <a:sym typeface="Oswald"/>
              </a:rPr>
              <a:t>partiel</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correspondant</a:t>
            </a:r>
            <a:r>
              <a:rPr lang="en-US" sz="1400" dirty="0">
                <a:solidFill>
                  <a:schemeClr val="dk1"/>
                </a:solidFill>
                <a:latin typeface="Oswald"/>
                <a:ea typeface="Oswald"/>
                <a:cs typeface="Oswald"/>
                <a:sym typeface="Oswald"/>
              </a:rPr>
              <a:t> à </a:t>
            </a:r>
            <a:r>
              <a:rPr lang="en-US" sz="1400" dirty="0" err="1">
                <a:solidFill>
                  <a:schemeClr val="dk1"/>
                </a:solidFill>
                <a:latin typeface="Oswald"/>
                <a:ea typeface="Oswald"/>
                <a:cs typeface="Oswald"/>
                <a:sym typeface="Oswald"/>
              </a:rPr>
              <a:t>moins</a:t>
            </a:r>
            <a:r>
              <a:rPr lang="en-US" sz="1400" dirty="0">
                <a:solidFill>
                  <a:schemeClr val="dk1"/>
                </a:solidFill>
                <a:latin typeface="Oswald"/>
                <a:ea typeface="Oswald"/>
                <a:cs typeface="Oswald"/>
                <a:sym typeface="Oswald"/>
              </a:rPr>
              <a:t> de 20 % d’un temps plein, ne </a:t>
            </a:r>
            <a:r>
              <a:rPr lang="en-US" sz="1400" dirty="0" err="1">
                <a:solidFill>
                  <a:schemeClr val="dk1"/>
                </a:solidFill>
                <a:latin typeface="Oswald"/>
                <a:ea typeface="Oswald"/>
                <a:cs typeface="Oswald"/>
                <a:sym typeface="Oswald"/>
              </a:rPr>
              <a:t>sont</a:t>
            </a:r>
            <a:r>
              <a:rPr lang="en-US" sz="1400" dirty="0">
                <a:solidFill>
                  <a:schemeClr val="dk1"/>
                </a:solidFill>
                <a:latin typeface="Oswald"/>
                <a:ea typeface="Oswald"/>
                <a:cs typeface="Oswald"/>
                <a:sym typeface="Oswald"/>
              </a:rPr>
              <a:t> pas </a:t>
            </a:r>
            <a:r>
              <a:rPr lang="en-US" sz="1400" dirty="0" err="1">
                <a:solidFill>
                  <a:schemeClr val="dk1"/>
                </a:solidFill>
                <a:latin typeface="Oswald"/>
                <a:ea typeface="Oswald"/>
                <a:cs typeface="Oswald"/>
                <a:sym typeface="Oswald"/>
              </a:rPr>
              <a:t>rachetables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parce</a:t>
            </a:r>
            <a:r>
              <a:rPr lang="en-US" sz="1400" dirty="0">
                <a:solidFill>
                  <a:schemeClr val="dk1"/>
                </a:solidFill>
                <a:latin typeface="Oswald"/>
                <a:ea typeface="Oswald"/>
                <a:cs typeface="Oswald"/>
                <a:sym typeface="Oswald"/>
              </a:rPr>
              <a:t> que les </a:t>
            </a:r>
            <a:r>
              <a:rPr lang="en-US" sz="1400" dirty="0" err="1">
                <a:solidFill>
                  <a:schemeClr val="dk1"/>
                </a:solidFill>
                <a:latin typeface="Oswald"/>
                <a:ea typeface="Oswald"/>
                <a:cs typeface="Oswald"/>
                <a:sym typeface="Oswald"/>
              </a:rPr>
              <a:t>cotisations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correspondantes</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sont</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obligatoires</a:t>
            </a:r>
            <a:endParaRPr sz="1400" dirty="0">
              <a:solidFill>
                <a:schemeClr val="dk1"/>
              </a:solidFill>
              <a:latin typeface="Oswald"/>
              <a:ea typeface="Oswald"/>
              <a:cs typeface="Oswald"/>
              <a:sym typeface="Oswald"/>
            </a:endParaRPr>
          </a:p>
          <a:p>
            <a:pPr marL="457200" lvl="0" indent="-317500" algn="l" rtl="0">
              <a:spcBef>
                <a:spcPts val="0"/>
              </a:spcBef>
              <a:spcAft>
                <a:spcPts val="0"/>
              </a:spcAft>
              <a:buClr>
                <a:schemeClr val="dk1"/>
              </a:buClr>
              <a:buSzPts val="1400"/>
              <a:buFont typeface="Oswald"/>
              <a:buChar char="●"/>
            </a:pPr>
            <a:r>
              <a:rPr lang="en-US" sz="1400" dirty="0">
                <a:solidFill>
                  <a:schemeClr val="dk1"/>
                </a:solidFill>
                <a:latin typeface="Oswald"/>
                <a:ea typeface="Oswald"/>
                <a:cs typeface="Oswald"/>
                <a:sym typeface="Oswald"/>
              </a:rPr>
              <a:t>Il </a:t>
            </a:r>
            <a:r>
              <a:rPr lang="en-US" sz="1400" dirty="0" err="1">
                <a:solidFill>
                  <a:schemeClr val="dk1"/>
                </a:solidFill>
                <a:latin typeface="Oswald"/>
                <a:ea typeface="Oswald"/>
                <a:cs typeface="Oswald"/>
                <a:sym typeface="Oswald"/>
              </a:rPr>
              <a:t>n’est</a:t>
            </a:r>
            <a:r>
              <a:rPr lang="en-US" sz="1400" dirty="0">
                <a:solidFill>
                  <a:schemeClr val="dk1"/>
                </a:solidFill>
                <a:latin typeface="Oswald"/>
                <a:ea typeface="Oswald"/>
                <a:cs typeface="Oswald"/>
                <a:sym typeface="Oswald"/>
              </a:rPr>
              <a:t> pas possible de </a:t>
            </a:r>
            <a:r>
              <a:rPr lang="en-US" sz="1400" dirty="0" err="1">
                <a:solidFill>
                  <a:schemeClr val="dk1"/>
                </a:solidFill>
                <a:latin typeface="Oswald"/>
                <a:ea typeface="Oswald"/>
                <a:cs typeface="Oswald"/>
                <a:sym typeface="Oswald"/>
              </a:rPr>
              <a:t>racheter</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une</a:t>
            </a:r>
            <a:r>
              <a:rPr lang="en-US" sz="1400" dirty="0">
                <a:solidFill>
                  <a:schemeClr val="dk1"/>
                </a:solidFill>
                <a:latin typeface="Oswald"/>
                <a:ea typeface="Oswald"/>
                <a:cs typeface="Oswald"/>
                <a:sym typeface="Oswald"/>
              </a:rPr>
              <a:t> </a:t>
            </a:r>
            <a:r>
              <a:rPr lang="en-US" sz="1400" dirty="0" err="1">
                <a:solidFill>
                  <a:schemeClr val="dk1"/>
                </a:solidFill>
                <a:latin typeface="Oswald"/>
                <a:ea typeface="Oswald"/>
                <a:cs typeface="Oswald"/>
                <a:sym typeface="Oswald"/>
              </a:rPr>
              <a:t>période</a:t>
            </a:r>
            <a:r>
              <a:rPr lang="en-US" sz="1400" dirty="0">
                <a:solidFill>
                  <a:schemeClr val="dk1"/>
                </a:solidFill>
                <a:latin typeface="Oswald"/>
                <a:ea typeface="Oswald"/>
                <a:cs typeface="Oswald"/>
                <a:sym typeface="Oswald"/>
              </a:rPr>
              <a:t> pour </a:t>
            </a:r>
            <a:r>
              <a:rPr lang="en-US" sz="1400" dirty="0" err="1">
                <a:solidFill>
                  <a:schemeClr val="dk1"/>
                </a:solidFill>
                <a:latin typeface="Oswald"/>
                <a:ea typeface="Oswald"/>
                <a:cs typeface="Oswald"/>
                <a:sym typeface="Oswald"/>
              </a:rPr>
              <a:t>laquelle</a:t>
            </a:r>
            <a:r>
              <a:rPr lang="en-US" sz="1400" dirty="0">
                <a:solidFill>
                  <a:schemeClr val="dk1"/>
                </a:solidFill>
                <a:latin typeface="Oswald"/>
                <a:ea typeface="Oswald"/>
                <a:cs typeface="Oswald"/>
                <a:sym typeface="Oswald"/>
              </a:rPr>
              <a:t> on </a:t>
            </a:r>
            <a:r>
              <a:rPr lang="en-US" sz="1400" dirty="0" err="1">
                <a:solidFill>
                  <a:schemeClr val="dk1"/>
                </a:solidFill>
                <a:latin typeface="Oswald"/>
                <a:ea typeface="Oswald"/>
                <a:cs typeface="Oswald"/>
                <a:sym typeface="Oswald"/>
              </a:rPr>
              <a:t>n’avait</a:t>
            </a:r>
            <a:r>
              <a:rPr lang="en-US" sz="1400" dirty="0">
                <a:solidFill>
                  <a:schemeClr val="dk1"/>
                </a:solidFill>
                <a:latin typeface="Oswald"/>
                <a:ea typeface="Oswald"/>
                <a:cs typeface="Oswald"/>
                <a:sym typeface="Oswald"/>
              </a:rPr>
              <a:t> pas de travail</a:t>
            </a:r>
            <a:endParaRPr sz="1400" dirty="0">
              <a:latin typeface="Oswald"/>
              <a:ea typeface="Oswald"/>
              <a:cs typeface="Oswald"/>
              <a:sym typeface="Oswa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1ec0b1e119e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1ec0b1e119e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1ec0b1e119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1ec0b1e119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1ec0b1e119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1ec0b1e119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38935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1ec0b1e119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1ec0b1e119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20f50766cbf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20f50766cb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bwMode="auto">
          <a:xfrm>
            <a:off x="-1873250" y="530225"/>
            <a:ext cx="7018338" cy="3948113"/>
          </a:xfrm>
          <a:prstGeom prst="rect">
            <a:avLst/>
          </a:prstGeom>
          <a:solidFill>
            <a:srgbClr val="FFFFFF"/>
          </a:solidFill>
          <a:ln>
            <a:solidFill>
              <a:srgbClr val="000000"/>
            </a:solidFill>
            <a:miter lim="800000"/>
            <a:headEnd/>
            <a:tailEnd/>
          </a:ln>
        </p:spPr>
      </p:sp>
      <p:sp>
        <p:nvSpPr>
          <p:cNvPr id="2" name="Espace réservé des commentaires 1"/>
          <p:cNvSpPr>
            <a:spLocks noGrp="1"/>
          </p:cNvSpPr>
          <p:nvPr>
            <p:ph type="body" idx="1"/>
          </p:nvPr>
        </p:nvSpPr>
        <p:spPr>
          <a:xfrm>
            <a:off x="685180" y="4400472"/>
            <a:ext cx="5487640" cy="3600528"/>
          </a:xfrm>
          <a:prstGeom prst="rect">
            <a:avLst/>
          </a:prstGeom>
        </p:spPr>
        <p:txBody>
          <a:bodyPr lIns="89575" tIns="44787" rIns="89575" bIns="44787"/>
          <a:lstStyle/>
          <a:p>
            <a:pPr indent="-317244" algn="just">
              <a:lnSpc>
                <a:spcPct val="114000"/>
              </a:lnSpc>
              <a:spcBef>
                <a:spcPts val="2351"/>
              </a:spcBef>
              <a:spcAft>
                <a:spcPts val="1176"/>
              </a:spcAft>
              <a:tabLst>
                <a:tab pos="522519" algn="l"/>
              </a:tabLst>
              <a:defRPr/>
            </a:pPr>
            <a:r>
              <a:rPr lang="fr-FR" dirty="0"/>
              <a:t>Un facteur d’équivalence (FE) ou un facteur d’équivalence pour service passé (FESP) est calculé par Retraite Québec pour le rachat</a:t>
            </a:r>
            <a:r>
              <a:rPr lang="fr-FR" baseline="0" dirty="0"/>
              <a:t> </a:t>
            </a:r>
            <a:r>
              <a:rPr lang="fr-FR" dirty="0"/>
              <a:t>des périodes de service passé après 1990. Revenu Canada vérifie si vous avez un</a:t>
            </a:r>
            <a:r>
              <a:rPr lang="fr-FR" baseline="0" dirty="0"/>
              <a:t> </a:t>
            </a:r>
            <a:r>
              <a:rPr lang="fr-FR" dirty="0"/>
              <a:t>espace fiscal suffisant pour racheter, sinon il vous informe des procédures à suivre pour racheter </a:t>
            </a:r>
          </a:p>
          <a:p>
            <a:pPr algn="just">
              <a:lnSpc>
                <a:spcPct val="114000"/>
              </a:lnSpc>
              <a:tabLst>
                <a:tab pos="522519" algn="l"/>
              </a:tabLst>
              <a:defRPr/>
            </a:pPr>
            <a:endParaRPr lang="fr-FR" dirty="0"/>
          </a:p>
          <a:p>
            <a:pPr algn="just">
              <a:lnSpc>
                <a:spcPct val="114000"/>
              </a:lnSpc>
              <a:tabLst>
                <a:tab pos="522519" algn="l"/>
              </a:tabLst>
              <a:defRPr/>
            </a:pPr>
            <a:endParaRPr lang="fr-FR" dirty="0"/>
          </a:p>
          <a:p>
            <a:endParaRPr lang="fr-CA" dirty="0"/>
          </a:p>
        </p:txBody>
      </p:sp>
    </p:spTree>
    <p:extLst>
      <p:ext uri="{BB962C8B-B14F-4D97-AF65-F5344CB8AC3E}">
        <p14:creationId xmlns:p14="http://schemas.microsoft.com/office/powerpoint/2010/main" val="33244543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1ec0b1e119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1ec0b1e119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400"/>
              </a:spcBef>
              <a:spcAft>
                <a:spcPts val="0"/>
              </a:spcAft>
              <a:buClr>
                <a:schemeClr val="dk1"/>
              </a:buClr>
              <a:buSzPts val="1100"/>
              <a:buFont typeface="Arial"/>
              <a:buNone/>
            </a:pPr>
            <a:r>
              <a:rPr lang="en" sz="1200" dirty="0">
                <a:solidFill>
                  <a:schemeClr val="dk1"/>
                </a:solidFill>
              </a:rPr>
              <a:t>Lorsque la limite des 5 ans en absence sans salaire est atteinte, Retraite Québec ne refuse pas le rachat, mais calcule alors un FESP permettant de le faire quand même, sous réserve de l’attestation du FESP par l’Agence du revenu du Canada.</a:t>
            </a:r>
            <a:endParaRPr sz="1200" dirty="0">
              <a:solidFill>
                <a:schemeClr val="dk1"/>
              </a:solidFill>
            </a:endParaRPr>
          </a:p>
          <a:p>
            <a:pPr marL="0" lvl="0" indent="0" algn="l" rtl="0">
              <a:spcBef>
                <a:spcPts val="0"/>
              </a:spcBef>
              <a:spcAft>
                <a:spcPts val="0"/>
              </a:spcAft>
              <a:buNone/>
            </a:pPr>
            <a:endParaRPr sz="1400" dirty="0">
              <a:latin typeface="Oswald"/>
              <a:ea typeface="Oswald"/>
              <a:cs typeface="Oswald"/>
              <a:sym typeface="Oswa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6adbd37c24_6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6adbd37c24_6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6adbd37c24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0" name="Google Shape;710;g6adbd37c24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6adbd37c24_6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7" name="Google Shape;717;g6adbd37c24_6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adbd37c24_6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adbd37c24_6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6adbd37c24_6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6adbd37c24_6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a:latin typeface="Oswald"/>
                <a:ea typeface="Oswald"/>
                <a:cs typeface="Oswald"/>
                <a:sym typeface="Oswald"/>
              </a:rPr>
              <a:t>* </a:t>
            </a:r>
            <a:r>
              <a:rPr lang="en-US" sz="1400" dirty="0">
                <a:latin typeface="Oswald"/>
                <a:ea typeface="Oswald"/>
                <a:cs typeface="Oswald"/>
                <a:sym typeface="Oswald"/>
              </a:rPr>
              <a:t>Le </a:t>
            </a:r>
            <a:r>
              <a:rPr lang="en-US" sz="1400" dirty="0" err="1">
                <a:latin typeface="Oswald"/>
                <a:ea typeface="Oswald"/>
                <a:cs typeface="Oswald"/>
                <a:sym typeface="Oswald"/>
              </a:rPr>
              <a:t>salaire</a:t>
            </a:r>
            <a:r>
              <a:rPr lang="en-US" sz="1400" dirty="0">
                <a:latin typeface="Oswald"/>
                <a:ea typeface="Oswald"/>
                <a:cs typeface="Oswald"/>
                <a:sym typeface="Oswald"/>
              </a:rPr>
              <a:t> </a:t>
            </a:r>
            <a:r>
              <a:rPr lang="en-US" sz="1400" dirty="0" err="1">
                <a:latin typeface="Oswald"/>
                <a:ea typeface="Oswald"/>
                <a:cs typeface="Oswald"/>
                <a:sym typeface="Oswald"/>
              </a:rPr>
              <a:t>est</a:t>
            </a:r>
            <a:r>
              <a:rPr lang="en-US" sz="1400" dirty="0">
                <a:latin typeface="Oswald"/>
                <a:ea typeface="Oswald"/>
                <a:cs typeface="Oswald"/>
                <a:sym typeface="Oswald"/>
              </a:rPr>
              <a:t> “</a:t>
            </a:r>
            <a:r>
              <a:rPr lang="en-US" sz="1400" dirty="0" err="1">
                <a:latin typeface="Oswald"/>
                <a:ea typeface="Oswald"/>
                <a:cs typeface="Oswald"/>
                <a:sym typeface="Oswald"/>
              </a:rPr>
              <a:t>gelé</a:t>
            </a:r>
            <a:r>
              <a:rPr lang="en" sz="1400" dirty="0">
                <a:latin typeface="Oswald"/>
                <a:ea typeface="Oswald"/>
                <a:cs typeface="Oswald"/>
                <a:sym typeface="Oswald"/>
              </a:rPr>
              <a:t>” </a:t>
            </a:r>
            <a:r>
              <a:rPr lang="en-US" sz="1400" dirty="0">
                <a:latin typeface="Oswald"/>
                <a:ea typeface="Oswald"/>
                <a:cs typeface="Oswald"/>
                <a:sym typeface="Oswald"/>
              </a:rPr>
              <a:t>à la date du début du </a:t>
            </a:r>
            <a:r>
              <a:rPr lang="en-US" sz="1400" dirty="0" err="1">
                <a:latin typeface="Oswald"/>
                <a:ea typeface="Oswald"/>
                <a:cs typeface="Oswald"/>
                <a:sym typeface="Oswald"/>
              </a:rPr>
              <a:t>programme</a:t>
            </a:r>
            <a:r>
              <a:rPr lang="en-US" sz="1400" dirty="0">
                <a:latin typeface="Oswald"/>
                <a:ea typeface="Oswald"/>
                <a:cs typeface="Oswald"/>
                <a:sym typeface="Oswald"/>
              </a:rPr>
              <a:t> et </a:t>
            </a:r>
            <a:r>
              <a:rPr lang="en-US" sz="1400" dirty="0" err="1">
                <a:latin typeface="Oswald"/>
                <a:ea typeface="Oswald"/>
                <a:cs typeface="Oswald"/>
                <a:sym typeface="Oswald"/>
              </a:rPr>
              <a:t>indexé</a:t>
            </a:r>
            <a:r>
              <a:rPr lang="en-US" sz="1400" dirty="0">
                <a:latin typeface="Oswald"/>
                <a:ea typeface="Oswald"/>
                <a:cs typeface="Oswald"/>
                <a:sym typeface="Oswald"/>
              </a:rPr>
              <a:t> </a:t>
            </a:r>
            <a:r>
              <a:rPr lang="en-US" sz="1400" dirty="0" err="1">
                <a:latin typeface="Oswald"/>
                <a:ea typeface="Oswald"/>
                <a:cs typeface="Oswald"/>
                <a:sym typeface="Oswald"/>
              </a:rPr>
              <a:t>selon</a:t>
            </a:r>
            <a:r>
              <a:rPr lang="en-US" sz="1400" dirty="0">
                <a:latin typeface="Oswald"/>
                <a:ea typeface="Oswald"/>
                <a:cs typeface="Oswald"/>
                <a:sym typeface="Oswald"/>
              </a:rPr>
              <a:t> les </a:t>
            </a:r>
            <a:r>
              <a:rPr lang="en-US" sz="1400" dirty="0" err="1">
                <a:latin typeface="Oswald"/>
                <a:ea typeface="Oswald"/>
                <a:cs typeface="Oswald"/>
                <a:sym typeface="Oswald"/>
              </a:rPr>
              <a:t>règles</a:t>
            </a:r>
            <a:r>
              <a:rPr lang="en-US" sz="1400" dirty="0">
                <a:latin typeface="Oswald"/>
                <a:ea typeface="Oswald"/>
                <a:cs typeface="Oswald"/>
                <a:sym typeface="Oswald"/>
              </a:rPr>
              <a:t> du</a:t>
            </a:r>
            <a:r>
              <a:rPr lang="en" sz="1400" dirty="0">
                <a:latin typeface="Oswald"/>
                <a:ea typeface="Oswald"/>
                <a:cs typeface="Oswald"/>
                <a:sym typeface="Oswald"/>
              </a:rPr>
              <a:t> RREGOP, </a:t>
            </a:r>
            <a:r>
              <a:rPr lang="en-US" sz="1400" dirty="0">
                <a:latin typeface="Oswald"/>
                <a:ea typeface="Oswald"/>
                <a:cs typeface="Oswald"/>
                <a:sym typeface="Oswald"/>
              </a:rPr>
              <a:t>il ne suit pas le </a:t>
            </a:r>
            <a:r>
              <a:rPr lang="en-US" sz="1400" dirty="0" err="1">
                <a:latin typeface="Oswald"/>
                <a:ea typeface="Oswald"/>
                <a:cs typeface="Oswald"/>
                <a:sym typeface="Oswald"/>
              </a:rPr>
              <a:t>salaire</a:t>
            </a:r>
            <a:r>
              <a:rPr lang="en-US" sz="1400" dirty="0">
                <a:latin typeface="Oswald"/>
                <a:ea typeface="Oswald"/>
                <a:cs typeface="Oswald"/>
                <a:sym typeface="Oswald"/>
              </a:rPr>
              <a:t> de la convention collective</a:t>
            </a:r>
            <a:endParaRPr sz="1400" dirty="0">
              <a:latin typeface="Oswald"/>
              <a:ea typeface="Oswald"/>
              <a:cs typeface="Oswald"/>
              <a:sym typeface="Oswa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6adbd37c24_6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6adbd37c24_6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6adbd37c24_6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6adbd37c24_6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g6adbd37c24_6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0" name="Google Shape;770;g6adbd37c24_6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6adbd37c24_6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6adbd37c24_6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6adbd37c24_6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6adbd37c24_6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latin typeface="Oswald"/>
              <a:ea typeface="Oswald"/>
              <a:cs typeface="Oswald"/>
              <a:sym typeface="Oswa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6adbd37c24_6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6adbd37c24_6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latin typeface="Oswald"/>
              <a:ea typeface="Oswald"/>
              <a:cs typeface="Oswald"/>
              <a:sym typeface="Oswa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6adbd37c24_0_2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6adbd37c24_0_2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c6f919934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c6f91993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40313BE-8F60-4168-A8F6-354149727F7E}"/>
              </a:ext>
            </a:extLst>
          </p:cNvPr>
          <p:cNvPicPr>
            <a:picLocks noChangeAspect="1"/>
          </p:cNvPicPr>
          <p:nvPr/>
        </p:nvPicPr>
        <p:blipFill>
          <a:blip r:embed="rId2"/>
          <a:stretch>
            <a:fillRect/>
          </a:stretch>
        </p:blipFill>
        <p:spPr>
          <a:xfrm>
            <a:off x="1512277" y="-3021027"/>
            <a:ext cx="6119446" cy="10709030"/>
          </a:xfrm>
          <a:prstGeom prst="rect">
            <a:avLst/>
          </a:prstGeom>
        </p:spPr>
      </p:pic>
      <p:sp>
        <p:nvSpPr>
          <p:cNvPr id="2" name="Espace réservé de la date 1">
            <a:extLst>
              <a:ext uri="{FF2B5EF4-FFF2-40B4-BE49-F238E27FC236}">
                <a16:creationId xmlns:a16="http://schemas.microsoft.com/office/drawing/2014/main" id="{16CCA5F3-CAE2-7145-8F28-F7B0B8E21B0F}"/>
              </a:ext>
            </a:extLst>
          </p:cNvPr>
          <p:cNvSpPr>
            <a:spLocks noGrp="1"/>
          </p:cNvSpPr>
          <p:nvPr>
            <p:ph type="dt" sz="half" idx="10"/>
          </p:nvPr>
        </p:nvSpPr>
        <p:spPr>
          <a:xfrm>
            <a:off x="7086599" y="4865430"/>
            <a:ext cx="2057400" cy="273844"/>
          </a:xfrm>
        </p:spPr>
        <p:txBody>
          <a:bodyPr/>
          <a:lstStyle>
            <a:lvl1pPr algn="r">
              <a:defRPr/>
            </a:lvl1pPr>
          </a:lstStyle>
          <a:p>
            <a:fld id="{977205B8-CBCC-4FB7-9CFD-3CF66B1B188D}" type="datetimeFigureOut">
              <a:rPr lang="fr-CA" smtClean="0"/>
              <a:t>2025-11-05</a:t>
            </a:fld>
            <a:endParaRPr lang="fr-CA"/>
          </a:p>
        </p:txBody>
      </p:sp>
      <p:sp>
        <p:nvSpPr>
          <p:cNvPr id="3" name="Espace réservé du pied de page 2">
            <a:extLst>
              <a:ext uri="{FF2B5EF4-FFF2-40B4-BE49-F238E27FC236}">
                <a16:creationId xmlns:a16="http://schemas.microsoft.com/office/drawing/2014/main" id="{15EFBE10-32D0-6B41-8F6E-2D2B57E05955}"/>
              </a:ext>
            </a:extLst>
          </p:cNvPr>
          <p:cNvSpPr>
            <a:spLocks noGrp="1"/>
          </p:cNvSpPr>
          <p:nvPr>
            <p:ph type="ftr" sz="quarter" idx="11"/>
          </p:nvPr>
        </p:nvSpPr>
        <p:spPr>
          <a:xfrm>
            <a:off x="3028949" y="4869655"/>
            <a:ext cx="3086100" cy="273844"/>
          </a:xfrm>
        </p:spPr>
        <p:txBody>
          <a:bodyPr/>
          <a:lstStyle/>
          <a:p>
            <a:endParaRPr lang="fr-CA"/>
          </a:p>
        </p:txBody>
      </p:sp>
      <p:sp>
        <p:nvSpPr>
          <p:cNvPr id="4" name="Espace réservé du numéro de diapositive 3">
            <a:extLst>
              <a:ext uri="{FF2B5EF4-FFF2-40B4-BE49-F238E27FC236}">
                <a16:creationId xmlns:a16="http://schemas.microsoft.com/office/drawing/2014/main" id="{CB91CEA5-54D6-DB4B-A09A-D13CDA37F7DE}"/>
              </a:ext>
            </a:extLst>
          </p:cNvPr>
          <p:cNvSpPr>
            <a:spLocks noGrp="1"/>
          </p:cNvSpPr>
          <p:nvPr>
            <p:ph type="sldNum" sz="quarter" idx="12"/>
          </p:nvPr>
        </p:nvSpPr>
        <p:spPr>
          <a:xfrm>
            <a:off x="0" y="4865430"/>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56284894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1C0D6-C069-4BAB-807A-E65D9C824031}"/>
              </a:ext>
            </a:extLst>
          </p:cNvPr>
          <p:cNvPicPr>
            <a:picLocks noChangeAspect="1"/>
          </p:cNvPicPr>
          <p:nvPr/>
        </p:nvPicPr>
        <p:blipFill rotWithShape="1">
          <a:blip r:embed="rId2"/>
          <a:srcRect l="32736" t="27194" b="19457"/>
          <a:stretch/>
        </p:blipFill>
        <p:spPr>
          <a:xfrm>
            <a:off x="0" y="-1"/>
            <a:ext cx="9144000" cy="5143501"/>
          </a:xfrm>
          <a:prstGeom prst="rect">
            <a:avLst/>
          </a:prstGeom>
        </p:spPr>
      </p:pic>
      <p:sp>
        <p:nvSpPr>
          <p:cNvPr id="4" name="Espace réservé de la date 3">
            <a:extLst>
              <a:ext uri="{FF2B5EF4-FFF2-40B4-BE49-F238E27FC236}">
                <a16:creationId xmlns:a16="http://schemas.microsoft.com/office/drawing/2014/main" id="{8348427F-B581-A74D-BB5A-9BE9933A8CBC}"/>
              </a:ext>
            </a:extLst>
          </p:cNvPr>
          <p:cNvSpPr>
            <a:spLocks noGrp="1"/>
          </p:cNvSpPr>
          <p:nvPr>
            <p:ph type="dt" sz="half" idx="10"/>
          </p:nvPr>
        </p:nvSpPr>
        <p:spPr>
          <a:xfrm>
            <a:off x="827224" y="4869656"/>
            <a:ext cx="2057400" cy="273844"/>
          </a:xfrm>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834ACDB4-835F-534E-B664-1A49165C2E3C}"/>
              </a:ext>
            </a:extLst>
          </p:cNvPr>
          <p:cNvSpPr>
            <a:spLocks noGrp="1"/>
          </p:cNvSpPr>
          <p:nvPr>
            <p:ph type="ftr" sz="quarter" idx="11"/>
          </p:nvPr>
        </p:nvSpPr>
        <p:spPr>
          <a:xfrm>
            <a:off x="3028950" y="4875884"/>
            <a:ext cx="3086100" cy="273844"/>
          </a:xfrm>
        </p:spPr>
        <p:txBody>
          <a:bodyPr/>
          <a:lstStyle/>
          <a:p>
            <a:endParaRPr lang="fr-CA"/>
          </a:p>
        </p:txBody>
      </p:sp>
      <p:sp>
        <p:nvSpPr>
          <p:cNvPr id="6" name="Espace réservé du numéro de diapositive 5">
            <a:extLst>
              <a:ext uri="{FF2B5EF4-FFF2-40B4-BE49-F238E27FC236}">
                <a16:creationId xmlns:a16="http://schemas.microsoft.com/office/drawing/2014/main" id="{01BB993A-B4FF-4E4D-97B4-D31B8C3B28BE}"/>
              </a:ext>
            </a:extLst>
          </p:cNvPr>
          <p:cNvSpPr>
            <a:spLocks noGrp="1"/>
          </p:cNvSpPr>
          <p:nvPr>
            <p:ph type="sldNum" sz="quarter" idx="12"/>
          </p:nvPr>
        </p:nvSpPr>
        <p:spPr>
          <a:xfrm>
            <a:off x="0" y="4869657"/>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12" name="Titre 1">
            <a:extLst>
              <a:ext uri="{FF2B5EF4-FFF2-40B4-BE49-F238E27FC236}">
                <a16:creationId xmlns:a16="http://schemas.microsoft.com/office/drawing/2014/main" id="{376FBF79-6309-4501-A09C-5DF7B3A16F48}"/>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13" name="Espace réservé du contenu 2">
            <a:extLst>
              <a:ext uri="{FF2B5EF4-FFF2-40B4-BE49-F238E27FC236}">
                <a16:creationId xmlns:a16="http://schemas.microsoft.com/office/drawing/2014/main" id="{E833CBEA-E115-475C-A9DB-3E9EC2336C31}"/>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30571743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2DB0DD-2CB1-47BE-AD74-A78BC7BC4CEA}"/>
              </a:ext>
            </a:extLst>
          </p:cNvPr>
          <p:cNvPicPr>
            <a:picLocks noChangeAspect="1"/>
          </p:cNvPicPr>
          <p:nvPr/>
        </p:nvPicPr>
        <p:blipFill rotWithShape="1">
          <a:blip r:embed="rId2"/>
          <a:srcRect l="32310" t="26185" b="21104"/>
          <a:stretch/>
        </p:blipFill>
        <p:spPr>
          <a:xfrm>
            <a:off x="0" y="0"/>
            <a:ext cx="9144000" cy="5143500"/>
          </a:xfrm>
          <a:prstGeom prst="rect">
            <a:avLst/>
          </a:prstGeom>
        </p:spPr>
      </p:pic>
      <p:sp>
        <p:nvSpPr>
          <p:cNvPr id="2" name="Titre 1">
            <a:extLst>
              <a:ext uri="{FF2B5EF4-FFF2-40B4-BE49-F238E27FC236}">
                <a16:creationId xmlns:a16="http://schemas.microsoft.com/office/drawing/2014/main" id="{4692B77C-FA10-1D44-8F8A-8EEBF68C206C}"/>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4" name="Espace réservé de la date 3">
            <a:extLst>
              <a:ext uri="{FF2B5EF4-FFF2-40B4-BE49-F238E27FC236}">
                <a16:creationId xmlns:a16="http://schemas.microsoft.com/office/drawing/2014/main" id="{52DEF712-1EEE-3B42-AE17-A4993E32032D}"/>
              </a:ext>
            </a:extLst>
          </p:cNvPr>
          <p:cNvSpPr>
            <a:spLocks noGrp="1"/>
          </p:cNvSpPr>
          <p:nvPr>
            <p:ph type="dt" sz="half" idx="10"/>
          </p:nvPr>
        </p:nvSpPr>
        <p:spPr>
          <a:xfrm>
            <a:off x="628650" y="4869657"/>
            <a:ext cx="2057400" cy="273844"/>
          </a:xfrm>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B1EB5B41-F0EF-8740-9E55-797EA2F83017}"/>
              </a:ext>
            </a:extLst>
          </p:cNvPr>
          <p:cNvSpPr>
            <a:spLocks noGrp="1"/>
          </p:cNvSpPr>
          <p:nvPr>
            <p:ph type="ftr" sz="quarter" idx="11"/>
          </p:nvPr>
        </p:nvSpPr>
        <p:spPr>
          <a:xfrm>
            <a:off x="3028950" y="4850708"/>
            <a:ext cx="3086100" cy="273844"/>
          </a:xfrm>
        </p:spPr>
        <p:txBody>
          <a:bodyPr/>
          <a:lstStyle/>
          <a:p>
            <a:endParaRPr lang="fr-CA"/>
          </a:p>
        </p:txBody>
      </p:sp>
      <p:sp>
        <p:nvSpPr>
          <p:cNvPr id="6" name="Espace réservé du numéro de diapositive 5">
            <a:extLst>
              <a:ext uri="{FF2B5EF4-FFF2-40B4-BE49-F238E27FC236}">
                <a16:creationId xmlns:a16="http://schemas.microsoft.com/office/drawing/2014/main" id="{ED91BAF9-6270-3D47-94ED-7DFBFBA4F1EE}"/>
              </a:ext>
            </a:extLst>
          </p:cNvPr>
          <p:cNvSpPr>
            <a:spLocks noGrp="1"/>
          </p:cNvSpPr>
          <p:nvPr>
            <p:ph type="sldNum" sz="quarter" idx="12"/>
          </p:nvPr>
        </p:nvSpPr>
        <p:spPr>
          <a:xfrm>
            <a:off x="0" y="4868668"/>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8" name="Espace réservé du contenu 2">
            <a:extLst>
              <a:ext uri="{FF2B5EF4-FFF2-40B4-BE49-F238E27FC236}">
                <a16:creationId xmlns:a16="http://schemas.microsoft.com/office/drawing/2014/main" id="{B046BE1B-4D11-4268-B79B-9E77E0AD4C7F}"/>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4405789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9564A5A-E921-4177-AA7C-BAC8ABC829C5}"/>
              </a:ext>
            </a:extLst>
          </p:cNvPr>
          <p:cNvPicPr>
            <a:picLocks noChangeAspect="1"/>
          </p:cNvPicPr>
          <p:nvPr/>
        </p:nvPicPr>
        <p:blipFill rotWithShape="1">
          <a:blip r:embed="rId2"/>
          <a:srcRect l="32391" t="26130" b="21184"/>
          <a:stretch/>
        </p:blipFill>
        <p:spPr>
          <a:xfrm>
            <a:off x="0" y="0"/>
            <a:ext cx="9144000" cy="5143500"/>
          </a:xfrm>
          <a:prstGeom prst="rect">
            <a:avLst/>
          </a:prstGeom>
        </p:spPr>
      </p:pic>
      <p:sp>
        <p:nvSpPr>
          <p:cNvPr id="3" name="Espace réservé de la date 2">
            <a:extLst>
              <a:ext uri="{FF2B5EF4-FFF2-40B4-BE49-F238E27FC236}">
                <a16:creationId xmlns:a16="http://schemas.microsoft.com/office/drawing/2014/main" id="{BEE2216C-3099-284A-B471-809A409EB8B4}"/>
              </a:ext>
            </a:extLst>
          </p:cNvPr>
          <p:cNvSpPr>
            <a:spLocks noGrp="1"/>
          </p:cNvSpPr>
          <p:nvPr>
            <p:ph type="dt" sz="half" idx="10"/>
          </p:nvPr>
        </p:nvSpPr>
        <p:spPr>
          <a:xfrm>
            <a:off x="628650" y="4862199"/>
            <a:ext cx="2057400" cy="273844"/>
          </a:xfrm>
        </p:spPr>
        <p:txBody>
          <a:bodyPr/>
          <a:lstStyle/>
          <a:p>
            <a:fld id="{977205B8-CBCC-4FB7-9CFD-3CF66B1B188D}" type="datetimeFigureOut">
              <a:rPr lang="fr-CA" smtClean="0"/>
              <a:t>2025-11-05</a:t>
            </a:fld>
            <a:endParaRPr lang="fr-CA"/>
          </a:p>
        </p:txBody>
      </p:sp>
      <p:sp>
        <p:nvSpPr>
          <p:cNvPr id="4" name="Espace réservé du pied de page 3">
            <a:extLst>
              <a:ext uri="{FF2B5EF4-FFF2-40B4-BE49-F238E27FC236}">
                <a16:creationId xmlns:a16="http://schemas.microsoft.com/office/drawing/2014/main" id="{5B35140C-1E2C-5F45-80C6-048B9941629B}"/>
              </a:ext>
            </a:extLst>
          </p:cNvPr>
          <p:cNvSpPr>
            <a:spLocks noGrp="1"/>
          </p:cNvSpPr>
          <p:nvPr>
            <p:ph type="ftr" sz="quarter" idx="11"/>
          </p:nvPr>
        </p:nvSpPr>
        <p:spPr>
          <a:xfrm>
            <a:off x="3028950" y="4854741"/>
            <a:ext cx="3086100" cy="273844"/>
          </a:xfrm>
        </p:spPr>
        <p:txBody>
          <a:bodyPr/>
          <a:lstStyle/>
          <a:p>
            <a:endParaRPr lang="fr-CA"/>
          </a:p>
        </p:txBody>
      </p:sp>
      <p:sp>
        <p:nvSpPr>
          <p:cNvPr id="5" name="Espace réservé du numéro de diapositive 4">
            <a:extLst>
              <a:ext uri="{FF2B5EF4-FFF2-40B4-BE49-F238E27FC236}">
                <a16:creationId xmlns:a16="http://schemas.microsoft.com/office/drawing/2014/main" id="{6BBF4932-E1FA-2C43-ABF1-F814AAA64DB2}"/>
              </a:ext>
            </a:extLst>
          </p:cNvPr>
          <p:cNvSpPr>
            <a:spLocks noGrp="1"/>
          </p:cNvSpPr>
          <p:nvPr>
            <p:ph type="sldNum" sz="quarter" idx="12"/>
          </p:nvPr>
        </p:nvSpPr>
        <p:spPr>
          <a:xfrm>
            <a:off x="0" y="4869657"/>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7" name="Titre 1">
            <a:extLst>
              <a:ext uri="{FF2B5EF4-FFF2-40B4-BE49-F238E27FC236}">
                <a16:creationId xmlns:a16="http://schemas.microsoft.com/office/drawing/2014/main" id="{DDAA8814-A47B-4F2C-8A15-E433DE9F5E20}"/>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8" name="Espace réservé du contenu 2">
            <a:extLst>
              <a:ext uri="{FF2B5EF4-FFF2-40B4-BE49-F238E27FC236}">
                <a16:creationId xmlns:a16="http://schemas.microsoft.com/office/drawing/2014/main" id="{FDD8F1FB-0F2B-4271-9BF5-E7074E3FE590}"/>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07832011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u avec légend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A3EDEA4-27B4-42EF-9C25-F0CF0F7B41A2}"/>
              </a:ext>
            </a:extLst>
          </p:cNvPr>
          <p:cNvPicPr>
            <a:picLocks noChangeAspect="1"/>
          </p:cNvPicPr>
          <p:nvPr/>
        </p:nvPicPr>
        <p:blipFill rotWithShape="1">
          <a:blip r:embed="rId2"/>
          <a:srcRect r="4452" b="19381"/>
          <a:stretch/>
        </p:blipFill>
        <p:spPr>
          <a:xfrm>
            <a:off x="0" y="129394"/>
            <a:ext cx="9144000" cy="5052923"/>
          </a:xfrm>
          <a:prstGeom prst="rect">
            <a:avLst/>
          </a:prstGeom>
        </p:spPr>
      </p:pic>
      <p:sp>
        <p:nvSpPr>
          <p:cNvPr id="5" name="Espace réservé de la date 4">
            <a:extLst>
              <a:ext uri="{FF2B5EF4-FFF2-40B4-BE49-F238E27FC236}">
                <a16:creationId xmlns:a16="http://schemas.microsoft.com/office/drawing/2014/main" id="{A83C7F74-A264-1F4A-8EA0-DD6D4A6D9E3F}"/>
              </a:ext>
            </a:extLst>
          </p:cNvPr>
          <p:cNvSpPr>
            <a:spLocks noGrp="1"/>
          </p:cNvSpPr>
          <p:nvPr>
            <p:ph type="dt" sz="half" idx="10"/>
          </p:nvPr>
        </p:nvSpPr>
        <p:spPr>
          <a:xfrm>
            <a:off x="628650" y="4868668"/>
            <a:ext cx="2057400" cy="273844"/>
          </a:xfrm>
        </p:spPr>
        <p:txBody>
          <a:bodyPr/>
          <a:lstStyle/>
          <a:p>
            <a:fld id="{977205B8-CBCC-4FB7-9CFD-3CF66B1B188D}" type="datetimeFigureOut">
              <a:rPr lang="fr-CA" smtClean="0"/>
              <a:t>2025-11-05</a:t>
            </a:fld>
            <a:endParaRPr lang="fr-CA"/>
          </a:p>
        </p:txBody>
      </p:sp>
      <p:sp>
        <p:nvSpPr>
          <p:cNvPr id="6" name="Espace réservé du pied de page 5">
            <a:extLst>
              <a:ext uri="{FF2B5EF4-FFF2-40B4-BE49-F238E27FC236}">
                <a16:creationId xmlns:a16="http://schemas.microsoft.com/office/drawing/2014/main" id="{C03EF53E-E5E4-F24F-88AB-B8A717DC94D7}"/>
              </a:ext>
            </a:extLst>
          </p:cNvPr>
          <p:cNvSpPr>
            <a:spLocks noGrp="1"/>
          </p:cNvSpPr>
          <p:nvPr>
            <p:ph type="ftr" sz="quarter" idx="11"/>
          </p:nvPr>
        </p:nvSpPr>
        <p:spPr>
          <a:xfrm>
            <a:off x="3028950" y="4868667"/>
            <a:ext cx="3086100" cy="273844"/>
          </a:xfrm>
        </p:spPr>
        <p:txBody>
          <a:bodyPr/>
          <a:lstStyle/>
          <a:p>
            <a:endParaRPr lang="fr-CA"/>
          </a:p>
        </p:txBody>
      </p:sp>
      <p:sp>
        <p:nvSpPr>
          <p:cNvPr id="7" name="Espace réservé du numéro de diapositive 6">
            <a:extLst>
              <a:ext uri="{FF2B5EF4-FFF2-40B4-BE49-F238E27FC236}">
                <a16:creationId xmlns:a16="http://schemas.microsoft.com/office/drawing/2014/main" id="{DC186FB3-6DC9-014D-9035-E44BBB764543}"/>
              </a:ext>
            </a:extLst>
          </p:cNvPr>
          <p:cNvSpPr>
            <a:spLocks noGrp="1"/>
          </p:cNvSpPr>
          <p:nvPr>
            <p:ph type="sldNum" sz="quarter" idx="12"/>
          </p:nvPr>
        </p:nvSpPr>
        <p:spPr>
          <a:xfrm>
            <a:off x="0" y="4869657"/>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10" name="Espace réservé du contenu 2">
            <a:extLst>
              <a:ext uri="{FF2B5EF4-FFF2-40B4-BE49-F238E27FC236}">
                <a16:creationId xmlns:a16="http://schemas.microsoft.com/office/drawing/2014/main" id="{D5D5CF11-4064-427B-9F71-96C474E9A66A}"/>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Titre 1">
            <a:extLst>
              <a:ext uri="{FF2B5EF4-FFF2-40B4-BE49-F238E27FC236}">
                <a16:creationId xmlns:a16="http://schemas.microsoft.com/office/drawing/2014/main" id="{88AFD06F-65B7-4AC7-8336-6033687C72AC}"/>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245729737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de sectio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C846545-10DE-4F1E-817F-B94B7DEE2228}"/>
              </a:ext>
            </a:extLst>
          </p:cNvPr>
          <p:cNvPicPr>
            <a:picLocks noChangeAspect="1"/>
          </p:cNvPicPr>
          <p:nvPr/>
        </p:nvPicPr>
        <p:blipFill rotWithShape="1">
          <a:blip r:embed="rId2"/>
          <a:srcRect l="3898" b="20546"/>
          <a:stretch/>
        </p:blipFill>
        <p:spPr>
          <a:xfrm>
            <a:off x="-4763" y="1"/>
            <a:ext cx="9144000" cy="5143499"/>
          </a:xfrm>
          <a:prstGeom prst="rect">
            <a:avLst/>
          </a:prstGeom>
        </p:spPr>
      </p:pic>
      <p:sp>
        <p:nvSpPr>
          <p:cNvPr id="4" name="Espace réservé de la date 3">
            <a:extLst>
              <a:ext uri="{FF2B5EF4-FFF2-40B4-BE49-F238E27FC236}">
                <a16:creationId xmlns:a16="http://schemas.microsoft.com/office/drawing/2014/main" id="{B9535081-27AA-8142-9D2D-5BF0FB02684A}"/>
              </a:ext>
            </a:extLst>
          </p:cNvPr>
          <p:cNvSpPr>
            <a:spLocks noGrp="1"/>
          </p:cNvSpPr>
          <p:nvPr>
            <p:ph type="dt" sz="half" idx="10"/>
          </p:nvPr>
        </p:nvSpPr>
        <p:spPr>
          <a:xfrm>
            <a:off x="7081838" y="4868667"/>
            <a:ext cx="2057400" cy="273844"/>
          </a:xfrm>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87492840-45CF-AB4A-9627-4354C186DD8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F54F261A-CF4B-CA4E-AE39-E87A5DF84F81}"/>
              </a:ext>
            </a:extLst>
          </p:cNvPr>
          <p:cNvSpPr>
            <a:spLocks noGrp="1"/>
          </p:cNvSpPr>
          <p:nvPr>
            <p:ph type="sldNum" sz="quarter" idx="12"/>
          </p:nvPr>
        </p:nvSpPr>
        <p:spPr>
          <a:xfrm>
            <a:off x="4763" y="4867678"/>
            <a:ext cx="2057400" cy="273844"/>
          </a:xfrm>
        </p:spPr>
        <p:txBody>
          <a:bodyPr/>
          <a:lstStyle>
            <a:lvl1pPr algn="r">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8" name="Titre 1">
            <a:extLst>
              <a:ext uri="{FF2B5EF4-FFF2-40B4-BE49-F238E27FC236}">
                <a16:creationId xmlns:a16="http://schemas.microsoft.com/office/drawing/2014/main" id="{4994E3AA-8F68-409C-B845-3C5F08356992}"/>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9" name="Espace réservé du contenu 2">
            <a:extLst>
              <a:ext uri="{FF2B5EF4-FFF2-40B4-BE49-F238E27FC236}">
                <a16:creationId xmlns:a16="http://schemas.microsoft.com/office/drawing/2014/main" id="{E67CBD39-D001-46B3-9AC3-339D62361F0B}"/>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94929102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88048CD-6DE3-432D-ADD0-063984EDB7D5}"/>
              </a:ext>
            </a:extLst>
          </p:cNvPr>
          <p:cNvPicPr>
            <a:picLocks noChangeAspect="1"/>
          </p:cNvPicPr>
          <p:nvPr/>
        </p:nvPicPr>
        <p:blipFill rotWithShape="1">
          <a:blip r:embed="rId2"/>
          <a:srcRect r="4452" b="19381"/>
          <a:stretch/>
        </p:blipFill>
        <p:spPr>
          <a:xfrm>
            <a:off x="0" y="-1"/>
            <a:ext cx="9144000" cy="5143500"/>
          </a:xfrm>
          <a:prstGeom prst="rect">
            <a:avLst/>
          </a:prstGeom>
        </p:spPr>
      </p:pic>
      <p:pic>
        <p:nvPicPr>
          <p:cNvPr id="11" name="Image 10">
            <a:extLst>
              <a:ext uri="{FF2B5EF4-FFF2-40B4-BE49-F238E27FC236}">
                <a16:creationId xmlns:a16="http://schemas.microsoft.com/office/drawing/2014/main" id="{63C7A49F-0DD2-46A2-A355-0E0878FF7479}"/>
              </a:ext>
            </a:extLst>
          </p:cNvPr>
          <p:cNvPicPr>
            <a:picLocks noChangeAspect="1"/>
          </p:cNvPicPr>
          <p:nvPr/>
        </p:nvPicPr>
        <p:blipFill rotWithShape="1">
          <a:blip r:embed="rId3"/>
          <a:srcRect l="3898" b="20546"/>
          <a:stretch/>
        </p:blipFill>
        <p:spPr>
          <a:xfrm>
            <a:off x="0" y="1"/>
            <a:ext cx="9144000" cy="5143499"/>
          </a:xfrm>
          <a:prstGeom prst="rect">
            <a:avLst/>
          </a:prstGeom>
        </p:spPr>
      </p:pic>
      <p:sp>
        <p:nvSpPr>
          <p:cNvPr id="7" name="Espace réservé de la date 6">
            <a:extLst>
              <a:ext uri="{FF2B5EF4-FFF2-40B4-BE49-F238E27FC236}">
                <a16:creationId xmlns:a16="http://schemas.microsoft.com/office/drawing/2014/main" id="{2B41A09F-095E-C441-A919-D64BF7873EAF}"/>
              </a:ext>
            </a:extLst>
          </p:cNvPr>
          <p:cNvSpPr>
            <a:spLocks noGrp="1"/>
          </p:cNvSpPr>
          <p:nvPr>
            <p:ph type="dt" sz="half" idx="10"/>
          </p:nvPr>
        </p:nvSpPr>
        <p:spPr>
          <a:xfrm>
            <a:off x="7051431" y="4860717"/>
            <a:ext cx="2057400" cy="273844"/>
          </a:xfrm>
        </p:spPr>
        <p:txBody>
          <a:bodyPr/>
          <a:lstStyle/>
          <a:p>
            <a:fld id="{977205B8-CBCC-4FB7-9CFD-3CF66B1B188D}" type="datetimeFigureOut">
              <a:rPr lang="fr-CA" smtClean="0"/>
              <a:t>2025-11-05</a:t>
            </a:fld>
            <a:endParaRPr lang="fr-CA"/>
          </a:p>
        </p:txBody>
      </p:sp>
      <p:sp>
        <p:nvSpPr>
          <p:cNvPr id="8" name="Espace réservé du pied de page 7">
            <a:extLst>
              <a:ext uri="{FF2B5EF4-FFF2-40B4-BE49-F238E27FC236}">
                <a16:creationId xmlns:a16="http://schemas.microsoft.com/office/drawing/2014/main" id="{EFC36ADA-7E05-3246-9305-4D0DB7878048}"/>
              </a:ext>
            </a:extLst>
          </p:cNvPr>
          <p:cNvSpPr>
            <a:spLocks noGrp="1"/>
          </p:cNvSpPr>
          <p:nvPr>
            <p:ph type="ftr" sz="quarter" idx="11"/>
          </p:nvPr>
        </p:nvSpPr>
        <p:spPr>
          <a:xfrm>
            <a:off x="3028950" y="4858592"/>
            <a:ext cx="3086100" cy="273844"/>
          </a:xfrm>
        </p:spPr>
        <p:txBody>
          <a:bodyPr/>
          <a:lstStyle/>
          <a:p>
            <a:endParaRPr lang="fr-CA"/>
          </a:p>
        </p:txBody>
      </p:sp>
      <p:sp>
        <p:nvSpPr>
          <p:cNvPr id="9" name="Espace réservé du numéro de diapositive 8">
            <a:extLst>
              <a:ext uri="{FF2B5EF4-FFF2-40B4-BE49-F238E27FC236}">
                <a16:creationId xmlns:a16="http://schemas.microsoft.com/office/drawing/2014/main" id="{F0670C6F-32BD-C14E-8B74-76C14E07C6D3}"/>
              </a:ext>
            </a:extLst>
          </p:cNvPr>
          <p:cNvSpPr>
            <a:spLocks noGrp="1"/>
          </p:cNvSpPr>
          <p:nvPr>
            <p:ph type="sldNum" sz="quarter" idx="12"/>
          </p:nvPr>
        </p:nvSpPr>
        <p:spPr>
          <a:xfrm>
            <a:off x="0" y="4869657"/>
            <a:ext cx="1707906" cy="273844"/>
          </a:xfrm>
        </p:spPr>
        <p:txBody>
          <a:bodyPr/>
          <a:lstStyle>
            <a:lvl1pPr algn="r">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12" name="Espace réservé du contenu 2">
            <a:extLst>
              <a:ext uri="{FF2B5EF4-FFF2-40B4-BE49-F238E27FC236}">
                <a16:creationId xmlns:a16="http://schemas.microsoft.com/office/drawing/2014/main" id="{4AEE4031-F066-40F7-8DCC-D787F6751082}"/>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
            <a:extLst>
              <a:ext uri="{FF2B5EF4-FFF2-40B4-BE49-F238E27FC236}">
                <a16:creationId xmlns:a16="http://schemas.microsoft.com/office/drawing/2014/main" id="{B6A3F1C4-B6DD-4AD8-B694-B4F44803F7FA}"/>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56249397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5121C76C-BDCE-4DB5-BFC3-91F2263CAB63}"/>
              </a:ext>
            </a:extLst>
          </p:cNvPr>
          <p:cNvGrpSpPr/>
          <p:nvPr/>
        </p:nvGrpSpPr>
        <p:grpSpPr>
          <a:xfrm>
            <a:off x="-17162" y="0"/>
            <a:ext cx="9161162" cy="5151384"/>
            <a:chOff x="-22883" y="-10512"/>
            <a:chExt cx="12214883" cy="6868512"/>
          </a:xfrm>
        </p:grpSpPr>
        <p:pic>
          <p:nvPicPr>
            <p:cNvPr id="14" name="Image 13">
              <a:extLst>
                <a:ext uri="{FF2B5EF4-FFF2-40B4-BE49-F238E27FC236}">
                  <a16:creationId xmlns:a16="http://schemas.microsoft.com/office/drawing/2014/main" id="{98448B6E-48D2-4234-89C2-2AED327C9B2E}"/>
                </a:ext>
              </a:extLst>
            </p:cNvPr>
            <p:cNvPicPr>
              <a:picLocks noChangeAspect="1"/>
            </p:cNvPicPr>
            <p:nvPr/>
          </p:nvPicPr>
          <p:blipFill rotWithShape="1">
            <a:blip r:embed="rId2"/>
            <a:srcRect r="8490"/>
            <a:stretch/>
          </p:blipFill>
          <p:spPr>
            <a:xfrm>
              <a:off x="7953012" y="361366"/>
              <a:ext cx="4238988" cy="4321949"/>
            </a:xfrm>
            <a:prstGeom prst="rect">
              <a:avLst/>
            </a:prstGeom>
          </p:spPr>
        </p:pic>
        <p:pic>
          <p:nvPicPr>
            <p:cNvPr id="10" name="Image 9">
              <a:extLst>
                <a:ext uri="{FF2B5EF4-FFF2-40B4-BE49-F238E27FC236}">
                  <a16:creationId xmlns:a16="http://schemas.microsoft.com/office/drawing/2014/main" id="{41275CEF-F8BC-4F5C-9066-5AF4696932D7}"/>
                </a:ext>
              </a:extLst>
            </p:cNvPr>
            <p:cNvPicPr>
              <a:picLocks noChangeAspect="1"/>
            </p:cNvPicPr>
            <p:nvPr/>
          </p:nvPicPr>
          <p:blipFill rotWithShape="1">
            <a:blip r:embed="rId3">
              <a:alphaModFix amt="35000"/>
            </a:blip>
            <a:srcRect l="12436" b="25245"/>
            <a:stretch/>
          </p:blipFill>
          <p:spPr>
            <a:xfrm>
              <a:off x="-22883" y="599769"/>
              <a:ext cx="7808507" cy="6219672"/>
            </a:xfrm>
            <a:prstGeom prst="rect">
              <a:avLst/>
            </a:prstGeom>
          </p:spPr>
        </p:pic>
        <p:pic>
          <p:nvPicPr>
            <p:cNvPr id="11" name="Image 10">
              <a:extLst>
                <a:ext uri="{FF2B5EF4-FFF2-40B4-BE49-F238E27FC236}">
                  <a16:creationId xmlns:a16="http://schemas.microsoft.com/office/drawing/2014/main" id="{2EF12881-7711-4194-8566-BF3873C8DCE1}"/>
                </a:ext>
              </a:extLst>
            </p:cNvPr>
            <p:cNvPicPr>
              <a:picLocks noChangeAspect="1"/>
            </p:cNvPicPr>
            <p:nvPr/>
          </p:nvPicPr>
          <p:blipFill rotWithShape="1">
            <a:blip r:embed="rId3">
              <a:alphaModFix amt="35000"/>
            </a:blip>
            <a:srcRect t="17679"/>
            <a:stretch/>
          </p:blipFill>
          <p:spPr>
            <a:xfrm>
              <a:off x="3074937" y="-10512"/>
              <a:ext cx="7245247" cy="5564773"/>
            </a:xfrm>
            <a:prstGeom prst="rect">
              <a:avLst/>
            </a:prstGeom>
          </p:spPr>
        </p:pic>
        <p:pic>
          <p:nvPicPr>
            <p:cNvPr id="12" name="Image 11">
              <a:extLst>
                <a:ext uri="{FF2B5EF4-FFF2-40B4-BE49-F238E27FC236}">
                  <a16:creationId xmlns:a16="http://schemas.microsoft.com/office/drawing/2014/main" id="{2A910A89-B1ED-42F5-9463-F2E34B1A8F96}"/>
                </a:ext>
              </a:extLst>
            </p:cNvPr>
            <p:cNvPicPr>
              <a:picLocks noChangeAspect="1"/>
            </p:cNvPicPr>
            <p:nvPr/>
          </p:nvPicPr>
          <p:blipFill rotWithShape="1">
            <a:blip r:embed="rId3">
              <a:alphaModFix amt="35000"/>
            </a:blip>
            <a:srcRect l="-8703" t="109" r="8703" b="43621"/>
            <a:stretch/>
          </p:blipFill>
          <p:spPr>
            <a:xfrm>
              <a:off x="4839730" y="2998022"/>
              <a:ext cx="7352270" cy="3859978"/>
            </a:xfrm>
            <a:prstGeom prst="rect">
              <a:avLst/>
            </a:prstGeom>
          </p:spPr>
        </p:pic>
        <p:pic>
          <p:nvPicPr>
            <p:cNvPr id="13" name="Image 12">
              <a:extLst>
                <a:ext uri="{FF2B5EF4-FFF2-40B4-BE49-F238E27FC236}">
                  <a16:creationId xmlns:a16="http://schemas.microsoft.com/office/drawing/2014/main" id="{D5AD71D7-346A-4054-8F39-0CF8D6E64817}"/>
                </a:ext>
              </a:extLst>
            </p:cNvPr>
            <p:cNvPicPr>
              <a:picLocks noChangeAspect="1"/>
            </p:cNvPicPr>
            <p:nvPr/>
          </p:nvPicPr>
          <p:blipFill>
            <a:blip r:embed="rId4"/>
            <a:stretch>
              <a:fillRect/>
            </a:stretch>
          </p:blipFill>
          <p:spPr>
            <a:xfrm>
              <a:off x="36948" y="1645095"/>
              <a:ext cx="5021315" cy="4684899"/>
            </a:xfrm>
            <a:prstGeom prst="rect">
              <a:avLst/>
            </a:prstGeom>
          </p:spPr>
        </p:pic>
        <p:pic>
          <p:nvPicPr>
            <p:cNvPr id="15" name="Image 14">
              <a:extLst>
                <a:ext uri="{FF2B5EF4-FFF2-40B4-BE49-F238E27FC236}">
                  <a16:creationId xmlns:a16="http://schemas.microsoft.com/office/drawing/2014/main" id="{E50DA686-F0F2-41A2-892C-55C1057BC8AE}"/>
                </a:ext>
              </a:extLst>
            </p:cNvPr>
            <p:cNvPicPr>
              <a:picLocks noChangeAspect="1"/>
            </p:cNvPicPr>
            <p:nvPr/>
          </p:nvPicPr>
          <p:blipFill rotWithShape="1">
            <a:blip r:embed="rId5"/>
            <a:srcRect t="6413"/>
            <a:stretch/>
          </p:blipFill>
          <p:spPr>
            <a:xfrm>
              <a:off x="3409713" y="-10512"/>
              <a:ext cx="5372573" cy="4691167"/>
            </a:xfrm>
            <a:prstGeom prst="rect">
              <a:avLst/>
            </a:prstGeom>
          </p:spPr>
        </p:pic>
        <p:pic>
          <p:nvPicPr>
            <p:cNvPr id="16" name="Image 15">
              <a:extLst>
                <a:ext uri="{FF2B5EF4-FFF2-40B4-BE49-F238E27FC236}">
                  <a16:creationId xmlns:a16="http://schemas.microsoft.com/office/drawing/2014/main" id="{714A856B-65F6-4BCB-A9E0-6C0CD73E6B2C}"/>
                </a:ext>
              </a:extLst>
            </p:cNvPr>
            <p:cNvPicPr>
              <a:picLocks noChangeAspect="1"/>
            </p:cNvPicPr>
            <p:nvPr/>
          </p:nvPicPr>
          <p:blipFill rotWithShape="1">
            <a:blip r:embed="rId3"/>
            <a:srcRect l="79417" t="31106"/>
            <a:stretch/>
          </p:blipFill>
          <p:spPr>
            <a:xfrm>
              <a:off x="0" y="-1"/>
              <a:ext cx="1536497" cy="4798333"/>
            </a:xfrm>
            <a:prstGeom prst="rect">
              <a:avLst/>
            </a:prstGeom>
          </p:spPr>
        </p:pic>
        <p:pic>
          <p:nvPicPr>
            <p:cNvPr id="17" name="Image 16">
              <a:extLst>
                <a:ext uri="{FF2B5EF4-FFF2-40B4-BE49-F238E27FC236}">
                  <a16:creationId xmlns:a16="http://schemas.microsoft.com/office/drawing/2014/main" id="{F8BBE507-2291-43A2-98DB-3AFC49998420}"/>
                </a:ext>
              </a:extLst>
            </p:cNvPr>
            <p:cNvPicPr>
              <a:picLocks noChangeAspect="1"/>
            </p:cNvPicPr>
            <p:nvPr/>
          </p:nvPicPr>
          <p:blipFill rotWithShape="1">
            <a:blip r:embed="rId3"/>
            <a:srcRect t="61534" r="74218"/>
            <a:stretch/>
          </p:blipFill>
          <p:spPr>
            <a:xfrm>
              <a:off x="10568866" y="-10511"/>
              <a:ext cx="1623134" cy="2259445"/>
            </a:xfrm>
            <a:prstGeom prst="rect">
              <a:avLst/>
            </a:prstGeom>
          </p:spPr>
        </p:pic>
      </p:grpSp>
      <p:sp>
        <p:nvSpPr>
          <p:cNvPr id="5" name="Espace réservé de la date 4">
            <a:extLst>
              <a:ext uri="{FF2B5EF4-FFF2-40B4-BE49-F238E27FC236}">
                <a16:creationId xmlns:a16="http://schemas.microsoft.com/office/drawing/2014/main" id="{9EF893F9-F8CE-FD40-8193-4A87D74E47D0}"/>
              </a:ext>
            </a:extLst>
          </p:cNvPr>
          <p:cNvSpPr>
            <a:spLocks noGrp="1"/>
          </p:cNvSpPr>
          <p:nvPr>
            <p:ph type="dt" sz="half" idx="10"/>
          </p:nvPr>
        </p:nvSpPr>
        <p:spPr>
          <a:xfrm>
            <a:off x="7086600" y="4861491"/>
            <a:ext cx="2057400" cy="273844"/>
          </a:xfrm>
        </p:spPr>
        <p:txBody>
          <a:bodyPr/>
          <a:lstStyle>
            <a:lvl1pPr algn="r">
              <a:defRPr/>
            </a:lvl1pPr>
          </a:lstStyle>
          <a:p>
            <a:fld id="{977205B8-CBCC-4FB7-9CFD-3CF66B1B188D}" type="datetimeFigureOut">
              <a:rPr lang="fr-CA" smtClean="0"/>
              <a:t>2025-11-05</a:t>
            </a:fld>
            <a:endParaRPr lang="fr-CA"/>
          </a:p>
        </p:txBody>
      </p:sp>
      <p:sp>
        <p:nvSpPr>
          <p:cNvPr id="6" name="Espace réservé du pied de page 5">
            <a:extLst>
              <a:ext uri="{FF2B5EF4-FFF2-40B4-BE49-F238E27FC236}">
                <a16:creationId xmlns:a16="http://schemas.microsoft.com/office/drawing/2014/main" id="{73EA4B9C-AAC3-9D4D-AB9D-6C8CB95B75EA}"/>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5076DDE7-DD67-CF46-BD68-CD77C1CF74B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
        <p:nvSpPr>
          <p:cNvPr id="18" name="Espace réservé du contenu 2">
            <a:extLst>
              <a:ext uri="{FF2B5EF4-FFF2-40B4-BE49-F238E27FC236}">
                <a16:creationId xmlns:a16="http://schemas.microsoft.com/office/drawing/2014/main" id="{486A8512-6ECC-4D48-BE12-F988B51F8A44}"/>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Titre 1">
            <a:extLst>
              <a:ext uri="{FF2B5EF4-FFF2-40B4-BE49-F238E27FC236}">
                <a16:creationId xmlns:a16="http://schemas.microsoft.com/office/drawing/2014/main" id="{BCF073DD-422A-4092-A38A-E51A2C5369F6}"/>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118425925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10EC75EF-98E1-41F2-9108-DEF665DA95DF}"/>
              </a:ext>
            </a:extLst>
          </p:cNvPr>
          <p:cNvGrpSpPr/>
          <p:nvPr/>
        </p:nvGrpSpPr>
        <p:grpSpPr>
          <a:xfrm>
            <a:off x="0" y="1"/>
            <a:ext cx="9144000" cy="5155325"/>
            <a:chOff x="0" y="-10510"/>
            <a:chExt cx="12192000" cy="6873767"/>
          </a:xfrm>
        </p:grpSpPr>
        <p:pic>
          <p:nvPicPr>
            <p:cNvPr id="9" name="Image 8">
              <a:extLst>
                <a:ext uri="{FF2B5EF4-FFF2-40B4-BE49-F238E27FC236}">
                  <a16:creationId xmlns:a16="http://schemas.microsoft.com/office/drawing/2014/main" id="{6D927059-DD6A-42F5-B69D-EED5BEF2C431}"/>
                </a:ext>
              </a:extLst>
            </p:cNvPr>
            <p:cNvPicPr>
              <a:picLocks noChangeAspect="1"/>
            </p:cNvPicPr>
            <p:nvPr/>
          </p:nvPicPr>
          <p:blipFill rotWithShape="1">
            <a:blip r:embed="rId2">
              <a:alphaModFix amt="35000"/>
            </a:blip>
            <a:srcRect l="12436" b="25181"/>
            <a:stretch/>
          </p:blipFill>
          <p:spPr>
            <a:xfrm>
              <a:off x="0" y="638329"/>
              <a:ext cx="7808507" cy="6224928"/>
            </a:xfrm>
            <a:prstGeom prst="rect">
              <a:avLst/>
            </a:prstGeom>
          </p:spPr>
        </p:pic>
        <p:pic>
          <p:nvPicPr>
            <p:cNvPr id="10" name="Image 9">
              <a:extLst>
                <a:ext uri="{FF2B5EF4-FFF2-40B4-BE49-F238E27FC236}">
                  <a16:creationId xmlns:a16="http://schemas.microsoft.com/office/drawing/2014/main" id="{199A6287-4B9F-4C60-91B5-95980290D9C6}"/>
                </a:ext>
              </a:extLst>
            </p:cNvPr>
            <p:cNvPicPr>
              <a:picLocks noChangeAspect="1"/>
            </p:cNvPicPr>
            <p:nvPr/>
          </p:nvPicPr>
          <p:blipFill rotWithShape="1">
            <a:blip r:embed="rId2">
              <a:alphaModFix amt="35000"/>
            </a:blip>
            <a:srcRect t="17679"/>
            <a:stretch/>
          </p:blipFill>
          <p:spPr>
            <a:xfrm>
              <a:off x="3074937" y="-10510"/>
              <a:ext cx="7245247" cy="5564771"/>
            </a:xfrm>
            <a:prstGeom prst="rect">
              <a:avLst/>
            </a:prstGeom>
          </p:spPr>
        </p:pic>
        <p:pic>
          <p:nvPicPr>
            <p:cNvPr id="11" name="Image 10">
              <a:extLst>
                <a:ext uri="{FF2B5EF4-FFF2-40B4-BE49-F238E27FC236}">
                  <a16:creationId xmlns:a16="http://schemas.microsoft.com/office/drawing/2014/main" id="{C020AD7E-E5D4-4661-9AD0-44366AD5FCF6}"/>
                </a:ext>
              </a:extLst>
            </p:cNvPr>
            <p:cNvPicPr>
              <a:picLocks noChangeAspect="1"/>
            </p:cNvPicPr>
            <p:nvPr/>
          </p:nvPicPr>
          <p:blipFill rotWithShape="1">
            <a:blip r:embed="rId2">
              <a:alphaModFix amt="35000"/>
            </a:blip>
            <a:srcRect r="8453" b="43297"/>
            <a:stretch/>
          </p:blipFill>
          <p:spPr>
            <a:xfrm>
              <a:off x="5461265" y="2973626"/>
              <a:ext cx="6730735" cy="3889631"/>
            </a:xfrm>
            <a:prstGeom prst="rect">
              <a:avLst/>
            </a:prstGeom>
          </p:spPr>
        </p:pic>
        <p:pic>
          <p:nvPicPr>
            <p:cNvPr id="12" name="Image 11">
              <a:extLst>
                <a:ext uri="{FF2B5EF4-FFF2-40B4-BE49-F238E27FC236}">
                  <a16:creationId xmlns:a16="http://schemas.microsoft.com/office/drawing/2014/main" id="{7A98D235-831B-40CC-B98F-A8A0C774D3C0}"/>
                </a:ext>
              </a:extLst>
            </p:cNvPr>
            <p:cNvPicPr>
              <a:picLocks noChangeAspect="1"/>
            </p:cNvPicPr>
            <p:nvPr/>
          </p:nvPicPr>
          <p:blipFill>
            <a:blip r:embed="rId3"/>
            <a:stretch>
              <a:fillRect/>
            </a:stretch>
          </p:blipFill>
          <p:spPr>
            <a:xfrm>
              <a:off x="0" y="585273"/>
              <a:ext cx="6179126" cy="5765140"/>
            </a:xfrm>
            <a:prstGeom prst="rect">
              <a:avLst/>
            </a:prstGeom>
          </p:spPr>
        </p:pic>
        <p:pic>
          <p:nvPicPr>
            <p:cNvPr id="13" name="Image 12">
              <a:extLst>
                <a:ext uri="{FF2B5EF4-FFF2-40B4-BE49-F238E27FC236}">
                  <a16:creationId xmlns:a16="http://schemas.microsoft.com/office/drawing/2014/main" id="{C96F9F62-44E5-4598-8F9E-7E5D8EC12DF0}"/>
                </a:ext>
              </a:extLst>
            </p:cNvPr>
            <p:cNvPicPr>
              <a:picLocks noChangeAspect="1"/>
            </p:cNvPicPr>
            <p:nvPr/>
          </p:nvPicPr>
          <p:blipFill rotWithShape="1">
            <a:blip r:embed="rId4"/>
            <a:srcRect t="30795"/>
            <a:stretch/>
          </p:blipFill>
          <p:spPr>
            <a:xfrm>
              <a:off x="4715998" y="0"/>
              <a:ext cx="7370596" cy="4759088"/>
            </a:xfrm>
            <a:prstGeom prst="rect">
              <a:avLst/>
            </a:prstGeom>
          </p:spPr>
        </p:pic>
        <p:pic>
          <p:nvPicPr>
            <p:cNvPr id="14" name="Image 13">
              <a:extLst>
                <a:ext uri="{FF2B5EF4-FFF2-40B4-BE49-F238E27FC236}">
                  <a16:creationId xmlns:a16="http://schemas.microsoft.com/office/drawing/2014/main" id="{23C0E599-8EBD-4BD2-80D6-54D53D95D076}"/>
                </a:ext>
              </a:extLst>
            </p:cNvPr>
            <p:cNvPicPr>
              <a:picLocks noChangeAspect="1"/>
            </p:cNvPicPr>
            <p:nvPr/>
          </p:nvPicPr>
          <p:blipFill rotWithShape="1">
            <a:blip r:embed="rId2"/>
            <a:srcRect l="76101" t="35388"/>
            <a:stretch/>
          </p:blipFill>
          <p:spPr>
            <a:xfrm>
              <a:off x="0" y="0"/>
              <a:ext cx="1784013" cy="4500034"/>
            </a:xfrm>
            <a:prstGeom prst="rect">
              <a:avLst/>
            </a:prstGeom>
          </p:spPr>
        </p:pic>
      </p:grpSp>
      <p:sp>
        <p:nvSpPr>
          <p:cNvPr id="2" name="Titre 1">
            <a:extLst>
              <a:ext uri="{FF2B5EF4-FFF2-40B4-BE49-F238E27FC236}">
                <a16:creationId xmlns:a16="http://schemas.microsoft.com/office/drawing/2014/main" id="{CB787EC5-18F0-F048-8084-CF8D6AE7BBAD}"/>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24F1CE69-5DA4-D843-99FD-49D886490F42}"/>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FA0B446-57E6-3C49-8A66-39553F60F540}"/>
              </a:ext>
            </a:extLst>
          </p:cNvPr>
          <p:cNvSpPr>
            <a:spLocks noGrp="1"/>
          </p:cNvSpPr>
          <p:nvPr>
            <p:ph type="dt" sz="half" idx="10"/>
          </p:nvPr>
        </p:nvSpPr>
        <p:spPr>
          <a:xfrm>
            <a:off x="7086600" y="4868667"/>
            <a:ext cx="2057400" cy="273844"/>
          </a:xfrm>
        </p:spPr>
        <p:txBody>
          <a:bodyPr/>
          <a:lstStyle>
            <a:lvl1pPr algn="r">
              <a:defRPr/>
            </a:lvl1pPr>
          </a:lstStyle>
          <a:p>
            <a:fld id="{977205B8-CBCC-4FB7-9CFD-3CF66B1B188D}" type="datetimeFigureOut">
              <a:rPr lang="fr-CA" smtClean="0"/>
              <a:t>2025-11-05</a:t>
            </a:fld>
            <a:endParaRPr lang="fr-CA"/>
          </a:p>
        </p:txBody>
      </p:sp>
      <p:sp>
        <p:nvSpPr>
          <p:cNvPr id="6" name="Espace réservé du pied de page 5">
            <a:extLst>
              <a:ext uri="{FF2B5EF4-FFF2-40B4-BE49-F238E27FC236}">
                <a16:creationId xmlns:a16="http://schemas.microsoft.com/office/drawing/2014/main" id="{0E82B3F4-F6B6-7945-AE72-79FEE92C16F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F2450850-0E7F-834D-82E8-5F45C401F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344753112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0DC3FD-4795-9D4F-8503-FBC2D37C47EA}"/>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A7323FC-D20D-4F48-B9DF-8E4A6DB4FCFF}"/>
              </a:ext>
            </a:extLst>
          </p:cNvPr>
          <p:cNvSpPr>
            <a:spLocks noGrp="1"/>
          </p:cNvSpPr>
          <p:nvPr>
            <p:ph type="body" orient="vert" idx="1"/>
          </p:nvPr>
        </p:nvSpPr>
        <p:spPr>
          <a:xfrm>
            <a:off x="628650" y="1369219"/>
            <a:ext cx="7886700" cy="3263504"/>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9F8F7C7-876A-8943-AAF6-C44249B1B56E}"/>
              </a:ext>
            </a:extLst>
          </p:cNvPr>
          <p:cNvSpPr>
            <a:spLocks noGrp="1"/>
          </p:cNvSpPr>
          <p:nvPr>
            <p:ph type="dt" sz="half" idx="10"/>
          </p:nvPr>
        </p:nvSpPr>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86FBF607-42F1-EF44-BCB7-D3A9AD3F807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0E6A956-FF8C-BF40-B275-8259E3E941B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385765765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4485B5-C44B-4B4F-983E-5BB177E29632}"/>
              </a:ext>
            </a:extLst>
          </p:cNvPr>
          <p:cNvSpPr>
            <a:spLocks noGrp="1"/>
          </p:cNvSpPr>
          <p:nvPr>
            <p:ph type="title" orient="vert"/>
          </p:nvPr>
        </p:nvSpPr>
        <p:spPr>
          <a:xfrm>
            <a:off x="6543675" y="273844"/>
            <a:ext cx="1971675" cy="4358879"/>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22A8BA2-A6A2-9E40-B559-17B7E4D48C2C}"/>
              </a:ext>
            </a:extLst>
          </p:cNvPr>
          <p:cNvSpPr>
            <a:spLocks noGrp="1"/>
          </p:cNvSpPr>
          <p:nvPr>
            <p:ph type="body" orient="vert" idx="1"/>
          </p:nvPr>
        </p:nvSpPr>
        <p:spPr>
          <a:xfrm>
            <a:off x="628650" y="273844"/>
            <a:ext cx="5800725" cy="4358879"/>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134E29-9263-A945-962F-C1445BC25BC8}"/>
              </a:ext>
            </a:extLst>
          </p:cNvPr>
          <p:cNvSpPr>
            <a:spLocks noGrp="1"/>
          </p:cNvSpPr>
          <p:nvPr>
            <p:ph type="dt" sz="half" idx="10"/>
          </p:nvPr>
        </p:nvSpPr>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599C2D35-14C9-084E-8A32-A67F3CFCF4C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65B9FF30-90A7-014D-A275-5EB09A5226A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267443069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1839819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1616668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4289409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2496710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4161388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40313BE-8F60-4168-A8F6-354149727F7E}"/>
              </a:ext>
            </a:extLst>
          </p:cNvPr>
          <p:cNvPicPr>
            <a:picLocks noChangeAspect="1"/>
          </p:cNvPicPr>
          <p:nvPr/>
        </p:nvPicPr>
        <p:blipFill>
          <a:blip r:embed="rId2"/>
          <a:stretch>
            <a:fillRect/>
          </a:stretch>
        </p:blipFill>
        <p:spPr>
          <a:xfrm>
            <a:off x="1512277" y="-3021027"/>
            <a:ext cx="6119446" cy="10709030"/>
          </a:xfrm>
          <a:prstGeom prst="rect">
            <a:avLst/>
          </a:prstGeom>
        </p:spPr>
      </p:pic>
      <p:sp>
        <p:nvSpPr>
          <p:cNvPr id="2" name="Espace réservé de la date 1">
            <a:extLst>
              <a:ext uri="{FF2B5EF4-FFF2-40B4-BE49-F238E27FC236}">
                <a16:creationId xmlns:a16="http://schemas.microsoft.com/office/drawing/2014/main" id="{16CCA5F3-CAE2-7145-8F28-F7B0B8E21B0F}"/>
              </a:ext>
            </a:extLst>
          </p:cNvPr>
          <p:cNvSpPr>
            <a:spLocks noGrp="1"/>
          </p:cNvSpPr>
          <p:nvPr>
            <p:ph type="dt" sz="half" idx="10"/>
          </p:nvPr>
        </p:nvSpPr>
        <p:spPr>
          <a:xfrm>
            <a:off x="7086599" y="4865430"/>
            <a:ext cx="2057400" cy="273844"/>
          </a:xfrm>
        </p:spPr>
        <p:txBody>
          <a:bodyPr/>
          <a:lstStyle>
            <a:lvl1pPr algn="r">
              <a:defRPr/>
            </a:lvl1pPr>
          </a:lstStyle>
          <a:p>
            <a:fld id="{977205B8-CBCC-4FB7-9CFD-3CF66B1B188D}" type="datetimeFigureOut">
              <a:rPr lang="fr-CA" smtClean="0"/>
              <a:t>2025-11-05</a:t>
            </a:fld>
            <a:endParaRPr lang="fr-CA"/>
          </a:p>
        </p:txBody>
      </p:sp>
      <p:sp>
        <p:nvSpPr>
          <p:cNvPr id="3" name="Espace réservé du pied de page 2">
            <a:extLst>
              <a:ext uri="{FF2B5EF4-FFF2-40B4-BE49-F238E27FC236}">
                <a16:creationId xmlns:a16="http://schemas.microsoft.com/office/drawing/2014/main" id="{15EFBE10-32D0-6B41-8F6E-2D2B57E05955}"/>
              </a:ext>
            </a:extLst>
          </p:cNvPr>
          <p:cNvSpPr>
            <a:spLocks noGrp="1"/>
          </p:cNvSpPr>
          <p:nvPr>
            <p:ph type="ftr" sz="quarter" idx="11"/>
          </p:nvPr>
        </p:nvSpPr>
        <p:spPr>
          <a:xfrm>
            <a:off x="3028949" y="4869655"/>
            <a:ext cx="3086100" cy="273844"/>
          </a:xfrm>
        </p:spPr>
        <p:txBody>
          <a:bodyPr/>
          <a:lstStyle/>
          <a:p>
            <a:endParaRPr lang="fr-CA"/>
          </a:p>
        </p:txBody>
      </p:sp>
      <p:sp>
        <p:nvSpPr>
          <p:cNvPr id="4" name="Espace réservé du numéro de diapositive 3">
            <a:extLst>
              <a:ext uri="{FF2B5EF4-FFF2-40B4-BE49-F238E27FC236}">
                <a16:creationId xmlns:a16="http://schemas.microsoft.com/office/drawing/2014/main" id="{CB91CEA5-54D6-DB4B-A09A-D13CDA37F7DE}"/>
              </a:ext>
            </a:extLst>
          </p:cNvPr>
          <p:cNvSpPr>
            <a:spLocks noGrp="1"/>
          </p:cNvSpPr>
          <p:nvPr>
            <p:ph type="sldNum" sz="quarter" idx="12"/>
          </p:nvPr>
        </p:nvSpPr>
        <p:spPr>
          <a:xfrm>
            <a:off x="0" y="4865430"/>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220712384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1C0D6-C069-4BAB-807A-E65D9C824031}"/>
              </a:ext>
            </a:extLst>
          </p:cNvPr>
          <p:cNvPicPr>
            <a:picLocks noChangeAspect="1"/>
          </p:cNvPicPr>
          <p:nvPr/>
        </p:nvPicPr>
        <p:blipFill rotWithShape="1">
          <a:blip r:embed="rId2"/>
          <a:srcRect l="32736" t="27194" b="19457"/>
          <a:stretch/>
        </p:blipFill>
        <p:spPr>
          <a:xfrm>
            <a:off x="0" y="-1"/>
            <a:ext cx="9144000" cy="5143501"/>
          </a:xfrm>
          <a:prstGeom prst="rect">
            <a:avLst/>
          </a:prstGeom>
        </p:spPr>
      </p:pic>
      <p:sp>
        <p:nvSpPr>
          <p:cNvPr id="4" name="Espace réservé de la date 3">
            <a:extLst>
              <a:ext uri="{FF2B5EF4-FFF2-40B4-BE49-F238E27FC236}">
                <a16:creationId xmlns:a16="http://schemas.microsoft.com/office/drawing/2014/main" id="{8348427F-B581-A74D-BB5A-9BE9933A8CBC}"/>
              </a:ext>
            </a:extLst>
          </p:cNvPr>
          <p:cNvSpPr>
            <a:spLocks noGrp="1"/>
          </p:cNvSpPr>
          <p:nvPr>
            <p:ph type="dt" sz="half" idx="10"/>
          </p:nvPr>
        </p:nvSpPr>
        <p:spPr>
          <a:xfrm>
            <a:off x="827224" y="4869656"/>
            <a:ext cx="2057400" cy="273844"/>
          </a:xfrm>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834ACDB4-835F-534E-B664-1A49165C2E3C}"/>
              </a:ext>
            </a:extLst>
          </p:cNvPr>
          <p:cNvSpPr>
            <a:spLocks noGrp="1"/>
          </p:cNvSpPr>
          <p:nvPr>
            <p:ph type="ftr" sz="quarter" idx="11"/>
          </p:nvPr>
        </p:nvSpPr>
        <p:spPr>
          <a:xfrm>
            <a:off x="3028950" y="4875884"/>
            <a:ext cx="3086100" cy="273844"/>
          </a:xfrm>
        </p:spPr>
        <p:txBody>
          <a:bodyPr/>
          <a:lstStyle/>
          <a:p>
            <a:endParaRPr lang="fr-CA"/>
          </a:p>
        </p:txBody>
      </p:sp>
      <p:sp>
        <p:nvSpPr>
          <p:cNvPr id="6" name="Espace réservé du numéro de diapositive 5">
            <a:extLst>
              <a:ext uri="{FF2B5EF4-FFF2-40B4-BE49-F238E27FC236}">
                <a16:creationId xmlns:a16="http://schemas.microsoft.com/office/drawing/2014/main" id="{01BB993A-B4FF-4E4D-97B4-D31B8C3B28BE}"/>
              </a:ext>
            </a:extLst>
          </p:cNvPr>
          <p:cNvSpPr>
            <a:spLocks noGrp="1"/>
          </p:cNvSpPr>
          <p:nvPr>
            <p:ph type="sldNum" sz="quarter" idx="12"/>
          </p:nvPr>
        </p:nvSpPr>
        <p:spPr>
          <a:xfrm>
            <a:off x="0" y="4869657"/>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12" name="Titre 1">
            <a:extLst>
              <a:ext uri="{FF2B5EF4-FFF2-40B4-BE49-F238E27FC236}">
                <a16:creationId xmlns:a16="http://schemas.microsoft.com/office/drawing/2014/main" id="{376FBF79-6309-4501-A09C-5DF7B3A16F48}"/>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13" name="Espace réservé du contenu 2">
            <a:extLst>
              <a:ext uri="{FF2B5EF4-FFF2-40B4-BE49-F238E27FC236}">
                <a16:creationId xmlns:a16="http://schemas.microsoft.com/office/drawing/2014/main" id="{E833CBEA-E115-475C-A9DB-3E9EC2336C31}"/>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5276346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2DB0DD-2CB1-47BE-AD74-A78BC7BC4CEA}"/>
              </a:ext>
            </a:extLst>
          </p:cNvPr>
          <p:cNvPicPr>
            <a:picLocks noChangeAspect="1"/>
          </p:cNvPicPr>
          <p:nvPr/>
        </p:nvPicPr>
        <p:blipFill rotWithShape="1">
          <a:blip r:embed="rId2"/>
          <a:srcRect l="32310" t="26185" b="21104"/>
          <a:stretch/>
        </p:blipFill>
        <p:spPr>
          <a:xfrm>
            <a:off x="0" y="0"/>
            <a:ext cx="9144000" cy="5143500"/>
          </a:xfrm>
          <a:prstGeom prst="rect">
            <a:avLst/>
          </a:prstGeom>
        </p:spPr>
      </p:pic>
      <p:sp>
        <p:nvSpPr>
          <p:cNvPr id="2" name="Titre 1">
            <a:extLst>
              <a:ext uri="{FF2B5EF4-FFF2-40B4-BE49-F238E27FC236}">
                <a16:creationId xmlns:a16="http://schemas.microsoft.com/office/drawing/2014/main" id="{4692B77C-FA10-1D44-8F8A-8EEBF68C206C}"/>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4" name="Espace réservé de la date 3">
            <a:extLst>
              <a:ext uri="{FF2B5EF4-FFF2-40B4-BE49-F238E27FC236}">
                <a16:creationId xmlns:a16="http://schemas.microsoft.com/office/drawing/2014/main" id="{52DEF712-1EEE-3B42-AE17-A4993E32032D}"/>
              </a:ext>
            </a:extLst>
          </p:cNvPr>
          <p:cNvSpPr>
            <a:spLocks noGrp="1"/>
          </p:cNvSpPr>
          <p:nvPr>
            <p:ph type="dt" sz="half" idx="10"/>
          </p:nvPr>
        </p:nvSpPr>
        <p:spPr>
          <a:xfrm>
            <a:off x="628650" y="4869657"/>
            <a:ext cx="2057400" cy="273844"/>
          </a:xfrm>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B1EB5B41-F0EF-8740-9E55-797EA2F83017}"/>
              </a:ext>
            </a:extLst>
          </p:cNvPr>
          <p:cNvSpPr>
            <a:spLocks noGrp="1"/>
          </p:cNvSpPr>
          <p:nvPr>
            <p:ph type="ftr" sz="quarter" idx="11"/>
          </p:nvPr>
        </p:nvSpPr>
        <p:spPr>
          <a:xfrm>
            <a:off x="3028950" y="4850708"/>
            <a:ext cx="3086100" cy="273844"/>
          </a:xfrm>
        </p:spPr>
        <p:txBody>
          <a:bodyPr/>
          <a:lstStyle/>
          <a:p>
            <a:endParaRPr lang="fr-CA"/>
          </a:p>
        </p:txBody>
      </p:sp>
      <p:sp>
        <p:nvSpPr>
          <p:cNvPr id="6" name="Espace réservé du numéro de diapositive 5">
            <a:extLst>
              <a:ext uri="{FF2B5EF4-FFF2-40B4-BE49-F238E27FC236}">
                <a16:creationId xmlns:a16="http://schemas.microsoft.com/office/drawing/2014/main" id="{ED91BAF9-6270-3D47-94ED-7DFBFBA4F1EE}"/>
              </a:ext>
            </a:extLst>
          </p:cNvPr>
          <p:cNvSpPr>
            <a:spLocks noGrp="1"/>
          </p:cNvSpPr>
          <p:nvPr>
            <p:ph type="sldNum" sz="quarter" idx="12"/>
          </p:nvPr>
        </p:nvSpPr>
        <p:spPr>
          <a:xfrm>
            <a:off x="0" y="4868668"/>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8" name="Espace réservé du contenu 2">
            <a:extLst>
              <a:ext uri="{FF2B5EF4-FFF2-40B4-BE49-F238E27FC236}">
                <a16:creationId xmlns:a16="http://schemas.microsoft.com/office/drawing/2014/main" id="{B046BE1B-4D11-4268-B79B-9E77E0AD4C7F}"/>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1303542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9564A5A-E921-4177-AA7C-BAC8ABC829C5}"/>
              </a:ext>
            </a:extLst>
          </p:cNvPr>
          <p:cNvPicPr>
            <a:picLocks noChangeAspect="1"/>
          </p:cNvPicPr>
          <p:nvPr/>
        </p:nvPicPr>
        <p:blipFill rotWithShape="1">
          <a:blip r:embed="rId2"/>
          <a:srcRect l="32391" t="26130" b="21184"/>
          <a:stretch/>
        </p:blipFill>
        <p:spPr>
          <a:xfrm>
            <a:off x="0" y="0"/>
            <a:ext cx="9144000" cy="5143500"/>
          </a:xfrm>
          <a:prstGeom prst="rect">
            <a:avLst/>
          </a:prstGeom>
        </p:spPr>
      </p:pic>
      <p:sp>
        <p:nvSpPr>
          <p:cNvPr id="3" name="Espace réservé de la date 2">
            <a:extLst>
              <a:ext uri="{FF2B5EF4-FFF2-40B4-BE49-F238E27FC236}">
                <a16:creationId xmlns:a16="http://schemas.microsoft.com/office/drawing/2014/main" id="{BEE2216C-3099-284A-B471-809A409EB8B4}"/>
              </a:ext>
            </a:extLst>
          </p:cNvPr>
          <p:cNvSpPr>
            <a:spLocks noGrp="1"/>
          </p:cNvSpPr>
          <p:nvPr>
            <p:ph type="dt" sz="half" idx="10"/>
          </p:nvPr>
        </p:nvSpPr>
        <p:spPr>
          <a:xfrm>
            <a:off x="628650" y="4862199"/>
            <a:ext cx="2057400" cy="273844"/>
          </a:xfrm>
        </p:spPr>
        <p:txBody>
          <a:bodyPr/>
          <a:lstStyle/>
          <a:p>
            <a:fld id="{977205B8-CBCC-4FB7-9CFD-3CF66B1B188D}" type="datetimeFigureOut">
              <a:rPr lang="fr-CA" smtClean="0"/>
              <a:t>2025-11-05</a:t>
            </a:fld>
            <a:endParaRPr lang="fr-CA"/>
          </a:p>
        </p:txBody>
      </p:sp>
      <p:sp>
        <p:nvSpPr>
          <p:cNvPr id="4" name="Espace réservé du pied de page 3">
            <a:extLst>
              <a:ext uri="{FF2B5EF4-FFF2-40B4-BE49-F238E27FC236}">
                <a16:creationId xmlns:a16="http://schemas.microsoft.com/office/drawing/2014/main" id="{5B35140C-1E2C-5F45-80C6-048B9941629B}"/>
              </a:ext>
            </a:extLst>
          </p:cNvPr>
          <p:cNvSpPr>
            <a:spLocks noGrp="1"/>
          </p:cNvSpPr>
          <p:nvPr>
            <p:ph type="ftr" sz="quarter" idx="11"/>
          </p:nvPr>
        </p:nvSpPr>
        <p:spPr>
          <a:xfrm>
            <a:off x="3028950" y="4854741"/>
            <a:ext cx="3086100" cy="273844"/>
          </a:xfrm>
        </p:spPr>
        <p:txBody>
          <a:bodyPr/>
          <a:lstStyle/>
          <a:p>
            <a:endParaRPr lang="fr-CA"/>
          </a:p>
        </p:txBody>
      </p:sp>
      <p:sp>
        <p:nvSpPr>
          <p:cNvPr id="5" name="Espace réservé du numéro de diapositive 4">
            <a:extLst>
              <a:ext uri="{FF2B5EF4-FFF2-40B4-BE49-F238E27FC236}">
                <a16:creationId xmlns:a16="http://schemas.microsoft.com/office/drawing/2014/main" id="{6BBF4932-E1FA-2C43-ABF1-F814AAA64DB2}"/>
              </a:ext>
            </a:extLst>
          </p:cNvPr>
          <p:cNvSpPr>
            <a:spLocks noGrp="1"/>
          </p:cNvSpPr>
          <p:nvPr>
            <p:ph type="sldNum" sz="quarter" idx="12"/>
          </p:nvPr>
        </p:nvSpPr>
        <p:spPr>
          <a:xfrm>
            <a:off x="0" y="4869657"/>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7" name="Titre 1">
            <a:extLst>
              <a:ext uri="{FF2B5EF4-FFF2-40B4-BE49-F238E27FC236}">
                <a16:creationId xmlns:a16="http://schemas.microsoft.com/office/drawing/2014/main" id="{DDAA8814-A47B-4F2C-8A15-E433DE9F5E20}"/>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8" name="Espace réservé du contenu 2">
            <a:extLst>
              <a:ext uri="{FF2B5EF4-FFF2-40B4-BE49-F238E27FC236}">
                <a16:creationId xmlns:a16="http://schemas.microsoft.com/office/drawing/2014/main" id="{FDD8F1FB-0F2B-4271-9BF5-E7074E3FE590}"/>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8719936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u avec légend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A3EDEA4-27B4-42EF-9C25-F0CF0F7B41A2}"/>
              </a:ext>
            </a:extLst>
          </p:cNvPr>
          <p:cNvPicPr>
            <a:picLocks noChangeAspect="1"/>
          </p:cNvPicPr>
          <p:nvPr/>
        </p:nvPicPr>
        <p:blipFill rotWithShape="1">
          <a:blip r:embed="rId2"/>
          <a:srcRect r="4452" b="19381"/>
          <a:stretch/>
        </p:blipFill>
        <p:spPr>
          <a:xfrm>
            <a:off x="0" y="129394"/>
            <a:ext cx="9144000" cy="5052923"/>
          </a:xfrm>
          <a:prstGeom prst="rect">
            <a:avLst/>
          </a:prstGeom>
        </p:spPr>
      </p:pic>
      <p:sp>
        <p:nvSpPr>
          <p:cNvPr id="5" name="Espace réservé de la date 4">
            <a:extLst>
              <a:ext uri="{FF2B5EF4-FFF2-40B4-BE49-F238E27FC236}">
                <a16:creationId xmlns:a16="http://schemas.microsoft.com/office/drawing/2014/main" id="{A83C7F74-A264-1F4A-8EA0-DD6D4A6D9E3F}"/>
              </a:ext>
            </a:extLst>
          </p:cNvPr>
          <p:cNvSpPr>
            <a:spLocks noGrp="1"/>
          </p:cNvSpPr>
          <p:nvPr>
            <p:ph type="dt" sz="half" idx="10"/>
          </p:nvPr>
        </p:nvSpPr>
        <p:spPr>
          <a:xfrm>
            <a:off x="628650" y="4868668"/>
            <a:ext cx="2057400" cy="273844"/>
          </a:xfrm>
        </p:spPr>
        <p:txBody>
          <a:bodyPr/>
          <a:lstStyle/>
          <a:p>
            <a:fld id="{977205B8-CBCC-4FB7-9CFD-3CF66B1B188D}" type="datetimeFigureOut">
              <a:rPr lang="fr-CA" smtClean="0"/>
              <a:t>2025-11-05</a:t>
            </a:fld>
            <a:endParaRPr lang="fr-CA"/>
          </a:p>
        </p:txBody>
      </p:sp>
      <p:sp>
        <p:nvSpPr>
          <p:cNvPr id="6" name="Espace réservé du pied de page 5">
            <a:extLst>
              <a:ext uri="{FF2B5EF4-FFF2-40B4-BE49-F238E27FC236}">
                <a16:creationId xmlns:a16="http://schemas.microsoft.com/office/drawing/2014/main" id="{C03EF53E-E5E4-F24F-88AB-B8A717DC94D7}"/>
              </a:ext>
            </a:extLst>
          </p:cNvPr>
          <p:cNvSpPr>
            <a:spLocks noGrp="1"/>
          </p:cNvSpPr>
          <p:nvPr>
            <p:ph type="ftr" sz="quarter" idx="11"/>
          </p:nvPr>
        </p:nvSpPr>
        <p:spPr>
          <a:xfrm>
            <a:off x="3028950" y="4868667"/>
            <a:ext cx="3086100" cy="273844"/>
          </a:xfrm>
        </p:spPr>
        <p:txBody>
          <a:bodyPr/>
          <a:lstStyle/>
          <a:p>
            <a:endParaRPr lang="fr-CA"/>
          </a:p>
        </p:txBody>
      </p:sp>
      <p:sp>
        <p:nvSpPr>
          <p:cNvPr id="7" name="Espace réservé du numéro de diapositive 6">
            <a:extLst>
              <a:ext uri="{FF2B5EF4-FFF2-40B4-BE49-F238E27FC236}">
                <a16:creationId xmlns:a16="http://schemas.microsoft.com/office/drawing/2014/main" id="{DC186FB3-6DC9-014D-9035-E44BBB764543}"/>
              </a:ext>
            </a:extLst>
          </p:cNvPr>
          <p:cNvSpPr>
            <a:spLocks noGrp="1"/>
          </p:cNvSpPr>
          <p:nvPr>
            <p:ph type="sldNum" sz="quarter" idx="12"/>
          </p:nvPr>
        </p:nvSpPr>
        <p:spPr>
          <a:xfrm>
            <a:off x="0" y="4869657"/>
            <a:ext cx="2057400" cy="273844"/>
          </a:xfrm>
        </p:spPr>
        <p:txBody>
          <a:bodyPr/>
          <a:lstStyle>
            <a:lvl1pPr algn="l">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10" name="Espace réservé du contenu 2">
            <a:extLst>
              <a:ext uri="{FF2B5EF4-FFF2-40B4-BE49-F238E27FC236}">
                <a16:creationId xmlns:a16="http://schemas.microsoft.com/office/drawing/2014/main" id="{D5D5CF11-4064-427B-9F71-96C474E9A66A}"/>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Titre 1">
            <a:extLst>
              <a:ext uri="{FF2B5EF4-FFF2-40B4-BE49-F238E27FC236}">
                <a16:creationId xmlns:a16="http://schemas.microsoft.com/office/drawing/2014/main" id="{88AFD06F-65B7-4AC7-8336-6033687C72AC}"/>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25567477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re de sectio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C846545-10DE-4F1E-817F-B94B7DEE2228}"/>
              </a:ext>
            </a:extLst>
          </p:cNvPr>
          <p:cNvPicPr>
            <a:picLocks noChangeAspect="1"/>
          </p:cNvPicPr>
          <p:nvPr/>
        </p:nvPicPr>
        <p:blipFill rotWithShape="1">
          <a:blip r:embed="rId2"/>
          <a:srcRect l="3898" b="20546"/>
          <a:stretch/>
        </p:blipFill>
        <p:spPr>
          <a:xfrm>
            <a:off x="-4763" y="1"/>
            <a:ext cx="9144000" cy="5143499"/>
          </a:xfrm>
          <a:prstGeom prst="rect">
            <a:avLst/>
          </a:prstGeom>
        </p:spPr>
      </p:pic>
      <p:sp>
        <p:nvSpPr>
          <p:cNvPr id="4" name="Espace réservé de la date 3">
            <a:extLst>
              <a:ext uri="{FF2B5EF4-FFF2-40B4-BE49-F238E27FC236}">
                <a16:creationId xmlns:a16="http://schemas.microsoft.com/office/drawing/2014/main" id="{B9535081-27AA-8142-9D2D-5BF0FB02684A}"/>
              </a:ext>
            </a:extLst>
          </p:cNvPr>
          <p:cNvSpPr>
            <a:spLocks noGrp="1"/>
          </p:cNvSpPr>
          <p:nvPr>
            <p:ph type="dt" sz="half" idx="10"/>
          </p:nvPr>
        </p:nvSpPr>
        <p:spPr>
          <a:xfrm>
            <a:off x="7081838" y="4868667"/>
            <a:ext cx="2057400" cy="273844"/>
          </a:xfrm>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87492840-45CF-AB4A-9627-4354C186DD8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F54F261A-CF4B-CA4E-AE39-E87A5DF84F81}"/>
              </a:ext>
            </a:extLst>
          </p:cNvPr>
          <p:cNvSpPr>
            <a:spLocks noGrp="1"/>
          </p:cNvSpPr>
          <p:nvPr>
            <p:ph type="sldNum" sz="quarter" idx="12"/>
          </p:nvPr>
        </p:nvSpPr>
        <p:spPr>
          <a:xfrm>
            <a:off x="4763" y="4867678"/>
            <a:ext cx="2057400" cy="273844"/>
          </a:xfrm>
        </p:spPr>
        <p:txBody>
          <a:bodyPr/>
          <a:lstStyle>
            <a:lvl1pPr algn="r">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8" name="Titre 1">
            <a:extLst>
              <a:ext uri="{FF2B5EF4-FFF2-40B4-BE49-F238E27FC236}">
                <a16:creationId xmlns:a16="http://schemas.microsoft.com/office/drawing/2014/main" id="{4994E3AA-8F68-409C-B845-3C5F08356992}"/>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9" name="Espace réservé du contenu 2">
            <a:extLst>
              <a:ext uri="{FF2B5EF4-FFF2-40B4-BE49-F238E27FC236}">
                <a16:creationId xmlns:a16="http://schemas.microsoft.com/office/drawing/2014/main" id="{E67CBD39-D001-46B3-9AC3-339D62361F0B}"/>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56878279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88048CD-6DE3-432D-ADD0-063984EDB7D5}"/>
              </a:ext>
            </a:extLst>
          </p:cNvPr>
          <p:cNvPicPr>
            <a:picLocks noChangeAspect="1"/>
          </p:cNvPicPr>
          <p:nvPr/>
        </p:nvPicPr>
        <p:blipFill rotWithShape="1">
          <a:blip r:embed="rId2"/>
          <a:srcRect r="4452" b="19381"/>
          <a:stretch/>
        </p:blipFill>
        <p:spPr>
          <a:xfrm>
            <a:off x="0" y="-1"/>
            <a:ext cx="9144000" cy="5143500"/>
          </a:xfrm>
          <a:prstGeom prst="rect">
            <a:avLst/>
          </a:prstGeom>
        </p:spPr>
      </p:pic>
      <p:pic>
        <p:nvPicPr>
          <p:cNvPr id="11" name="Image 10">
            <a:extLst>
              <a:ext uri="{FF2B5EF4-FFF2-40B4-BE49-F238E27FC236}">
                <a16:creationId xmlns:a16="http://schemas.microsoft.com/office/drawing/2014/main" id="{63C7A49F-0DD2-46A2-A355-0E0878FF7479}"/>
              </a:ext>
            </a:extLst>
          </p:cNvPr>
          <p:cNvPicPr>
            <a:picLocks noChangeAspect="1"/>
          </p:cNvPicPr>
          <p:nvPr/>
        </p:nvPicPr>
        <p:blipFill rotWithShape="1">
          <a:blip r:embed="rId3"/>
          <a:srcRect l="3898" b="20546"/>
          <a:stretch/>
        </p:blipFill>
        <p:spPr>
          <a:xfrm>
            <a:off x="0" y="1"/>
            <a:ext cx="9144000" cy="5143499"/>
          </a:xfrm>
          <a:prstGeom prst="rect">
            <a:avLst/>
          </a:prstGeom>
        </p:spPr>
      </p:pic>
      <p:sp>
        <p:nvSpPr>
          <p:cNvPr id="7" name="Espace réservé de la date 6">
            <a:extLst>
              <a:ext uri="{FF2B5EF4-FFF2-40B4-BE49-F238E27FC236}">
                <a16:creationId xmlns:a16="http://schemas.microsoft.com/office/drawing/2014/main" id="{2B41A09F-095E-C441-A919-D64BF7873EAF}"/>
              </a:ext>
            </a:extLst>
          </p:cNvPr>
          <p:cNvSpPr>
            <a:spLocks noGrp="1"/>
          </p:cNvSpPr>
          <p:nvPr>
            <p:ph type="dt" sz="half" idx="10"/>
          </p:nvPr>
        </p:nvSpPr>
        <p:spPr>
          <a:xfrm>
            <a:off x="7051431" y="4860717"/>
            <a:ext cx="2057400" cy="273844"/>
          </a:xfrm>
        </p:spPr>
        <p:txBody>
          <a:bodyPr/>
          <a:lstStyle/>
          <a:p>
            <a:fld id="{977205B8-CBCC-4FB7-9CFD-3CF66B1B188D}" type="datetimeFigureOut">
              <a:rPr lang="fr-CA" smtClean="0"/>
              <a:t>2025-11-05</a:t>
            </a:fld>
            <a:endParaRPr lang="fr-CA"/>
          </a:p>
        </p:txBody>
      </p:sp>
      <p:sp>
        <p:nvSpPr>
          <p:cNvPr id="8" name="Espace réservé du pied de page 7">
            <a:extLst>
              <a:ext uri="{FF2B5EF4-FFF2-40B4-BE49-F238E27FC236}">
                <a16:creationId xmlns:a16="http://schemas.microsoft.com/office/drawing/2014/main" id="{EFC36ADA-7E05-3246-9305-4D0DB7878048}"/>
              </a:ext>
            </a:extLst>
          </p:cNvPr>
          <p:cNvSpPr>
            <a:spLocks noGrp="1"/>
          </p:cNvSpPr>
          <p:nvPr>
            <p:ph type="ftr" sz="quarter" idx="11"/>
          </p:nvPr>
        </p:nvSpPr>
        <p:spPr>
          <a:xfrm>
            <a:off x="3028950" y="4858592"/>
            <a:ext cx="3086100" cy="273844"/>
          </a:xfrm>
        </p:spPr>
        <p:txBody>
          <a:bodyPr/>
          <a:lstStyle/>
          <a:p>
            <a:endParaRPr lang="fr-CA"/>
          </a:p>
        </p:txBody>
      </p:sp>
      <p:sp>
        <p:nvSpPr>
          <p:cNvPr id="9" name="Espace réservé du numéro de diapositive 8">
            <a:extLst>
              <a:ext uri="{FF2B5EF4-FFF2-40B4-BE49-F238E27FC236}">
                <a16:creationId xmlns:a16="http://schemas.microsoft.com/office/drawing/2014/main" id="{F0670C6F-32BD-C14E-8B74-76C14E07C6D3}"/>
              </a:ext>
            </a:extLst>
          </p:cNvPr>
          <p:cNvSpPr>
            <a:spLocks noGrp="1"/>
          </p:cNvSpPr>
          <p:nvPr>
            <p:ph type="sldNum" sz="quarter" idx="12"/>
          </p:nvPr>
        </p:nvSpPr>
        <p:spPr>
          <a:xfrm>
            <a:off x="0" y="4869657"/>
            <a:ext cx="1707906" cy="273844"/>
          </a:xfrm>
        </p:spPr>
        <p:txBody>
          <a:bodyPr/>
          <a:lstStyle>
            <a:lvl1pPr algn="r">
              <a:defRPr/>
            </a:lvl1pPr>
          </a:lstStyle>
          <a:p>
            <a:pPr marL="0" lvl="0" indent="0" algn="r" rtl="0">
              <a:spcBef>
                <a:spcPts val="0"/>
              </a:spcBef>
              <a:spcAft>
                <a:spcPts val="0"/>
              </a:spcAft>
              <a:buNone/>
            </a:pPr>
            <a:fld id="{00000000-1234-1234-1234-123412341234}" type="slidenum">
              <a:rPr lang="fr-CA" smtClean="0"/>
              <a:t>‹N°›</a:t>
            </a:fld>
            <a:endParaRPr lang="fr-CA"/>
          </a:p>
        </p:txBody>
      </p:sp>
      <p:sp>
        <p:nvSpPr>
          <p:cNvPr id="12" name="Espace réservé du contenu 2">
            <a:extLst>
              <a:ext uri="{FF2B5EF4-FFF2-40B4-BE49-F238E27FC236}">
                <a16:creationId xmlns:a16="http://schemas.microsoft.com/office/drawing/2014/main" id="{4AEE4031-F066-40F7-8DCC-D787F6751082}"/>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Titre 1">
            <a:extLst>
              <a:ext uri="{FF2B5EF4-FFF2-40B4-BE49-F238E27FC236}">
                <a16:creationId xmlns:a16="http://schemas.microsoft.com/office/drawing/2014/main" id="{B6A3F1C4-B6DD-4AD8-B694-B4F44803F7FA}"/>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9006046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5121C76C-BDCE-4DB5-BFC3-91F2263CAB63}"/>
              </a:ext>
            </a:extLst>
          </p:cNvPr>
          <p:cNvGrpSpPr/>
          <p:nvPr/>
        </p:nvGrpSpPr>
        <p:grpSpPr>
          <a:xfrm>
            <a:off x="-17162" y="0"/>
            <a:ext cx="9161162" cy="5151384"/>
            <a:chOff x="-22883" y="-10512"/>
            <a:chExt cx="12214883" cy="6868512"/>
          </a:xfrm>
        </p:grpSpPr>
        <p:pic>
          <p:nvPicPr>
            <p:cNvPr id="14" name="Image 13">
              <a:extLst>
                <a:ext uri="{FF2B5EF4-FFF2-40B4-BE49-F238E27FC236}">
                  <a16:creationId xmlns:a16="http://schemas.microsoft.com/office/drawing/2014/main" id="{98448B6E-48D2-4234-89C2-2AED327C9B2E}"/>
                </a:ext>
              </a:extLst>
            </p:cNvPr>
            <p:cNvPicPr>
              <a:picLocks noChangeAspect="1"/>
            </p:cNvPicPr>
            <p:nvPr/>
          </p:nvPicPr>
          <p:blipFill rotWithShape="1">
            <a:blip r:embed="rId2"/>
            <a:srcRect r="8490"/>
            <a:stretch/>
          </p:blipFill>
          <p:spPr>
            <a:xfrm>
              <a:off x="7953012" y="361366"/>
              <a:ext cx="4238988" cy="4321949"/>
            </a:xfrm>
            <a:prstGeom prst="rect">
              <a:avLst/>
            </a:prstGeom>
          </p:spPr>
        </p:pic>
        <p:pic>
          <p:nvPicPr>
            <p:cNvPr id="10" name="Image 9">
              <a:extLst>
                <a:ext uri="{FF2B5EF4-FFF2-40B4-BE49-F238E27FC236}">
                  <a16:creationId xmlns:a16="http://schemas.microsoft.com/office/drawing/2014/main" id="{41275CEF-F8BC-4F5C-9066-5AF4696932D7}"/>
                </a:ext>
              </a:extLst>
            </p:cNvPr>
            <p:cNvPicPr>
              <a:picLocks noChangeAspect="1"/>
            </p:cNvPicPr>
            <p:nvPr/>
          </p:nvPicPr>
          <p:blipFill rotWithShape="1">
            <a:blip r:embed="rId3">
              <a:alphaModFix amt="35000"/>
            </a:blip>
            <a:srcRect l="12436" b="25245"/>
            <a:stretch/>
          </p:blipFill>
          <p:spPr>
            <a:xfrm>
              <a:off x="-22883" y="599769"/>
              <a:ext cx="7808507" cy="6219672"/>
            </a:xfrm>
            <a:prstGeom prst="rect">
              <a:avLst/>
            </a:prstGeom>
          </p:spPr>
        </p:pic>
        <p:pic>
          <p:nvPicPr>
            <p:cNvPr id="11" name="Image 10">
              <a:extLst>
                <a:ext uri="{FF2B5EF4-FFF2-40B4-BE49-F238E27FC236}">
                  <a16:creationId xmlns:a16="http://schemas.microsoft.com/office/drawing/2014/main" id="{2EF12881-7711-4194-8566-BF3873C8DCE1}"/>
                </a:ext>
              </a:extLst>
            </p:cNvPr>
            <p:cNvPicPr>
              <a:picLocks noChangeAspect="1"/>
            </p:cNvPicPr>
            <p:nvPr/>
          </p:nvPicPr>
          <p:blipFill rotWithShape="1">
            <a:blip r:embed="rId3">
              <a:alphaModFix amt="35000"/>
            </a:blip>
            <a:srcRect t="17679"/>
            <a:stretch/>
          </p:blipFill>
          <p:spPr>
            <a:xfrm>
              <a:off x="3074937" y="-10512"/>
              <a:ext cx="7245247" cy="5564773"/>
            </a:xfrm>
            <a:prstGeom prst="rect">
              <a:avLst/>
            </a:prstGeom>
          </p:spPr>
        </p:pic>
        <p:pic>
          <p:nvPicPr>
            <p:cNvPr id="12" name="Image 11">
              <a:extLst>
                <a:ext uri="{FF2B5EF4-FFF2-40B4-BE49-F238E27FC236}">
                  <a16:creationId xmlns:a16="http://schemas.microsoft.com/office/drawing/2014/main" id="{2A910A89-B1ED-42F5-9463-F2E34B1A8F96}"/>
                </a:ext>
              </a:extLst>
            </p:cNvPr>
            <p:cNvPicPr>
              <a:picLocks noChangeAspect="1"/>
            </p:cNvPicPr>
            <p:nvPr/>
          </p:nvPicPr>
          <p:blipFill rotWithShape="1">
            <a:blip r:embed="rId3">
              <a:alphaModFix amt="35000"/>
            </a:blip>
            <a:srcRect l="-8703" t="109" r="8703" b="43621"/>
            <a:stretch/>
          </p:blipFill>
          <p:spPr>
            <a:xfrm>
              <a:off x="4839730" y="2998022"/>
              <a:ext cx="7352270" cy="3859978"/>
            </a:xfrm>
            <a:prstGeom prst="rect">
              <a:avLst/>
            </a:prstGeom>
          </p:spPr>
        </p:pic>
        <p:pic>
          <p:nvPicPr>
            <p:cNvPr id="13" name="Image 12">
              <a:extLst>
                <a:ext uri="{FF2B5EF4-FFF2-40B4-BE49-F238E27FC236}">
                  <a16:creationId xmlns:a16="http://schemas.microsoft.com/office/drawing/2014/main" id="{D5AD71D7-346A-4054-8F39-0CF8D6E64817}"/>
                </a:ext>
              </a:extLst>
            </p:cNvPr>
            <p:cNvPicPr>
              <a:picLocks noChangeAspect="1"/>
            </p:cNvPicPr>
            <p:nvPr/>
          </p:nvPicPr>
          <p:blipFill>
            <a:blip r:embed="rId4"/>
            <a:stretch>
              <a:fillRect/>
            </a:stretch>
          </p:blipFill>
          <p:spPr>
            <a:xfrm>
              <a:off x="36948" y="1645095"/>
              <a:ext cx="5021315" cy="4684899"/>
            </a:xfrm>
            <a:prstGeom prst="rect">
              <a:avLst/>
            </a:prstGeom>
          </p:spPr>
        </p:pic>
        <p:pic>
          <p:nvPicPr>
            <p:cNvPr id="15" name="Image 14">
              <a:extLst>
                <a:ext uri="{FF2B5EF4-FFF2-40B4-BE49-F238E27FC236}">
                  <a16:creationId xmlns:a16="http://schemas.microsoft.com/office/drawing/2014/main" id="{E50DA686-F0F2-41A2-892C-55C1057BC8AE}"/>
                </a:ext>
              </a:extLst>
            </p:cNvPr>
            <p:cNvPicPr>
              <a:picLocks noChangeAspect="1"/>
            </p:cNvPicPr>
            <p:nvPr/>
          </p:nvPicPr>
          <p:blipFill rotWithShape="1">
            <a:blip r:embed="rId5"/>
            <a:srcRect t="6413"/>
            <a:stretch/>
          </p:blipFill>
          <p:spPr>
            <a:xfrm>
              <a:off x="3409713" y="-10512"/>
              <a:ext cx="5372573" cy="4691167"/>
            </a:xfrm>
            <a:prstGeom prst="rect">
              <a:avLst/>
            </a:prstGeom>
          </p:spPr>
        </p:pic>
        <p:pic>
          <p:nvPicPr>
            <p:cNvPr id="16" name="Image 15">
              <a:extLst>
                <a:ext uri="{FF2B5EF4-FFF2-40B4-BE49-F238E27FC236}">
                  <a16:creationId xmlns:a16="http://schemas.microsoft.com/office/drawing/2014/main" id="{714A856B-65F6-4BCB-A9E0-6C0CD73E6B2C}"/>
                </a:ext>
              </a:extLst>
            </p:cNvPr>
            <p:cNvPicPr>
              <a:picLocks noChangeAspect="1"/>
            </p:cNvPicPr>
            <p:nvPr/>
          </p:nvPicPr>
          <p:blipFill rotWithShape="1">
            <a:blip r:embed="rId3"/>
            <a:srcRect l="79417" t="31106"/>
            <a:stretch/>
          </p:blipFill>
          <p:spPr>
            <a:xfrm>
              <a:off x="0" y="-1"/>
              <a:ext cx="1536497" cy="4798333"/>
            </a:xfrm>
            <a:prstGeom prst="rect">
              <a:avLst/>
            </a:prstGeom>
          </p:spPr>
        </p:pic>
        <p:pic>
          <p:nvPicPr>
            <p:cNvPr id="17" name="Image 16">
              <a:extLst>
                <a:ext uri="{FF2B5EF4-FFF2-40B4-BE49-F238E27FC236}">
                  <a16:creationId xmlns:a16="http://schemas.microsoft.com/office/drawing/2014/main" id="{F8BBE507-2291-43A2-98DB-3AFC49998420}"/>
                </a:ext>
              </a:extLst>
            </p:cNvPr>
            <p:cNvPicPr>
              <a:picLocks noChangeAspect="1"/>
            </p:cNvPicPr>
            <p:nvPr/>
          </p:nvPicPr>
          <p:blipFill rotWithShape="1">
            <a:blip r:embed="rId3"/>
            <a:srcRect t="61534" r="74218"/>
            <a:stretch/>
          </p:blipFill>
          <p:spPr>
            <a:xfrm>
              <a:off x="10568866" y="-10511"/>
              <a:ext cx="1623134" cy="2259445"/>
            </a:xfrm>
            <a:prstGeom prst="rect">
              <a:avLst/>
            </a:prstGeom>
          </p:spPr>
        </p:pic>
      </p:grpSp>
      <p:sp>
        <p:nvSpPr>
          <p:cNvPr id="5" name="Espace réservé de la date 4">
            <a:extLst>
              <a:ext uri="{FF2B5EF4-FFF2-40B4-BE49-F238E27FC236}">
                <a16:creationId xmlns:a16="http://schemas.microsoft.com/office/drawing/2014/main" id="{9EF893F9-F8CE-FD40-8193-4A87D74E47D0}"/>
              </a:ext>
            </a:extLst>
          </p:cNvPr>
          <p:cNvSpPr>
            <a:spLocks noGrp="1"/>
          </p:cNvSpPr>
          <p:nvPr>
            <p:ph type="dt" sz="half" idx="10"/>
          </p:nvPr>
        </p:nvSpPr>
        <p:spPr>
          <a:xfrm>
            <a:off x="7086600" y="4861491"/>
            <a:ext cx="2057400" cy="273844"/>
          </a:xfrm>
        </p:spPr>
        <p:txBody>
          <a:bodyPr/>
          <a:lstStyle>
            <a:lvl1pPr algn="r">
              <a:defRPr/>
            </a:lvl1pPr>
          </a:lstStyle>
          <a:p>
            <a:fld id="{977205B8-CBCC-4FB7-9CFD-3CF66B1B188D}" type="datetimeFigureOut">
              <a:rPr lang="fr-CA" smtClean="0"/>
              <a:t>2025-11-05</a:t>
            </a:fld>
            <a:endParaRPr lang="fr-CA"/>
          </a:p>
        </p:txBody>
      </p:sp>
      <p:sp>
        <p:nvSpPr>
          <p:cNvPr id="6" name="Espace réservé du pied de page 5">
            <a:extLst>
              <a:ext uri="{FF2B5EF4-FFF2-40B4-BE49-F238E27FC236}">
                <a16:creationId xmlns:a16="http://schemas.microsoft.com/office/drawing/2014/main" id="{73EA4B9C-AAC3-9D4D-AB9D-6C8CB95B75EA}"/>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5076DDE7-DD67-CF46-BD68-CD77C1CF74B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
        <p:nvSpPr>
          <p:cNvPr id="18" name="Espace réservé du contenu 2">
            <a:extLst>
              <a:ext uri="{FF2B5EF4-FFF2-40B4-BE49-F238E27FC236}">
                <a16:creationId xmlns:a16="http://schemas.microsoft.com/office/drawing/2014/main" id="{486A8512-6ECC-4D48-BE12-F988B51F8A44}"/>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9" name="Titre 1">
            <a:extLst>
              <a:ext uri="{FF2B5EF4-FFF2-40B4-BE49-F238E27FC236}">
                <a16:creationId xmlns:a16="http://schemas.microsoft.com/office/drawing/2014/main" id="{BCF073DD-422A-4092-A38A-E51A2C5369F6}"/>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219050199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10EC75EF-98E1-41F2-9108-DEF665DA95DF}"/>
              </a:ext>
            </a:extLst>
          </p:cNvPr>
          <p:cNvGrpSpPr/>
          <p:nvPr/>
        </p:nvGrpSpPr>
        <p:grpSpPr>
          <a:xfrm>
            <a:off x="0" y="1"/>
            <a:ext cx="9144000" cy="5155325"/>
            <a:chOff x="0" y="-10510"/>
            <a:chExt cx="12192000" cy="6873767"/>
          </a:xfrm>
        </p:grpSpPr>
        <p:pic>
          <p:nvPicPr>
            <p:cNvPr id="9" name="Image 8">
              <a:extLst>
                <a:ext uri="{FF2B5EF4-FFF2-40B4-BE49-F238E27FC236}">
                  <a16:creationId xmlns:a16="http://schemas.microsoft.com/office/drawing/2014/main" id="{6D927059-DD6A-42F5-B69D-EED5BEF2C431}"/>
                </a:ext>
              </a:extLst>
            </p:cNvPr>
            <p:cNvPicPr>
              <a:picLocks noChangeAspect="1"/>
            </p:cNvPicPr>
            <p:nvPr/>
          </p:nvPicPr>
          <p:blipFill rotWithShape="1">
            <a:blip r:embed="rId2">
              <a:alphaModFix amt="35000"/>
            </a:blip>
            <a:srcRect l="12436" b="25181"/>
            <a:stretch/>
          </p:blipFill>
          <p:spPr>
            <a:xfrm>
              <a:off x="0" y="638329"/>
              <a:ext cx="7808507" cy="6224928"/>
            </a:xfrm>
            <a:prstGeom prst="rect">
              <a:avLst/>
            </a:prstGeom>
          </p:spPr>
        </p:pic>
        <p:pic>
          <p:nvPicPr>
            <p:cNvPr id="10" name="Image 9">
              <a:extLst>
                <a:ext uri="{FF2B5EF4-FFF2-40B4-BE49-F238E27FC236}">
                  <a16:creationId xmlns:a16="http://schemas.microsoft.com/office/drawing/2014/main" id="{199A6287-4B9F-4C60-91B5-95980290D9C6}"/>
                </a:ext>
              </a:extLst>
            </p:cNvPr>
            <p:cNvPicPr>
              <a:picLocks noChangeAspect="1"/>
            </p:cNvPicPr>
            <p:nvPr/>
          </p:nvPicPr>
          <p:blipFill rotWithShape="1">
            <a:blip r:embed="rId2">
              <a:alphaModFix amt="35000"/>
            </a:blip>
            <a:srcRect t="17679"/>
            <a:stretch/>
          </p:blipFill>
          <p:spPr>
            <a:xfrm>
              <a:off x="3074937" y="-10510"/>
              <a:ext cx="7245247" cy="5564771"/>
            </a:xfrm>
            <a:prstGeom prst="rect">
              <a:avLst/>
            </a:prstGeom>
          </p:spPr>
        </p:pic>
        <p:pic>
          <p:nvPicPr>
            <p:cNvPr id="11" name="Image 10">
              <a:extLst>
                <a:ext uri="{FF2B5EF4-FFF2-40B4-BE49-F238E27FC236}">
                  <a16:creationId xmlns:a16="http://schemas.microsoft.com/office/drawing/2014/main" id="{C020AD7E-E5D4-4661-9AD0-44366AD5FCF6}"/>
                </a:ext>
              </a:extLst>
            </p:cNvPr>
            <p:cNvPicPr>
              <a:picLocks noChangeAspect="1"/>
            </p:cNvPicPr>
            <p:nvPr/>
          </p:nvPicPr>
          <p:blipFill rotWithShape="1">
            <a:blip r:embed="rId2">
              <a:alphaModFix amt="35000"/>
            </a:blip>
            <a:srcRect r="8453" b="43297"/>
            <a:stretch/>
          </p:blipFill>
          <p:spPr>
            <a:xfrm>
              <a:off x="5461265" y="2973626"/>
              <a:ext cx="6730735" cy="3889631"/>
            </a:xfrm>
            <a:prstGeom prst="rect">
              <a:avLst/>
            </a:prstGeom>
          </p:spPr>
        </p:pic>
        <p:pic>
          <p:nvPicPr>
            <p:cNvPr id="12" name="Image 11">
              <a:extLst>
                <a:ext uri="{FF2B5EF4-FFF2-40B4-BE49-F238E27FC236}">
                  <a16:creationId xmlns:a16="http://schemas.microsoft.com/office/drawing/2014/main" id="{7A98D235-831B-40CC-B98F-A8A0C774D3C0}"/>
                </a:ext>
              </a:extLst>
            </p:cNvPr>
            <p:cNvPicPr>
              <a:picLocks noChangeAspect="1"/>
            </p:cNvPicPr>
            <p:nvPr/>
          </p:nvPicPr>
          <p:blipFill>
            <a:blip r:embed="rId3"/>
            <a:stretch>
              <a:fillRect/>
            </a:stretch>
          </p:blipFill>
          <p:spPr>
            <a:xfrm>
              <a:off x="0" y="585273"/>
              <a:ext cx="6179126" cy="5765140"/>
            </a:xfrm>
            <a:prstGeom prst="rect">
              <a:avLst/>
            </a:prstGeom>
          </p:spPr>
        </p:pic>
        <p:pic>
          <p:nvPicPr>
            <p:cNvPr id="13" name="Image 12">
              <a:extLst>
                <a:ext uri="{FF2B5EF4-FFF2-40B4-BE49-F238E27FC236}">
                  <a16:creationId xmlns:a16="http://schemas.microsoft.com/office/drawing/2014/main" id="{C96F9F62-44E5-4598-8F9E-7E5D8EC12DF0}"/>
                </a:ext>
              </a:extLst>
            </p:cNvPr>
            <p:cNvPicPr>
              <a:picLocks noChangeAspect="1"/>
            </p:cNvPicPr>
            <p:nvPr/>
          </p:nvPicPr>
          <p:blipFill rotWithShape="1">
            <a:blip r:embed="rId4"/>
            <a:srcRect t="30795"/>
            <a:stretch/>
          </p:blipFill>
          <p:spPr>
            <a:xfrm>
              <a:off x="4715998" y="0"/>
              <a:ext cx="7370596" cy="4759088"/>
            </a:xfrm>
            <a:prstGeom prst="rect">
              <a:avLst/>
            </a:prstGeom>
          </p:spPr>
        </p:pic>
        <p:pic>
          <p:nvPicPr>
            <p:cNvPr id="14" name="Image 13">
              <a:extLst>
                <a:ext uri="{FF2B5EF4-FFF2-40B4-BE49-F238E27FC236}">
                  <a16:creationId xmlns:a16="http://schemas.microsoft.com/office/drawing/2014/main" id="{23C0E599-8EBD-4BD2-80D6-54D53D95D076}"/>
                </a:ext>
              </a:extLst>
            </p:cNvPr>
            <p:cNvPicPr>
              <a:picLocks noChangeAspect="1"/>
            </p:cNvPicPr>
            <p:nvPr/>
          </p:nvPicPr>
          <p:blipFill rotWithShape="1">
            <a:blip r:embed="rId2"/>
            <a:srcRect l="76101" t="35388"/>
            <a:stretch/>
          </p:blipFill>
          <p:spPr>
            <a:xfrm>
              <a:off x="0" y="0"/>
              <a:ext cx="1784013" cy="4500034"/>
            </a:xfrm>
            <a:prstGeom prst="rect">
              <a:avLst/>
            </a:prstGeom>
          </p:spPr>
        </p:pic>
      </p:grpSp>
      <p:sp>
        <p:nvSpPr>
          <p:cNvPr id="2" name="Titre 1">
            <a:extLst>
              <a:ext uri="{FF2B5EF4-FFF2-40B4-BE49-F238E27FC236}">
                <a16:creationId xmlns:a16="http://schemas.microsoft.com/office/drawing/2014/main" id="{CB787EC5-18F0-F048-8084-CF8D6AE7BBAD}"/>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24F1CE69-5DA4-D843-99FD-49D886490F42}"/>
              </a:ext>
            </a:extLst>
          </p:cNvPr>
          <p:cNvSpPr>
            <a:spLocks noGrp="1"/>
          </p:cNvSpPr>
          <p:nvPr>
            <p:ph sz="half" idx="1"/>
          </p:nvPr>
        </p:nvSpPr>
        <p:spPr>
          <a:xfrm>
            <a:off x="628650" y="1369219"/>
            <a:ext cx="7886700" cy="3263504"/>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FA0B446-57E6-3C49-8A66-39553F60F540}"/>
              </a:ext>
            </a:extLst>
          </p:cNvPr>
          <p:cNvSpPr>
            <a:spLocks noGrp="1"/>
          </p:cNvSpPr>
          <p:nvPr>
            <p:ph type="dt" sz="half" idx="10"/>
          </p:nvPr>
        </p:nvSpPr>
        <p:spPr>
          <a:xfrm>
            <a:off x="7086600" y="4868667"/>
            <a:ext cx="2057400" cy="273844"/>
          </a:xfrm>
        </p:spPr>
        <p:txBody>
          <a:bodyPr/>
          <a:lstStyle>
            <a:lvl1pPr algn="r">
              <a:defRPr/>
            </a:lvl1pPr>
          </a:lstStyle>
          <a:p>
            <a:fld id="{977205B8-CBCC-4FB7-9CFD-3CF66B1B188D}" type="datetimeFigureOut">
              <a:rPr lang="fr-CA" smtClean="0"/>
              <a:t>2025-11-05</a:t>
            </a:fld>
            <a:endParaRPr lang="fr-CA"/>
          </a:p>
        </p:txBody>
      </p:sp>
      <p:sp>
        <p:nvSpPr>
          <p:cNvPr id="6" name="Espace réservé du pied de page 5">
            <a:extLst>
              <a:ext uri="{FF2B5EF4-FFF2-40B4-BE49-F238E27FC236}">
                <a16:creationId xmlns:a16="http://schemas.microsoft.com/office/drawing/2014/main" id="{0E82B3F4-F6B6-7945-AE72-79FEE92C16F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F2450850-0E7F-834D-82E8-5F45C401F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238570215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0DC3FD-4795-9D4F-8503-FBC2D37C47EA}"/>
              </a:ext>
            </a:extLst>
          </p:cNvPr>
          <p:cNvSpPr>
            <a:spLocks noGrp="1"/>
          </p:cNvSpPr>
          <p:nvPr>
            <p:ph type="title"/>
          </p:nvPr>
        </p:nvSpPr>
        <p:spPr>
          <a:xfrm>
            <a:off x="628650" y="273844"/>
            <a:ext cx="7886700" cy="994172"/>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A7323FC-D20D-4F48-B9DF-8E4A6DB4FCFF}"/>
              </a:ext>
            </a:extLst>
          </p:cNvPr>
          <p:cNvSpPr>
            <a:spLocks noGrp="1"/>
          </p:cNvSpPr>
          <p:nvPr>
            <p:ph type="body" orient="vert" idx="1"/>
          </p:nvPr>
        </p:nvSpPr>
        <p:spPr>
          <a:xfrm>
            <a:off x="628650" y="1369219"/>
            <a:ext cx="7886700" cy="3263504"/>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9F8F7C7-876A-8943-AAF6-C44249B1B56E}"/>
              </a:ext>
            </a:extLst>
          </p:cNvPr>
          <p:cNvSpPr>
            <a:spLocks noGrp="1"/>
          </p:cNvSpPr>
          <p:nvPr>
            <p:ph type="dt" sz="half" idx="10"/>
          </p:nvPr>
        </p:nvSpPr>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86FBF607-42F1-EF44-BCB7-D3A9AD3F807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0E6A956-FF8C-BF40-B275-8259E3E941B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328859383"/>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B4485B5-C44B-4B4F-983E-5BB177E29632}"/>
              </a:ext>
            </a:extLst>
          </p:cNvPr>
          <p:cNvSpPr>
            <a:spLocks noGrp="1"/>
          </p:cNvSpPr>
          <p:nvPr>
            <p:ph type="title" orient="vert"/>
          </p:nvPr>
        </p:nvSpPr>
        <p:spPr>
          <a:xfrm>
            <a:off x="6543675" y="273844"/>
            <a:ext cx="1971675" cy="4358879"/>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22A8BA2-A6A2-9E40-B559-17B7E4D48C2C}"/>
              </a:ext>
            </a:extLst>
          </p:cNvPr>
          <p:cNvSpPr>
            <a:spLocks noGrp="1"/>
          </p:cNvSpPr>
          <p:nvPr>
            <p:ph type="body" orient="vert" idx="1"/>
          </p:nvPr>
        </p:nvSpPr>
        <p:spPr>
          <a:xfrm>
            <a:off x="628650" y="273844"/>
            <a:ext cx="5800725" cy="4358879"/>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134E29-9263-A945-962F-C1445BC25BC8}"/>
              </a:ext>
            </a:extLst>
          </p:cNvPr>
          <p:cNvSpPr>
            <a:spLocks noGrp="1"/>
          </p:cNvSpPr>
          <p:nvPr>
            <p:ph type="dt" sz="half" idx="10"/>
          </p:nvPr>
        </p:nvSpPr>
        <p:spPr/>
        <p:txBody>
          <a:body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599C2D35-14C9-084E-8A32-A67F3CFCF4C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65B9FF30-90A7-014D-A275-5EB09A5226A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2756706672"/>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1478102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34631995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8260487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2634803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068CA92-8BB0-CA4B-93B8-E4F0DF1148F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CD7DDCD0-A68F-5844-8075-BCD36A81B6B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E82114D4-E180-A341-A89C-237C13B7C3FA}"/>
              </a:ext>
            </a:extLst>
          </p:cNvPr>
          <p:cNvSpPr>
            <a:spLocks noGrp="1"/>
          </p:cNvSpPr>
          <p:nvPr>
            <p:ph type="dt" sz="half" idx="2"/>
          </p:nvPr>
        </p:nvSpPr>
        <p:spPr>
          <a:xfrm>
            <a:off x="628650" y="4868667"/>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98D8C66A-CE92-E94D-90D1-D00E79E73E9C}"/>
              </a:ext>
            </a:extLst>
          </p:cNvPr>
          <p:cNvSpPr>
            <a:spLocks noGrp="1"/>
          </p:cNvSpPr>
          <p:nvPr>
            <p:ph type="ftr" sz="quarter" idx="3"/>
          </p:nvPr>
        </p:nvSpPr>
        <p:spPr>
          <a:xfrm>
            <a:off x="3028950" y="4868667"/>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A0B510A6-39DA-904B-BD02-1223AA3DA8FD}"/>
              </a:ext>
            </a:extLst>
          </p:cNvPr>
          <p:cNvSpPr>
            <a:spLocks noGrp="1"/>
          </p:cNvSpPr>
          <p:nvPr>
            <p:ph type="sldNum" sz="quarter" idx="4"/>
          </p:nvPr>
        </p:nvSpPr>
        <p:spPr>
          <a:xfrm>
            <a:off x="0" y="4868668"/>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962454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068CA92-8BB0-CA4B-93B8-E4F0DF1148F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CD7DDCD0-A68F-5844-8075-BCD36A81B6B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e la date 3">
            <a:extLst>
              <a:ext uri="{FF2B5EF4-FFF2-40B4-BE49-F238E27FC236}">
                <a16:creationId xmlns:a16="http://schemas.microsoft.com/office/drawing/2014/main" id="{E82114D4-E180-A341-A89C-237C13B7C3FA}"/>
              </a:ext>
            </a:extLst>
          </p:cNvPr>
          <p:cNvSpPr>
            <a:spLocks noGrp="1"/>
          </p:cNvSpPr>
          <p:nvPr>
            <p:ph type="dt" sz="half" idx="2"/>
          </p:nvPr>
        </p:nvSpPr>
        <p:spPr>
          <a:xfrm>
            <a:off x="628650" y="4868667"/>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77205B8-CBCC-4FB7-9CFD-3CF66B1B188D}" type="datetimeFigureOut">
              <a:rPr lang="fr-CA" smtClean="0"/>
              <a:t>2025-11-05</a:t>
            </a:fld>
            <a:endParaRPr lang="fr-CA"/>
          </a:p>
        </p:txBody>
      </p:sp>
      <p:sp>
        <p:nvSpPr>
          <p:cNvPr id="5" name="Espace réservé du pied de page 4">
            <a:extLst>
              <a:ext uri="{FF2B5EF4-FFF2-40B4-BE49-F238E27FC236}">
                <a16:creationId xmlns:a16="http://schemas.microsoft.com/office/drawing/2014/main" id="{98D8C66A-CE92-E94D-90D1-D00E79E73E9C}"/>
              </a:ext>
            </a:extLst>
          </p:cNvPr>
          <p:cNvSpPr>
            <a:spLocks noGrp="1"/>
          </p:cNvSpPr>
          <p:nvPr>
            <p:ph type="ftr" sz="quarter" idx="3"/>
          </p:nvPr>
        </p:nvSpPr>
        <p:spPr>
          <a:xfrm>
            <a:off x="3028950" y="4868667"/>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A0B510A6-39DA-904B-BD02-1223AA3DA8FD}"/>
              </a:ext>
            </a:extLst>
          </p:cNvPr>
          <p:cNvSpPr>
            <a:spLocks noGrp="1"/>
          </p:cNvSpPr>
          <p:nvPr>
            <p:ph type="sldNum" sz="quarter" idx="4"/>
          </p:nvPr>
        </p:nvSpPr>
        <p:spPr>
          <a:xfrm>
            <a:off x="0" y="4868668"/>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lvl="0" indent="0" algn="r" rtl="0">
              <a:spcBef>
                <a:spcPts val="0"/>
              </a:spcBef>
              <a:spcAft>
                <a:spcPts val="0"/>
              </a:spcAft>
              <a:buNone/>
            </a:pPr>
            <a:fld id="{00000000-1234-1234-1234-123412341234}" type="slidenum">
              <a:rPr lang="fr-CA" smtClean="0"/>
              <a:t>‹N°›</a:t>
            </a:fld>
            <a:endParaRPr lang="fr-CA"/>
          </a:p>
        </p:txBody>
      </p:sp>
    </p:spTree>
    <p:extLst>
      <p:ext uri="{BB962C8B-B14F-4D97-AF65-F5344CB8AC3E}">
        <p14:creationId xmlns:p14="http://schemas.microsoft.com/office/powerpoint/2010/main" val="297741174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30.xml"/><Relationship Id="rId4" Type="http://schemas.openxmlformats.org/officeDocument/2006/relationships/hyperlink" Target="Relev&#233;_RRQ_mon_dossier.docx"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3.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4.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6.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s://fneeq.qc.ca/wp-content/uploads/Fneeq_GuideConventionNo5_FR_Mars25_VF_web-1.pdf" TargetMode="External"/><Relationship Id="rId2" Type="http://schemas.openxmlformats.org/officeDocument/2006/relationships/notesSlide" Target="../notesSlides/notesSlide57.xml"/><Relationship Id="rId1" Type="http://schemas.openxmlformats.org/officeDocument/2006/relationships/slideLayout" Target="../slideLayouts/slideLayout21.xml"/><Relationship Id="rId5" Type="http://schemas.openxmlformats.org/officeDocument/2006/relationships/hyperlink" Target="https://www.retraitequebec.gouv.qc.ca/fr/travail/rrsp/webinaires-destination-retraite/Pages/webinaires-destination-retraite.aspx" TargetMode="External"/><Relationship Id="rId4" Type="http://schemas.openxmlformats.org/officeDocument/2006/relationships/hyperlink" Target="https://www.rrq.gouv.qc.ca/SiteCollectionDocuments/www.rrq.gouv.qc/Francais/formulaires/regimes-retraite-secteur-public/RSP-008.pdf"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fneeq.qc.ca/wp-content/uploads/Calculateur-rentes-retraite-2025-01.xlsx" TargetMode="External"/><Relationship Id="rId2" Type="http://schemas.openxmlformats.org/officeDocument/2006/relationships/notesSlide" Target="../notesSlides/notesSlide58.xml"/><Relationship Id="rId1" Type="http://schemas.openxmlformats.org/officeDocument/2006/relationships/slideLayout" Target="../slideLayouts/slideLayout21.xml"/><Relationship Id="rId6" Type="http://schemas.openxmlformats.org/officeDocument/2006/relationships/hyperlink" Target="https://lp.beneva.ca/ma-retraite-fneeq" TargetMode="External"/><Relationship Id="rId5" Type="http://schemas.openxmlformats.org/officeDocument/2006/relationships/hyperlink" Target="https://cffp.recherche.usherbrooke.ca/simulateur-prestation-rrq/" TargetMode="External"/><Relationship Id="rId4" Type="http://schemas.openxmlformats.org/officeDocument/2006/relationships/hyperlink" Target="https://www.rrq.gouv.qc.ca/fr/services/formulaires/regimes-retraite-secteur-public/retraite/Pages/rsp-009.aspx"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3" Type="http://schemas.openxmlformats.org/officeDocument/2006/relationships/hyperlink" Target="https://www.rrq.gouv.qc.ca/fr/services/formulaires/regime_rentes/retraite/Pages/b-001.aspx" TargetMode="External"/><Relationship Id="rId2" Type="http://schemas.openxmlformats.org/officeDocument/2006/relationships/notesSlide" Target="../notesSlides/notesSlide61.xml"/><Relationship Id="rId1" Type="http://schemas.openxmlformats.org/officeDocument/2006/relationships/slideLayout" Target="../slideLayouts/slideLayout22.xml"/><Relationship Id="rId4" Type="http://schemas.openxmlformats.org/officeDocument/2006/relationships/hyperlink" Target="https://www.rrq.gouv.qc.ca/fr/services/services_en_ligne/regime_rentes_quebec/Pages/rente_retraite.aspx"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www.rrq.gouv.qc.ca/SiteCollectionDocuments/www.rrq.gouv.qc/Francais/formulaires/regimes-retraite-secteur-public/RSP-079_fr.pdf" TargetMode="External"/><Relationship Id="rId2" Type="http://schemas.openxmlformats.org/officeDocument/2006/relationships/notesSlide" Target="../notesSlides/notesSlide62.xml"/><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4.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5.xml"/><Relationship Id="rId1" Type="http://schemas.openxmlformats.org/officeDocument/2006/relationships/slideLayout" Target="../slideLayouts/slideLayout30.xml"/><Relationship Id="rId4" Type="http://schemas.openxmlformats.org/officeDocument/2006/relationships/image" Target="../media/image2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0.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1.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2.xml"/><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3.xml"/><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4.xml"/><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7.xml"/><Relationship Id="rId1" Type="http://schemas.openxmlformats.org/officeDocument/2006/relationships/slideLayout" Target="../slideLayouts/slideLayout1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6.xml"/><Relationship Id="rId1" Type="http://schemas.openxmlformats.org/officeDocument/2006/relationships/slideLayout" Target="../slideLayouts/slideLayout2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7.xml.rels><?xml version="1.0" encoding="UTF-8" standalone="yes"?>
<Relationships xmlns="http://schemas.openxmlformats.org/package/2006/relationships"><Relationship Id="rId3" Type="http://schemas.openxmlformats.org/officeDocument/2006/relationships/hyperlink" Target="https://www.beneva.ca/fr/assurance-vie-sante/retraite/fneeq" TargetMode="External"/><Relationship Id="rId2" Type="http://schemas.openxmlformats.org/officeDocument/2006/relationships/notesSlide" Target="../notesSlides/notesSlide87.xml"/><Relationship Id="rId1" Type="http://schemas.openxmlformats.org/officeDocument/2006/relationships/slideLayout" Target="../slideLayouts/slideLayout30.xml"/></Relationships>
</file>

<file path=ppt/slides/_rels/slide88.xml.rels><?xml version="1.0" encoding="UTF-8" standalone="yes"?>
<Relationships xmlns="http://schemas.openxmlformats.org/package/2006/relationships"><Relationship Id="rId3" Type="http://schemas.openxmlformats.org/officeDocument/2006/relationships/hyperlink" Target="https://aref-neq.ca/assurance-collective/" TargetMode="External"/><Relationship Id="rId2" Type="http://schemas.openxmlformats.org/officeDocument/2006/relationships/notesSlide" Target="../notesSlides/notesSlide88.xml"/><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0.xml"/></Relationships>
</file>

<file path=ppt/slides/_rels/slide90.xml.rels><?xml version="1.0" encoding="UTF-8" standalone="yes"?>
<Relationships xmlns="http://schemas.openxmlformats.org/package/2006/relationships"><Relationship Id="rId8" Type="http://schemas.openxmlformats.org/officeDocument/2006/relationships/hyperlink" Target="https://www.rrq.gouv.qc.ca/fr/planification/conferences/Pages/conferences.aspx" TargetMode="External"/><Relationship Id="rId3" Type="http://schemas.openxmlformats.org/officeDocument/2006/relationships/hyperlink" Target="https://www.educepargne.ca/wp-content/uploads/2021/12/Guide-Educepargne-2020-F-Web.pdf" TargetMode="External"/><Relationship Id="rId7" Type="http://schemas.openxmlformats.org/officeDocument/2006/relationships/hyperlink" Target="https://www.retraitequebec.gouv.qc.ca/fr/deces/rentes-prestations/Pages/rrq-rente-conjoint.aspx" TargetMode="External"/><Relationship Id="rId2" Type="http://schemas.openxmlformats.org/officeDocument/2006/relationships/notesSlide" Target="../notesSlides/notesSlide90.xml"/><Relationship Id="rId1" Type="http://schemas.openxmlformats.org/officeDocument/2006/relationships/slideLayout" Target="../slideLayouts/slideLayout19.xml"/><Relationship Id="rId6" Type="http://schemas.openxmlformats.org/officeDocument/2006/relationships/hyperlink" Target="https://www.retraitequebec.gouv.qc.ca/fr/faq/rrsp/prestataires/deces/Pages/liste-faq.aspx" TargetMode="External"/><Relationship Id="rId5" Type="http://schemas.openxmlformats.org/officeDocument/2006/relationships/hyperlink" Target="https://www.fondsftq.com/fr-ca/particuliers/epargne-positive/epargne-reagir-baisses-de-marche?gad=1&amp;gclid=EAIaIQobChMImunB14CKggMVR87ICh0tXgyyEAAYASAAEgL9BPD_BwE" TargetMode="External"/><Relationship Id="rId4" Type="http://schemas.openxmlformats.org/officeDocument/2006/relationships/hyperlink" Target="https://www.fondaction.com/particulier/index.php"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p:txBody>
          <a:bodyPr spcFirstLastPara="1" wrap="square" lIns="91425" tIns="91425" rIns="91425" bIns="91425" anchor="b" anchorCtr="0">
            <a:normAutofit/>
          </a:bodyPr>
          <a:lstStyle/>
          <a:p>
            <a:r>
              <a:rPr lang="fr-CA" sz="3600" b="1" dirty="0"/>
              <a:t>Présentation sur la retraite</a:t>
            </a:r>
          </a:p>
          <a:p>
            <a:pPr marL="0" lvl="0" indent="0" rtl="0">
              <a:spcBef>
                <a:spcPts val="0"/>
              </a:spcBef>
              <a:spcAft>
                <a:spcPts val="0"/>
              </a:spcAft>
              <a:buNone/>
            </a:pPr>
            <a:r>
              <a:rPr lang="fr-CA" sz="3600" b="1" dirty="0"/>
              <a:t>5 novembre 2025</a:t>
            </a:r>
          </a:p>
        </p:txBody>
      </p:sp>
      <p:sp>
        <p:nvSpPr>
          <p:cNvPr id="60" name="Google Shape;60;p13"/>
          <p:cNvSpPr txBox="1">
            <a:spLocks noGrp="1"/>
          </p:cNvSpPr>
          <p:nvPr>
            <p:ph type="subTitle" idx="1"/>
          </p:nvPr>
        </p:nvSpPr>
        <p:spPr/>
        <p:txBody>
          <a:bodyPr spcFirstLastPara="1" wrap="square" lIns="91425" tIns="91425" rIns="91425" bIns="91425" anchor="t" anchorCtr="0">
            <a:normAutofit/>
          </a:bodyPr>
          <a:lstStyle/>
          <a:p>
            <a:pPr marL="0" lvl="0" indent="0" rtl="0">
              <a:lnSpc>
                <a:spcPct val="90000"/>
              </a:lnSpc>
              <a:spcBef>
                <a:spcPts val="0"/>
              </a:spcBef>
              <a:spcAft>
                <a:spcPts val="600"/>
              </a:spcAft>
              <a:buNone/>
            </a:pPr>
            <a:endParaRPr lang="fr-CA" sz="1200" b="1" dirty="0"/>
          </a:p>
          <a:p>
            <a:pPr marL="0" indent="0">
              <a:lnSpc>
                <a:spcPct val="90000"/>
              </a:lnSpc>
              <a:spcAft>
                <a:spcPts val="600"/>
              </a:spcAft>
            </a:pPr>
            <a:r>
              <a:rPr lang="fr-CA" sz="1200" b="1" dirty="0"/>
              <a:t>Pour des informations plus précises et à jour, veuillez consulter les organismes concernés : </a:t>
            </a:r>
          </a:p>
          <a:p>
            <a:pPr marL="0" lvl="0" indent="0" rtl="0">
              <a:lnSpc>
                <a:spcPct val="90000"/>
              </a:lnSpc>
              <a:spcBef>
                <a:spcPts val="0"/>
              </a:spcBef>
              <a:spcAft>
                <a:spcPts val="600"/>
              </a:spcAft>
              <a:buNone/>
            </a:pPr>
            <a:r>
              <a:rPr lang="fr-CA" sz="1200" b="1" dirty="0"/>
              <a:t>Retraite Québec, Gouvernement du Canada</a:t>
            </a:r>
          </a:p>
          <a:p>
            <a:pPr marL="0" lvl="0" indent="0" rtl="0">
              <a:lnSpc>
                <a:spcPct val="90000"/>
              </a:lnSpc>
              <a:spcBef>
                <a:spcPts val="0"/>
              </a:spcBef>
              <a:spcAft>
                <a:spcPts val="600"/>
              </a:spcAft>
              <a:buNone/>
            </a:pPr>
            <a:endParaRPr lang="fr-CA" sz="1200" dirty="0"/>
          </a:p>
        </p:txBody>
      </p:sp>
      <p:sp>
        <p:nvSpPr>
          <p:cNvPr id="66" name="Text Placeholder 3">
            <a:extLst>
              <a:ext uri="{FF2B5EF4-FFF2-40B4-BE49-F238E27FC236}">
                <a16:creationId xmlns:a16="http://schemas.microsoft.com/office/drawing/2014/main" id="{464C355C-A091-F5EB-5A1F-0ED4CC124BC3}"/>
              </a:ext>
            </a:extLst>
          </p:cNvPr>
          <p:cNvSpPr>
            <a:spLocks noGrp="1"/>
          </p:cNvSpPr>
          <p:nvPr>
            <p:ph type="body" idx="2"/>
          </p:nvPr>
        </p:nvSpPr>
        <p:spPr/>
        <p:txBody>
          <a:bodyPr/>
          <a:lstStyle/>
          <a:p>
            <a:endParaRPr lang="en-US" dirty="0"/>
          </a:p>
        </p:txBody>
      </p:sp>
      <p:sp>
        <p:nvSpPr>
          <p:cNvPr id="61" name="Google Shape;61;p13"/>
          <p:cNvSpPr txBox="1">
            <a:spLocks noGrp="1"/>
          </p:cNvSpPr>
          <p:nvPr>
            <p:ph type="sldNum" idx="12"/>
          </p:nvPr>
        </p:nvSpPr>
        <p:spPr/>
        <p:txBody>
          <a:bodyPr spcFirstLastPara="1" wrap="square" lIns="91425" tIns="91425" rIns="91425" bIns="91425" anchor="ctr" anchorCtr="0">
            <a:normAutofit/>
          </a:bodyPr>
          <a:lstStyle/>
          <a:p>
            <a:pPr marL="0" lvl="0" indent="0" algn="r" rtl="0">
              <a:lnSpc>
                <a:spcPct val="90000"/>
              </a:lnSpc>
              <a:spcBef>
                <a:spcPts val="0"/>
              </a:spcBef>
              <a:spcAft>
                <a:spcPts val="600"/>
              </a:spcAft>
              <a:buNone/>
            </a:pPr>
            <a:fld id="{00000000-1234-1234-1234-123412341234}" type="slidenum">
              <a:rPr lang="en"/>
              <a:pPr marL="0" lvl="0" indent="0" algn="r" rtl="0">
                <a:lnSpc>
                  <a:spcPct val="90000"/>
                </a:lnSpc>
                <a:spcBef>
                  <a:spcPts val="0"/>
                </a:spcBef>
                <a:spcAft>
                  <a:spcPts val="600"/>
                </a:spcAft>
                <a:buNone/>
              </a:pPr>
              <a:t>1</a:t>
            </a:fld>
            <a:endParaRPr lang="en"/>
          </a:p>
        </p:txBody>
      </p:sp>
      <p:pic>
        <p:nvPicPr>
          <p:cNvPr id="3" name="Image 2" descr="Une image contenant texte, cercle, Police, Graphique&#10;&#10;Description générée automatiquement">
            <a:extLst>
              <a:ext uri="{FF2B5EF4-FFF2-40B4-BE49-F238E27FC236}">
                <a16:creationId xmlns:a16="http://schemas.microsoft.com/office/drawing/2014/main" id="{3A04844D-014C-2141-2D1B-E3EE20A9EC2B}"/>
              </a:ext>
            </a:extLst>
          </p:cNvPr>
          <p:cNvPicPr>
            <a:picLocks noChangeAspect="1"/>
          </p:cNvPicPr>
          <p:nvPr/>
        </p:nvPicPr>
        <p:blipFill>
          <a:blip r:embed="rId3"/>
          <a:stretch>
            <a:fillRect/>
          </a:stretch>
        </p:blipFill>
        <p:spPr>
          <a:xfrm>
            <a:off x="5010450" y="724200"/>
            <a:ext cx="3695100" cy="3695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p:txBody>
          <a:bodyPr spcFirstLastPara="1" lIns="91425" tIns="91425" rIns="91425" bIns="91425" anchor="ctr" anchorCtr="0">
            <a:normAutofit/>
          </a:bodyPr>
          <a:lstStyle/>
          <a:p>
            <a:pPr algn="ctr"/>
            <a:r>
              <a:rPr lang="en" b="1" dirty="0"/>
              <a:t>Aperçu</a:t>
            </a:r>
          </a:p>
        </p:txBody>
      </p:sp>
      <p:sp>
        <p:nvSpPr>
          <p:cNvPr id="68" name="Google Shape;68;p14"/>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2</a:t>
            </a:fld>
            <a:endParaRPr lang="en" sz="200"/>
          </a:p>
        </p:txBody>
      </p:sp>
      <p:graphicFrame>
        <p:nvGraphicFramePr>
          <p:cNvPr id="70" name="Google Shape;67;p14">
            <a:extLst>
              <a:ext uri="{FF2B5EF4-FFF2-40B4-BE49-F238E27FC236}">
                <a16:creationId xmlns:a16="http://schemas.microsoft.com/office/drawing/2014/main" id="{1AA2571E-160D-7FE4-E6B1-D80E9BEB2A16}"/>
              </a:ext>
            </a:extLst>
          </p:cNvPr>
          <p:cNvGraphicFramePr/>
          <p:nvPr>
            <p:extLst>
              <p:ext uri="{D42A27DB-BD31-4B8C-83A1-F6EECF244321}">
                <p14:modId xmlns:p14="http://schemas.microsoft.com/office/powerpoint/2010/main" val="1114359097"/>
              </p:ext>
            </p:extLst>
          </p:nvPr>
        </p:nvGraphicFramePr>
        <p:xfrm>
          <a:off x="628650" y="136921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5" name="Google Shape;75;p15"/>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3</a:t>
            </a:fld>
            <a:endParaRPr lang="en" sz="200"/>
          </a:p>
        </p:txBody>
      </p:sp>
      <p:sp>
        <p:nvSpPr>
          <p:cNvPr id="73" name="Google Shape;73;p15"/>
          <p:cNvSpPr txBox="1">
            <a:spLocks noGrp="1"/>
          </p:cNvSpPr>
          <p:nvPr>
            <p:ph type="title"/>
          </p:nvPr>
        </p:nvSpPr>
        <p:spPr/>
        <p:txBody>
          <a:bodyPr spcFirstLastPara="1" lIns="91425" tIns="91425" rIns="91425" bIns="91425" anchor="ctr" anchorCtr="0">
            <a:normAutofit/>
          </a:bodyPr>
          <a:lstStyle/>
          <a:p>
            <a:r>
              <a:rPr lang="fr-CA" b="1"/>
              <a:t>Revenus de retraite</a:t>
            </a:r>
          </a:p>
        </p:txBody>
      </p:sp>
      <p:graphicFrame>
        <p:nvGraphicFramePr>
          <p:cNvPr id="77" name="Google Shape;74;p15">
            <a:extLst>
              <a:ext uri="{FF2B5EF4-FFF2-40B4-BE49-F238E27FC236}">
                <a16:creationId xmlns:a16="http://schemas.microsoft.com/office/drawing/2014/main" id="{3357A204-591F-A5DF-82D8-3FED7027A38B}"/>
              </a:ext>
            </a:extLst>
          </p:cNvPr>
          <p:cNvGraphicFramePr/>
          <p:nvPr>
            <p:extLst>
              <p:ext uri="{D42A27DB-BD31-4B8C-83A1-F6EECF244321}">
                <p14:modId xmlns:p14="http://schemas.microsoft.com/office/powerpoint/2010/main" val="196566605"/>
              </p:ext>
            </p:extLst>
          </p:nvPr>
        </p:nvGraphicFramePr>
        <p:xfrm>
          <a:off x="628650" y="136921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303400"/>
            <a:ext cx="8520600" cy="572700"/>
          </a:xfrm>
          <a:prstGeom prst="rect">
            <a:avLst/>
          </a:prstGeom>
          <a:solidFill>
            <a:schemeClr val="lt1"/>
          </a:solidFill>
        </p:spPr>
        <p:txBody>
          <a:bodyPr spcFirstLastPara="1" wrap="square" lIns="91425" tIns="91425" rIns="91425" bIns="91425" anchor="t" anchorCtr="0">
            <a:noAutofit/>
          </a:bodyPr>
          <a:lstStyle/>
          <a:p>
            <a:pPr algn="ctr"/>
            <a:r>
              <a:rPr lang="fr-CA" b="1" dirty="0"/>
              <a:t>Principales sources de revenus de retraite</a:t>
            </a:r>
          </a:p>
        </p:txBody>
      </p:sp>
      <p:sp>
        <p:nvSpPr>
          <p:cNvPr id="86" name="Google Shape;86;p1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a:t>
            </a:fld>
            <a:endParaRPr>
              <a:latin typeface="Oswald"/>
              <a:ea typeface="Oswald"/>
              <a:cs typeface="Oswald"/>
              <a:sym typeface="Oswald"/>
            </a:endParaRPr>
          </a:p>
        </p:txBody>
      </p:sp>
      <p:sp>
        <p:nvSpPr>
          <p:cNvPr id="81" name="Google Shape;81;p16"/>
          <p:cNvSpPr/>
          <p:nvPr/>
        </p:nvSpPr>
        <p:spPr>
          <a:xfrm>
            <a:off x="2889725" y="4285649"/>
            <a:ext cx="3384900" cy="788959"/>
          </a:xfrm>
          <a:prstGeom prst="roundRect">
            <a:avLst>
              <a:gd name="adj" fmla="val 16667"/>
            </a:avLst>
          </a:prstGeom>
          <a:solidFill>
            <a:schemeClr val="lt1"/>
          </a:solid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algn="ctr"/>
            <a:r>
              <a:rPr lang="fr-CA" sz="2400">
                <a:solidFill>
                  <a:schemeClr val="accent6"/>
                </a:solidFill>
                <a:latin typeface="Oswald"/>
                <a:ea typeface="Oswald"/>
                <a:cs typeface="Oswald"/>
                <a:sym typeface="Oswald"/>
              </a:rPr>
              <a:t>Pension de la sécurité de vieillesse (PSV)</a:t>
            </a:r>
            <a:endParaRPr lang="fr-CA" sz="1800">
              <a:solidFill>
                <a:schemeClr val="accent6"/>
              </a:solidFill>
              <a:latin typeface="Oswald"/>
              <a:ea typeface="Oswald"/>
              <a:cs typeface="Oswald"/>
            </a:endParaRPr>
          </a:p>
        </p:txBody>
      </p:sp>
      <p:sp>
        <p:nvSpPr>
          <p:cNvPr id="82" name="Google Shape;82;p16"/>
          <p:cNvSpPr/>
          <p:nvPr/>
        </p:nvSpPr>
        <p:spPr>
          <a:xfrm>
            <a:off x="2869375" y="1369950"/>
            <a:ext cx="3383400" cy="960000"/>
          </a:xfrm>
          <a:prstGeom prst="roundRect">
            <a:avLst>
              <a:gd name="adj" fmla="val 16667"/>
            </a:avLst>
          </a:prstGeom>
          <a:solidFill>
            <a:schemeClr val="lt1"/>
          </a:solid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algn="ctr"/>
            <a:r>
              <a:rPr lang="fr-CA" sz="2400" dirty="0">
                <a:solidFill>
                  <a:schemeClr val="accent6"/>
                </a:solidFill>
                <a:latin typeface="Oswald"/>
                <a:ea typeface="Oswald"/>
                <a:cs typeface="Oswald"/>
                <a:sym typeface="Oswald"/>
              </a:rPr>
              <a:t>Économies personnelles </a:t>
            </a:r>
            <a:endParaRPr lang="fr-CA" sz="2400" dirty="0">
              <a:solidFill>
                <a:schemeClr val="accent6"/>
              </a:solidFill>
              <a:latin typeface="Oswald"/>
              <a:ea typeface="Oswald"/>
              <a:cs typeface="Oswald"/>
            </a:endParaRPr>
          </a:p>
          <a:p>
            <a:pPr marL="0" lvl="0" indent="0" algn="ctr" rtl="0">
              <a:spcBef>
                <a:spcPts val="0"/>
              </a:spcBef>
              <a:spcAft>
                <a:spcPts val="0"/>
              </a:spcAft>
              <a:buNone/>
            </a:pPr>
            <a:r>
              <a:rPr lang="fr-CA" sz="1800" dirty="0">
                <a:solidFill>
                  <a:schemeClr val="accent6"/>
                </a:solidFill>
                <a:latin typeface="Oswald"/>
                <a:ea typeface="Oswald"/>
                <a:cs typeface="Oswald"/>
                <a:sym typeface="Oswald"/>
              </a:rPr>
              <a:t>(incluant CELI et REER)</a:t>
            </a:r>
            <a:endParaRPr lang="fr-CA" sz="1800" dirty="0">
              <a:solidFill>
                <a:schemeClr val="accent6"/>
              </a:solidFill>
              <a:latin typeface="Oswald"/>
              <a:ea typeface="Oswald"/>
              <a:cs typeface="Oswald"/>
            </a:endParaRPr>
          </a:p>
        </p:txBody>
      </p:sp>
      <p:sp>
        <p:nvSpPr>
          <p:cNvPr id="83" name="Google Shape;83;p16"/>
          <p:cNvSpPr/>
          <p:nvPr/>
        </p:nvSpPr>
        <p:spPr>
          <a:xfrm>
            <a:off x="2869375" y="3368238"/>
            <a:ext cx="3384900" cy="917400"/>
          </a:xfrm>
          <a:prstGeom prst="roundRect">
            <a:avLst>
              <a:gd name="adj" fmla="val 16667"/>
            </a:avLst>
          </a:prstGeom>
          <a:solidFill>
            <a:schemeClr val="lt1"/>
          </a:solid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algn="ctr"/>
            <a:r>
              <a:rPr lang="fr-CA" sz="2400" dirty="0">
                <a:solidFill>
                  <a:schemeClr val="accent6"/>
                </a:solidFill>
                <a:latin typeface="Oswald"/>
                <a:ea typeface="Oswald"/>
                <a:cs typeface="Oswald"/>
                <a:sym typeface="Oswald"/>
              </a:rPr>
              <a:t>Régime de rentes du Québec (RRQ)</a:t>
            </a:r>
            <a:endParaRPr lang="fr-CA" sz="1800" dirty="0">
              <a:solidFill>
                <a:schemeClr val="accent6"/>
              </a:solidFill>
              <a:latin typeface="Oswald"/>
              <a:ea typeface="Oswald"/>
              <a:cs typeface="Oswald"/>
            </a:endParaRPr>
          </a:p>
        </p:txBody>
      </p:sp>
      <p:sp>
        <p:nvSpPr>
          <p:cNvPr id="84" name="Google Shape;84;p16"/>
          <p:cNvSpPr/>
          <p:nvPr/>
        </p:nvSpPr>
        <p:spPr>
          <a:xfrm>
            <a:off x="2869375" y="2329938"/>
            <a:ext cx="3383400" cy="1038300"/>
          </a:xfrm>
          <a:prstGeom prst="roundRect">
            <a:avLst>
              <a:gd name="adj" fmla="val 16667"/>
            </a:avLst>
          </a:prstGeom>
          <a:solidFill>
            <a:schemeClr val="lt1"/>
          </a:solid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algn="ctr"/>
            <a:r>
              <a:rPr lang="fr-CA" dirty="0">
                <a:solidFill>
                  <a:schemeClr val="accent6"/>
                </a:solidFill>
                <a:latin typeface="Oswald"/>
                <a:ea typeface="Oswald"/>
                <a:cs typeface="Oswald"/>
                <a:sym typeface="Oswald"/>
              </a:rPr>
              <a:t>Régime de retraite du personnel employé du gouvernement et des organismes publics </a:t>
            </a:r>
            <a:r>
              <a:rPr lang="fr-CA" sz="1800" dirty="0">
                <a:solidFill>
                  <a:schemeClr val="accent6"/>
                </a:solidFill>
                <a:latin typeface="Oswald"/>
                <a:ea typeface="Oswald"/>
                <a:cs typeface="Oswald"/>
                <a:sym typeface="Oswald"/>
              </a:rPr>
              <a:t>(RREGOP)</a:t>
            </a:r>
            <a:endParaRPr lang="fr-CA" sz="1800" dirty="0">
              <a:solidFill>
                <a:schemeClr val="accent6"/>
              </a:solidFill>
              <a:latin typeface="Oswald"/>
              <a:ea typeface="Oswald"/>
              <a:cs typeface="Oswald"/>
            </a:endParaRPr>
          </a:p>
        </p:txBody>
      </p:sp>
      <p:sp>
        <p:nvSpPr>
          <p:cNvPr id="85" name="Google Shape;85;p16"/>
          <p:cNvSpPr txBox="1"/>
          <p:nvPr/>
        </p:nvSpPr>
        <p:spPr>
          <a:xfrm>
            <a:off x="5616600" y="1556725"/>
            <a:ext cx="2225100" cy="37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accent6"/>
              </a:solidFill>
              <a:latin typeface="Oswald Medium"/>
              <a:ea typeface="Oswald Medium"/>
              <a:cs typeface="Oswald Medium"/>
              <a:sym typeface="Oswald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1000"/>
                                        <p:tgtEl>
                                          <p:spTgt spid="8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Google Shape;92;p17"/>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5</a:t>
            </a:fld>
            <a:endParaRPr lang="en" sz="200"/>
          </a:p>
        </p:txBody>
      </p:sp>
      <p:sp>
        <p:nvSpPr>
          <p:cNvPr id="91" name="Google Shape;91;p17"/>
          <p:cNvSpPr txBox="1">
            <a:spLocks noGrp="1"/>
          </p:cNvSpPr>
          <p:nvPr>
            <p:ph type="title"/>
          </p:nvPr>
        </p:nvSpPr>
        <p:spPr/>
        <p:txBody>
          <a:bodyPr spcFirstLastPara="1" lIns="91425" tIns="91425" rIns="91425" bIns="91425" anchor="ctr" anchorCtr="0">
            <a:normAutofit/>
          </a:bodyPr>
          <a:lstStyle/>
          <a:p>
            <a:pPr algn="ctr"/>
            <a:r>
              <a:rPr lang="fr-CA" b="1" dirty="0"/>
              <a:t>Sources de revenus disponibles selon l'âge</a:t>
            </a:r>
          </a:p>
        </p:txBody>
      </p:sp>
      <p:graphicFrame>
        <p:nvGraphicFramePr>
          <p:cNvPr id="93" name="Google Shape;93;p17"/>
          <p:cNvGraphicFramePr/>
          <p:nvPr>
            <p:extLst>
              <p:ext uri="{D42A27DB-BD31-4B8C-83A1-F6EECF244321}">
                <p14:modId xmlns:p14="http://schemas.microsoft.com/office/powerpoint/2010/main" val="834327284"/>
              </p:ext>
            </p:extLst>
          </p:nvPr>
        </p:nvGraphicFramePr>
        <p:xfrm>
          <a:off x="628650" y="1432319"/>
          <a:ext cx="7886703" cy="3326983"/>
        </p:xfrm>
        <a:graphic>
          <a:graphicData uri="http://schemas.openxmlformats.org/drawingml/2006/table">
            <a:tbl>
              <a:tblPr firstRow="1" bandRow="1">
                <a:solidFill>
                  <a:schemeClr val="bg1">
                    <a:lumMod val="95000"/>
                  </a:schemeClr>
                </a:solidFill>
                <a:tableStyleId>{897E62AD-5BA3-4AFD-91AF-6BD8972A8C4B}</a:tableStyleId>
              </a:tblPr>
              <a:tblGrid>
                <a:gridCol w="2989155">
                  <a:extLst>
                    <a:ext uri="{9D8B030D-6E8A-4147-A177-3AD203B41FA5}">
                      <a16:colId xmlns:a16="http://schemas.microsoft.com/office/drawing/2014/main" val="20000"/>
                    </a:ext>
                  </a:extLst>
                </a:gridCol>
                <a:gridCol w="977619">
                  <a:extLst>
                    <a:ext uri="{9D8B030D-6E8A-4147-A177-3AD203B41FA5}">
                      <a16:colId xmlns:a16="http://schemas.microsoft.com/office/drawing/2014/main" val="20001"/>
                    </a:ext>
                  </a:extLst>
                </a:gridCol>
                <a:gridCol w="994633">
                  <a:extLst>
                    <a:ext uri="{9D8B030D-6E8A-4147-A177-3AD203B41FA5}">
                      <a16:colId xmlns:a16="http://schemas.microsoft.com/office/drawing/2014/main" val="20002"/>
                    </a:ext>
                  </a:extLst>
                </a:gridCol>
                <a:gridCol w="985182">
                  <a:extLst>
                    <a:ext uri="{9D8B030D-6E8A-4147-A177-3AD203B41FA5}">
                      <a16:colId xmlns:a16="http://schemas.microsoft.com/office/drawing/2014/main" val="20003"/>
                    </a:ext>
                  </a:extLst>
                </a:gridCol>
                <a:gridCol w="970057">
                  <a:extLst>
                    <a:ext uri="{9D8B030D-6E8A-4147-A177-3AD203B41FA5}">
                      <a16:colId xmlns:a16="http://schemas.microsoft.com/office/drawing/2014/main" val="734023176"/>
                    </a:ext>
                  </a:extLst>
                </a:gridCol>
                <a:gridCol w="970057">
                  <a:extLst>
                    <a:ext uri="{9D8B030D-6E8A-4147-A177-3AD203B41FA5}">
                      <a16:colId xmlns:a16="http://schemas.microsoft.com/office/drawing/2014/main" val="20004"/>
                    </a:ext>
                  </a:extLst>
                </a:gridCol>
              </a:tblGrid>
              <a:tr h="591866">
                <a:tc>
                  <a:txBody>
                    <a:bodyPr/>
                    <a:lstStyle/>
                    <a:p>
                      <a:pPr marL="0" lvl="0" indent="0" algn="ctr" rtl="0">
                        <a:spcBef>
                          <a:spcPts val="0"/>
                        </a:spcBef>
                        <a:spcAft>
                          <a:spcPts val="0"/>
                        </a:spcAft>
                        <a:buNone/>
                      </a:pPr>
                      <a:r>
                        <a:rPr lang="fr-CA" sz="2200" b="1" cap="none" spc="0" noProof="0" dirty="0">
                          <a:solidFill>
                            <a:schemeClr val="tx1"/>
                          </a:solidFill>
                          <a:latin typeface="Oswald"/>
                          <a:ea typeface="Oswald"/>
                          <a:cs typeface="Oswald"/>
                          <a:sym typeface="Oswald"/>
                        </a:rPr>
                        <a:t>Sources</a:t>
                      </a:r>
                    </a:p>
                  </a:txBody>
                  <a:tcPr marL="86917" marR="124147" marT="24834" marB="18625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lvl="0" indent="0" algn="ctr" rtl="0">
                        <a:spcBef>
                          <a:spcPts val="0"/>
                        </a:spcBef>
                        <a:spcAft>
                          <a:spcPts val="0"/>
                        </a:spcAft>
                        <a:buNone/>
                      </a:pPr>
                      <a:r>
                        <a:rPr lang="fr-CA" sz="2200" b="1" cap="none" spc="0" noProof="0">
                          <a:solidFill>
                            <a:schemeClr val="tx1"/>
                          </a:solidFill>
                          <a:latin typeface="Oswald"/>
                          <a:ea typeface="Oswald"/>
                          <a:cs typeface="Oswald"/>
                          <a:sym typeface="Oswald"/>
                        </a:rPr>
                        <a:t>55 </a:t>
                      </a:r>
                      <a:r>
                        <a:rPr lang="fr-CA" sz="2200" b="1" cap="none" spc="0" noProof="0">
                          <a:solidFill>
                            <a:schemeClr val="tx1"/>
                          </a:solidFill>
                          <a:latin typeface="Oswald"/>
                          <a:ea typeface="Oswald"/>
                          <a:cs typeface="Oswald"/>
                        </a:rPr>
                        <a:t>ans</a:t>
                      </a:r>
                      <a:endParaRPr lang="fr-CA" sz="2200" b="1" cap="none" spc="0" noProof="0">
                        <a:solidFill>
                          <a:schemeClr val="tx1"/>
                        </a:solidFill>
                        <a:latin typeface="Oswald"/>
                        <a:ea typeface="Oswald"/>
                        <a:cs typeface="Oswald"/>
                        <a:sym typeface="Oswald"/>
                      </a:endParaRPr>
                    </a:p>
                  </a:txBody>
                  <a:tcPr marL="86917" marR="124147" marT="24834" marB="18625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lvl="0" indent="0" algn="ctr" rtl="0">
                        <a:spcBef>
                          <a:spcPts val="0"/>
                        </a:spcBef>
                        <a:spcAft>
                          <a:spcPts val="0"/>
                        </a:spcAft>
                        <a:buNone/>
                      </a:pPr>
                      <a:r>
                        <a:rPr lang="fr-CA" sz="2200" b="1" cap="none" spc="0" noProof="0">
                          <a:solidFill>
                            <a:schemeClr val="tx1"/>
                          </a:solidFill>
                          <a:latin typeface="Oswald"/>
                          <a:ea typeface="Oswald"/>
                          <a:cs typeface="Oswald"/>
                          <a:sym typeface="Oswald"/>
                        </a:rPr>
                        <a:t>60 </a:t>
                      </a:r>
                      <a:r>
                        <a:rPr lang="fr-CA" sz="2200" b="1" cap="none" spc="0" noProof="0">
                          <a:solidFill>
                            <a:schemeClr val="tx1"/>
                          </a:solidFill>
                          <a:latin typeface="Oswald"/>
                          <a:ea typeface="Oswald"/>
                          <a:cs typeface="Oswald"/>
                        </a:rPr>
                        <a:t>ans</a:t>
                      </a:r>
                      <a:endParaRPr lang="fr-CA" sz="2200" b="1" cap="none" spc="0" noProof="0">
                        <a:solidFill>
                          <a:schemeClr val="tx1"/>
                        </a:solidFill>
                        <a:latin typeface="Oswald"/>
                        <a:ea typeface="Oswald"/>
                        <a:cs typeface="Oswald"/>
                        <a:sym typeface="Oswald"/>
                      </a:endParaRPr>
                    </a:p>
                  </a:txBody>
                  <a:tcPr marL="86917" marR="124147" marT="24834" marB="18625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lvl="0" indent="0" algn="ctr" rtl="0">
                        <a:spcBef>
                          <a:spcPts val="0"/>
                        </a:spcBef>
                        <a:spcAft>
                          <a:spcPts val="0"/>
                        </a:spcAft>
                        <a:buNone/>
                      </a:pPr>
                      <a:r>
                        <a:rPr lang="fr-CA" sz="2200" b="1" cap="none" spc="0" noProof="0">
                          <a:solidFill>
                            <a:schemeClr val="tx1"/>
                          </a:solidFill>
                          <a:latin typeface="Oswald"/>
                          <a:ea typeface="Oswald"/>
                          <a:cs typeface="Oswald"/>
                          <a:sym typeface="Oswald"/>
                        </a:rPr>
                        <a:t>65 </a:t>
                      </a:r>
                      <a:r>
                        <a:rPr lang="fr-CA" sz="2200" b="1" cap="none" spc="0" noProof="0">
                          <a:solidFill>
                            <a:schemeClr val="tx1"/>
                          </a:solidFill>
                          <a:latin typeface="Oswald"/>
                          <a:ea typeface="Oswald"/>
                          <a:cs typeface="Oswald"/>
                        </a:rPr>
                        <a:t>ans</a:t>
                      </a:r>
                      <a:endParaRPr lang="fr-CA" sz="2200" b="1" cap="none" spc="0" noProof="0">
                        <a:solidFill>
                          <a:schemeClr val="tx1"/>
                        </a:solidFill>
                        <a:latin typeface="Oswald"/>
                        <a:ea typeface="Oswald"/>
                        <a:cs typeface="Oswald"/>
                        <a:sym typeface="Oswald"/>
                      </a:endParaRPr>
                    </a:p>
                  </a:txBody>
                  <a:tcPr marL="86917" marR="124147" marT="24834" marB="18625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lvl="0" indent="0" algn="ctr" rtl="0">
                        <a:spcBef>
                          <a:spcPts val="0"/>
                        </a:spcBef>
                        <a:spcAft>
                          <a:spcPts val="0"/>
                        </a:spcAft>
                        <a:buNone/>
                      </a:pPr>
                      <a:r>
                        <a:rPr lang="fr-CA" sz="2200" b="1" cap="none" spc="0" noProof="0" dirty="0">
                          <a:solidFill>
                            <a:schemeClr val="tx1"/>
                          </a:solidFill>
                          <a:latin typeface="Oswald"/>
                          <a:ea typeface="Oswald"/>
                          <a:cs typeface="Oswald"/>
                          <a:sym typeface="Oswald"/>
                        </a:rPr>
                        <a:t>70 </a:t>
                      </a:r>
                      <a:r>
                        <a:rPr lang="fr-CA" sz="2200" b="1" cap="none" spc="0" noProof="0" dirty="0">
                          <a:solidFill>
                            <a:schemeClr val="tx1"/>
                          </a:solidFill>
                          <a:latin typeface="Oswald"/>
                          <a:ea typeface="Oswald"/>
                          <a:cs typeface="Oswald"/>
                        </a:rPr>
                        <a:t>ans</a:t>
                      </a:r>
                      <a:endParaRPr lang="fr-CA" sz="2200" b="1" cap="none" spc="0" noProof="0" dirty="0">
                        <a:solidFill>
                          <a:schemeClr val="tx1"/>
                        </a:solidFill>
                        <a:latin typeface="Oswald"/>
                        <a:ea typeface="Oswald"/>
                        <a:cs typeface="Oswald"/>
                        <a:sym typeface="Oswald"/>
                      </a:endParaRPr>
                    </a:p>
                  </a:txBody>
                  <a:tcPr marL="86917" marR="124147" marT="24834" marB="18625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lvl="0" indent="0" algn="ctr" rtl="0">
                        <a:spcBef>
                          <a:spcPts val="0"/>
                        </a:spcBef>
                        <a:spcAft>
                          <a:spcPts val="0"/>
                        </a:spcAft>
                        <a:buNone/>
                      </a:pPr>
                      <a:r>
                        <a:rPr lang="fr-CA" sz="2200" b="1" cap="none" spc="0" noProof="0" dirty="0">
                          <a:solidFill>
                            <a:schemeClr val="tx1"/>
                          </a:solidFill>
                          <a:latin typeface="Oswald"/>
                          <a:ea typeface="Oswald"/>
                          <a:cs typeface="Oswald"/>
                          <a:sym typeface="Oswald"/>
                        </a:rPr>
                        <a:t>72 </a:t>
                      </a:r>
                      <a:r>
                        <a:rPr lang="fr-CA" sz="2200" b="1" cap="none" spc="0" noProof="0" dirty="0">
                          <a:solidFill>
                            <a:schemeClr val="tx1"/>
                          </a:solidFill>
                          <a:latin typeface="Oswald"/>
                          <a:ea typeface="Oswald"/>
                          <a:cs typeface="Oswald"/>
                        </a:rPr>
                        <a:t>ans</a:t>
                      </a:r>
                      <a:endParaRPr lang="fr-CA" sz="2200" b="1" cap="none" spc="0" noProof="0" dirty="0">
                        <a:solidFill>
                          <a:schemeClr val="tx1"/>
                        </a:solidFill>
                        <a:latin typeface="Oswald"/>
                        <a:ea typeface="Oswald"/>
                        <a:cs typeface="Oswald"/>
                        <a:sym typeface="Oswald"/>
                      </a:endParaRPr>
                    </a:p>
                  </a:txBody>
                  <a:tcPr marL="86917" marR="124147" marT="24834" marB="186251"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0000"/>
                  </a:ext>
                </a:extLst>
              </a:tr>
              <a:tr h="509088">
                <a:tc>
                  <a:txBody>
                    <a:bodyPr/>
                    <a:lstStyle/>
                    <a:p>
                      <a:pPr marL="0" lvl="0" indent="0" algn="l" rtl="0">
                        <a:spcBef>
                          <a:spcPts val="0"/>
                        </a:spcBef>
                        <a:spcAft>
                          <a:spcPts val="0"/>
                        </a:spcAft>
                        <a:buNone/>
                      </a:pPr>
                      <a:r>
                        <a:rPr lang="fr-CA" sz="1600" cap="none" spc="0" noProof="0">
                          <a:solidFill>
                            <a:schemeClr val="tx1"/>
                          </a:solidFill>
                          <a:latin typeface="Oswald"/>
                          <a:ea typeface="Oswald"/>
                          <a:cs typeface="Oswald"/>
                        </a:rPr>
                        <a:t>PSV</a:t>
                      </a:r>
                      <a:r>
                        <a:rPr lang="fr-CA" sz="1600" cap="none" spc="0" noProof="0">
                          <a:solidFill>
                            <a:schemeClr val="tx1"/>
                          </a:solidFill>
                          <a:latin typeface="Oswald"/>
                          <a:ea typeface="Oswald"/>
                          <a:cs typeface="Oswald"/>
                          <a:sym typeface="Oswald"/>
                        </a:rPr>
                        <a:t> (</a:t>
                      </a:r>
                      <a:r>
                        <a:rPr lang="fr-CA" sz="1600" cap="none" spc="0" noProof="0">
                          <a:solidFill>
                            <a:schemeClr val="tx1"/>
                          </a:solidFill>
                          <a:latin typeface="Oswald"/>
                          <a:ea typeface="Oswald"/>
                          <a:cs typeface="Oswald"/>
                        </a:rPr>
                        <a:t>Pension de la sécurité de vieillesse</a:t>
                      </a:r>
                      <a:r>
                        <a:rPr lang="fr-CA" sz="1600" cap="none" spc="0" noProof="0">
                          <a:solidFill>
                            <a:schemeClr val="tx1"/>
                          </a:solidFill>
                          <a:latin typeface="Oswald"/>
                          <a:ea typeface="Oswald"/>
                          <a:cs typeface="Oswald"/>
                          <a:sym typeface="Oswald"/>
                        </a:rPr>
                        <a:t>)</a:t>
                      </a:r>
                    </a:p>
                  </a:txBody>
                  <a:tcPr marL="86917" marR="124147" marT="24834" marB="186251">
                    <a:lnL w="12700" cap="flat" cmpd="sng" algn="ctr">
                      <a:solidFill>
                        <a:schemeClr val="accent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endParaRPr lang="fr-CA" sz="1600" cap="none" spc="0" noProof="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endParaRPr lang="fr-CA" sz="1600" cap="none" spc="0" noProof="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rPr>
                        <a:t>Oui</a:t>
                      </a:r>
                      <a:endParaRPr lang="fr-CA" sz="1600" cap="none" spc="0" noProof="0" dirty="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rPr>
                        <a:t>Oui</a:t>
                      </a:r>
                      <a:endParaRPr lang="fr-CA" sz="1600" cap="none" spc="0" noProof="0" dirty="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10001"/>
                  </a:ext>
                </a:extLst>
              </a:tr>
              <a:tr h="509088">
                <a:tc>
                  <a:txBody>
                    <a:bodyPr/>
                    <a:lstStyle/>
                    <a:p>
                      <a:pPr marL="0" lvl="0" indent="0" algn="l" rtl="0">
                        <a:spcBef>
                          <a:spcPts val="0"/>
                        </a:spcBef>
                        <a:spcAft>
                          <a:spcPts val="0"/>
                        </a:spcAft>
                        <a:buNone/>
                      </a:pPr>
                      <a:r>
                        <a:rPr lang="fr-CA" sz="1600" cap="none" spc="0" noProof="0">
                          <a:solidFill>
                            <a:schemeClr val="tx1"/>
                          </a:solidFill>
                          <a:latin typeface="Oswald"/>
                          <a:ea typeface="Oswald"/>
                          <a:cs typeface="Oswald"/>
                        </a:rPr>
                        <a:t>SRG</a:t>
                      </a:r>
                      <a:r>
                        <a:rPr lang="fr-CA" sz="1600" cap="none" spc="0" noProof="0">
                          <a:solidFill>
                            <a:schemeClr val="tx1"/>
                          </a:solidFill>
                          <a:latin typeface="Oswald"/>
                          <a:ea typeface="Oswald"/>
                          <a:cs typeface="Oswald"/>
                          <a:sym typeface="Oswald"/>
                        </a:rPr>
                        <a:t> (</a:t>
                      </a:r>
                      <a:r>
                        <a:rPr lang="fr-CA" sz="1600" cap="none" spc="0" noProof="0">
                          <a:solidFill>
                            <a:schemeClr val="tx1"/>
                          </a:solidFill>
                          <a:latin typeface="Oswald"/>
                          <a:ea typeface="Oswald"/>
                          <a:cs typeface="Oswald"/>
                        </a:rPr>
                        <a:t>Supplément de revenu garanti</a:t>
                      </a:r>
                      <a:r>
                        <a:rPr lang="fr-CA" sz="1600" cap="none" spc="0" noProof="0">
                          <a:solidFill>
                            <a:schemeClr val="tx1"/>
                          </a:solidFill>
                          <a:latin typeface="Oswald"/>
                          <a:ea typeface="Oswald"/>
                          <a:cs typeface="Oswald"/>
                          <a:sym typeface="Oswald"/>
                        </a:rPr>
                        <a:t>)</a:t>
                      </a:r>
                    </a:p>
                  </a:txBody>
                  <a:tcPr marL="86917" marR="124147" marT="24834" marB="186251">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endParaRPr lang="fr-CA" sz="1600" cap="none" spc="0" noProof="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endParaRPr lang="fr-CA" sz="1600" cap="none" spc="0" noProof="0" dirty="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10002"/>
                  </a:ext>
                </a:extLst>
              </a:tr>
              <a:tr h="509088">
                <a:tc>
                  <a:txBody>
                    <a:bodyPr/>
                    <a:lstStyle/>
                    <a:p>
                      <a:pPr marL="0" lvl="0" indent="0" algn="l" rtl="0">
                        <a:spcBef>
                          <a:spcPts val="0"/>
                        </a:spcBef>
                        <a:spcAft>
                          <a:spcPts val="0"/>
                        </a:spcAft>
                        <a:buNone/>
                      </a:pPr>
                      <a:r>
                        <a:rPr lang="fr-CA" sz="1600" cap="none" spc="0" noProof="0" dirty="0">
                          <a:solidFill>
                            <a:schemeClr val="tx1"/>
                          </a:solidFill>
                          <a:latin typeface="Oswald"/>
                          <a:ea typeface="Oswald"/>
                          <a:cs typeface="Oswald"/>
                        </a:rPr>
                        <a:t>RRQ</a:t>
                      </a:r>
                      <a:r>
                        <a:rPr lang="fr-CA" sz="1600" cap="none" spc="0" noProof="0" dirty="0">
                          <a:solidFill>
                            <a:schemeClr val="tx1"/>
                          </a:solidFill>
                          <a:latin typeface="Oswald"/>
                          <a:ea typeface="Oswald"/>
                          <a:cs typeface="Oswald"/>
                          <a:sym typeface="Oswald"/>
                        </a:rPr>
                        <a:t> (</a:t>
                      </a:r>
                      <a:r>
                        <a:rPr lang="fr-CA" sz="1600" cap="none" spc="0" noProof="0" dirty="0">
                          <a:solidFill>
                            <a:schemeClr val="tx1"/>
                          </a:solidFill>
                          <a:latin typeface="Oswald"/>
                          <a:ea typeface="Oswald"/>
                          <a:cs typeface="Oswald"/>
                        </a:rPr>
                        <a:t>Régime de rentes du Québec</a:t>
                      </a:r>
                      <a:r>
                        <a:rPr lang="fr-CA" sz="1600" cap="none" spc="0" noProof="0" dirty="0">
                          <a:solidFill>
                            <a:schemeClr val="tx1"/>
                          </a:solidFill>
                          <a:latin typeface="Oswald"/>
                          <a:ea typeface="Oswald"/>
                          <a:cs typeface="Oswald"/>
                          <a:sym typeface="Oswald"/>
                        </a:rPr>
                        <a:t>)</a:t>
                      </a:r>
                    </a:p>
                  </a:txBody>
                  <a:tcPr marL="86917" marR="124147" marT="24834" marB="186251">
                    <a:lnL w="12700" cap="flat" cmpd="sng" algn="ctr">
                      <a:solidFill>
                        <a:schemeClr val="accent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endParaRPr lang="fr-CA" sz="1600" cap="none" spc="0" noProof="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rPr>
                        <a:t>Oui</a:t>
                      </a:r>
                      <a:endParaRPr lang="fr-CA" sz="1600" cap="none" spc="0" noProof="0" dirty="0">
                        <a:solidFill>
                          <a:schemeClr val="tx1"/>
                        </a:solidFill>
                        <a:latin typeface="Oswald"/>
                        <a:ea typeface="Oswald"/>
                        <a:cs typeface="Oswald"/>
                        <a:sym typeface="Oswald"/>
                      </a:endParaRPr>
                    </a:p>
                  </a:txBody>
                  <a:tcPr marL="86917" marR="124147" marT="24834" marB="186251" anchor="ctr">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10003"/>
                  </a:ext>
                </a:extLst>
              </a:tr>
              <a:tr h="509088">
                <a:tc>
                  <a:txBody>
                    <a:bodyPr/>
                    <a:lstStyle/>
                    <a:p>
                      <a:pPr marL="0" lvl="0" indent="0" algn="l" rtl="0">
                        <a:spcBef>
                          <a:spcPts val="0"/>
                        </a:spcBef>
                        <a:spcAft>
                          <a:spcPts val="0"/>
                        </a:spcAft>
                        <a:buNone/>
                      </a:pPr>
                      <a:r>
                        <a:rPr lang="fr-CA" sz="1600" cap="none" spc="0" noProof="0">
                          <a:solidFill>
                            <a:schemeClr val="tx1"/>
                          </a:solidFill>
                          <a:latin typeface="Oswald"/>
                          <a:ea typeface="Oswald"/>
                          <a:cs typeface="Oswald"/>
                          <a:sym typeface="Oswald"/>
                        </a:rPr>
                        <a:t>RREGOP</a:t>
                      </a:r>
                    </a:p>
                  </a:txBody>
                  <a:tcPr marL="86917" marR="124147" marT="24834" marB="186251">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10004"/>
                  </a:ext>
                </a:extLst>
              </a:tr>
              <a:tr h="509088">
                <a:tc>
                  <a:txBody>
                    <a:bodyPr/>
                    <a:lstStyle/>
                    <a:p>
                      <a:pPr marL="0" lvl="0" indent="0" algn="l" rtl="0">
                        <a:spcBef>
                          <a:spcPts val="0"/>
                        </a:spcBef>
                        <a:spcAft>
                          <a:spcPts val="0"/>
                        </a:spcAft>
                        <a:buNone/>
                      </a:pPr>
                      <a:r>
                        <a:rPr lang="fr-CA" sz="1600" cap="none" spc="0" noProof="0" dirty="0">
                          <a:solidFill>
                            <a:schemeClr val="tx1"/>
                          </a:solidFill>
                          <a:latin typeface="Oswald"/>
                          <a:ea typeface="Oswald"/>
                          <a:cs typeface="Oswald"/>
                        </a:rPr>
                        <a:t>Économies personnelles</a:t>
                      </a:r>
                      <a:endParaRPr lang="fr-CA" sz="1600" cap="none" spc="0" noProof="0" dirty="0">
                        <a:solidFill>
                          <a:schemeClr val="tx1"/>
                        </a:solidFill>
                        <a:latin typeface="Oswald"/>
                        <a:ea typeface="Oswald"/>
                        <a:cs typeface="Oswald"/>
                        <a:sym typeface="Oswald"/>
                      </a:endParaRPr>
                    </a:p>
                  </a:txBody>
                  <a:tcPr marL="86917" marR="124147" marT="24834" marB="186251">
                    <a:lnL w="12700" cap="flat" cmpd="sng" algn="ctr">
                      <a:solidFill>
                        <a:schemeClr val="accent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lvl="0" indent="0" algn="ctr" rtl="0">
                        <a:spcBef>
                          <a:spcPts val="0"/>
                        </a:spcBef>
                        <a:spcAft>
                          <a:spcPts val="0"/>
                        </a:spcAft>
                        <a:buNone/>
                      </a:pPr>
                      <a:r>
                        <a:rPr lang="fr-CA" sz="1600" cap="none" spc="0" noProof="0" dirty="0">
                          <a:solidFill>
                            <a:schemeClr val="tx1"/>
                          </a:solidFill>
                          <a:latin typeface="Oswald"/>
                          <a:ea typeface="Oswald"/>
                          <a:cs typeface="Oswald"/>
                          <a:sym typeface="Oswald"/>
                        </a:rPr>
                        <a:t>Possible</a:t>
                      </a:r>
                    </a:p>
                  </a:txBody>
                  <a:tcPr marL="86917" marR="124147" marT="24834" marB="186251"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en" b="1" cap="all" dirty="0"/>
              <a:t>Objectif 70 %</a:t>
            </a:r>
            <a:endParaRPr b="1" cap="all" dirty="0"/>
          </a:p>
        </p:txBody>
      </p:sp>
      <p:sp>
        <p:nvSpPr>
          <p:cNvPr id="99" name="Google Shape;99;p18"/>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6</a:t>
            </a:fld>
            <a:endParaRPr>
              <a:latin typeface="Oswald"/>
              <a:ea typeface="Oswald"/>
              <a:cs typeface="Oswald"/>
              <a:sym typeface="Oswald"/>
            </a:endParaRPr>
          </a:p>
        </p:txBody>
      </p:sp>
      <p:sp>
        <p:nvSpPr>
          <p:cNvPr id="100" name="Google Shape;100;p18"/>
          <p:cNvSpPr txBox="1"/>
          <p:nvPr/>
        </p:nvSpPr>
        <p:spPr>
          <a:xfrm>
            <a:off x="656625" y="1471625"/>
            <a:ext cx="7852200" cy="33576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a:solidFill>
                  <a:schemeClr val="lt1"/>
                </a:solidFill>
                <a:latin typeface="Oswald"/>
                <a:ea typeface="Oswald"/>
                <a:cs typeface="Oswald"/>
                <a:sym typeface="Oswald"/>
              </a:rPr>
              <a:t>D'une manière générale, une personne a besoin d'un revenu de retraite équivalent à 60 à 80 % de son revenu annuel brut d’emploi au moment de la retraite pour maintenir sa qualité de vie</a:t>
            </a:r>
            <a:endParaRPr lang="fr-CA" sz="240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a:solidFill>
                  <a:schemeClr val="lt1"/>
                </a:solidFill>
                <a:latin typeface="Oswald"/>
                <a:ea typeface="Oswald"/>
                <a:cs typeface="Oswald"/>
                <a:sym typeface="Oswald"/>
              </a:rPr>
              <a:t>Plusieurs dépenses liées à l'emploi baissent à la retraite</a:t>
            </a:r>
            <a:endParaRPr lang="fr-CA" sz="240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a:solidFill>
                  <a:schemeClr val="lt1"/>
                </a:solidFill>
                <a:latin typeface="Oswald"/>
                <a:ea typeface="Oswald"/>
                <a:cs typeface="Oswald"/>
                <a:sym typeface="Oswald"/>
              </a:rPr>
              <a:t>Une personne qui a 35 ans de service pour le calcul de la rente atteint cet objectif </a:t>
            </a:r>
            <a:endParaRPr lang="fr-CA" sz="24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Effect transition="in" filter="fade">
                                      <p:cBhvr>
                                        <p:cTn id="7" dur="500"/>
                                        <p:tgtEl>
                                          <p:spTgt spid="1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
                                            <p:txEl>
                                              <p:pRg st="2" end="2"/>
                                            </p:txEl>
                                          </p:spTgt>
                                        </p:tgtEl>
                                        <p:attrNameLst>
                                          <p:attrName>style.visibility</p:attrName>
                                        </p:attrNameLst>
                                      </p:cBhvr>
                                      <p:to>
                                        <p:strVal val="visible"/>
                                      </p:to>
                                    </p:set>
                                    <p:animEffect transition="in" filter="fade">
                                      <p:cBhvr>
                                        <p:cTn id="12" dur="500"/>
                                        <p:tgtEl>
                                          <p:spTgt spid="1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9BDB-29CF-6093-2BF6-861197D6A2AD}"/>
              </a:ext>
            </a:extLst>
          </p:cNvPr>
          <p:cNvSpPr>
            <a:spLocks noGrp="1"/>
          </p:cNvSpPr>
          <p:nvPr>
            <p:ph type="title"/>
          </p:nvPr>
        </p:nvSpPr>
        <p:spPr>
          <a:xfrm>
            <a:off x="434892" y="130328"/>
            <a:ext cx="8397408" cy="735438"/>
          </a:xfrm>
        </p:spPr>
        <p:txBody>
          <a:bodyPr/>
          <a:lstStyle/>
          <a:p>
            <a:r>
              <a:rPr lang="en-US" sz="2800" b="1" dirty="0" err="1">
                <a:solidFill>
                  <a:srgbClr val="37474F"/>
                </a:solidFill>
              </a:rPr>
              <a:t>Changements</a:t>
            </a:r>
            <a:r>
              <a:rPr lang="en-US" sz="2800" b="1" dirty="0">
                <a:solidFill>
                  <a:srgbClr val="37474F"/>
                </a:solidFill>
              </a:rPr>
              <a:t> </a:t>
            </a:r>
            <a:r>
              <a:rPr lang="en-US" sz="2800" b="1" dirty="0" err="1">
                <a:solidFill>
                  <a:srgbClr val="37474F"/>
                </a:solidFill>
              </a:rPr>
              <a:t>probables</a:t>
            </a:r>
            <a:r>
              <a:rPr lang="en-US" sz="2800" b="1" dirty="0">
                <a:solidFill>
                  <a:srgbClr val="37474F"/>
                </a:solidFill>
              </a:rPr>
              <a:t> de </a:t>
            </a:r>
            <a:r>
              <a:rPr lang="en-US" sz="2800" b="1" dirty="0" err="1">
                <a:solidFill>
                  <a:srgbClr val="37474F"/>
                </a:solidFill>
              </a:rPr>
              <a:t>vos</a:t>
            </a:r>
            <a:r>
              <a:rPr lang="en-US" sz="2800" b="1" dirty="0">
                <a:solidFill>
                  <a:srgbClr val="37474F"/>
                </a:solidFill>
              </a:rPr>
              <a:t> </a:t>
            </a:r>
            <a:r>
              <a:rPr lang="en-US" sz="2800" b="1" dirty="0" err="1">
                <a:solidFill>
                  <a:srgbClr val="37474F"/>
                </a:solidFill>
              </a:rPr>
              <a:t>dépenses</a:t>
            </a:r>
            <a:r>
              <a:rPr lang="en-US" sz="2800" b="1" dirty="0">
                <a:solidFill>
                  <a:srgbClr val="37474F"/>
                </a:solidFill>
              </a:rPr>
              <a:t> à la </a:t>
            </a:r>
            <a:r>
              <a:rPr lang="en-US" sz="2800" b="1" dirty="0" err="1">
                <a:solidFill>
                  <a:srgbClr val="37474F"/>
                </a:solidFill>
              </a:rPr>
              <a:t>retraite</a:t>
            </a:r>
            <a:r>
              <a:rPr lang="en" b="1" baseline="30000" dirty="0">
                <a:solidFill>
                  <a:schemeClr val="accent1"/>
                </a:solidFill>
              </a:rPr>
              <a:t>1</a:t>
            </a:r>
            <a:endParaRPr lang="en-US" b="1" dirty="0">
              <a:solidFill>
                <a:schemeClr val="accent1"/>
              </a:solidFill>
            </a:endParaRPr>
          </a:p>
        </p:txBody>
      </p:sp>
      <p:sp>
        <p:nvSpPr>
          <p:cNvPr id="3" name="Text Placeholder 2">
            <a:extLst>
              <a:ext uri="{FF2B5EF4-FFF2-40B4-BE49-F238E27FC236}">
                <a16:creationId xmlns:a16="http://schemas.microsoft.com/office/drawing/2014/main" id="{A488F8E3-FD6E-F478-776F-FE8E5C99AF50}"/>
              </a:ext>
            </a:extLst>
          </p:cNvPr>
          <p:cNvSpPr>
            <a:spLocks noGrp="1"/>
          </p:cNvSpPr>
          <p:nvPr>
            <p:ph type="body" idx="1"/>
          </p:nvPr>
        </p:nvSpPr>
        <p:spPr>
          <a:xfrm>
            <a:off x="311700" y="1152475"/>
            <a:ext cx="3460750" cy="3125259"/>
          </a:xfrm>
        </p:spPr>
        <p:txBody>
          <a:bodyPr/>
          <a:lstStyle/>
          <a:p>
            <a:pPr>
              <a:lnSpc>
                <a:spcPct val="114999"/>
              </a:lnSpc>
            </a:pPr>
            <a:endParaRPr lang="fr-CA" sz="1600">
              <a:solidFill>
                <a:srgbClr val="37474F"/>
              </a:solidFill>
              <a:latin typeface="Arial"/>
              <a:cs typeface="Arial"/>
            </a:endParaRPr>
          </a:p>
          <a:p>
            <a:pPr>
              <a:lnSpc>
                <a:spcPct val="114999"/>
              </a:lnSpc>
            </a:pPr>
            <a:endParaRPr lang="fr-CA" sz="1600">
              <a:solidFill>
                <a:srgbClr val="37474F"/>
              </a:solidFill>
              <a:latin typeface="Arial"/>
              <a:cs typeface="Arial"/>
            </a:endParaRPr>
          </a:p>
          <a:p>
            <a:pPr>
              <a:lnSpc>
                <a:spcPct val="114999"/>
              </a:lnSpc>
            </a:pPr>
            <a:endParaRPr lang="fr-CA" sz="1600">
              <a:solidFill>
                <a:srgbClr val="37474F"/>
              </a:solidFill>
              <a:latin typeface="Arial"/>
              <a:cs typeface="Arial"/>
            </a:endParaRPr>
          </a:p>
          <a:p>
            <a:pPr>
              <a:lnSpc>
                <a:spcPct val="114999"/>
              </a:lnSpc>
            </a:pPr>
            <a:endParaRPr lang="fr-CA" sz="1600">
              <a:solidFill>
                <a:srgbClr val="37474F"/>
              </a:solidFill>
              <a:latin typeface="Arial"/>
              <a:cs typeface="Arial"/>
            </a:endParaRPr>
          </a:p>
          <a:p>
            <a:pPr>
              <a:lnSpc>
                <a:spcPct val="114999"/>
              </a:lnSpc>
            </a:pPr>
            <a:endParaRPr lang="fr-CA" sz="1600">
              <a:solidFill>
                <a:srgbClr val="37474F"/>
              </a:solidFill>
              <a:latin typeface="Arial"/>
              <a:cs typeface="Arial"/>
            </a:endParaRPr>
          </a:p>
        </p:txBody>
      </p:sp>
      <p:sp>
        <p:nvSpPr>
          <p:cNvPr id="5" name="Slide Number Placeholder 4">
            <a:extLst>
              <a:ext uri="{FF2B5EF4-FFF2-40B4-BE49-F238E27FC236}">
                <a16:creationId xmlns:a16="http://schemas.microsoft.com/office/drawing/2014/main" id="{57429078-B4E5-5A92-8CCC-1C40EC4260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solidFill>
                  <a:srgbClr val="37474F"/>
                </a:solidFill>
              </a:rPr>
              <a:t>7</a:t>
            </a:fld>
            <a:endParaRPr lang="en">
              <a:solidFill>
                <a:srgbClr val="37474F"/>
              </a:solidFill>
            </a:endParaRPr>
          </a:p>
        </p:txBody>
      </p:sp>
      <p:graphicFrame>
        <p:nvGraphicFramePr>
          <p:cNvPr id="6" name="Table 5">
            <a:extLst>
              <a:ext uri="{FF2B5EF4-FFF2-40B4-BE49-F238E27FC236}">
                <a16:creationId xmlns:a16="http://schemas.microsoft.com/office/drawing/2014/main" id="{86F09CB7-C321-7278-81EA-94229893C7B7}"/>
              </a:ext>
            </a:extLst>
          </p:cNvPr>
          <p:cNvGraphicFramePr>
            <a:graphicFrameLocks noGrp="1"/>
          </p:cNvGraphicFramePr>
          <p:nvPr>
            <p:extLst>
              <p:ext uri="{D42A27DB-BD31-4B8C-83A1-F6EECF244321}">
                <p14:modId xmlns:p14="http://schemas.microsoft.com/office/powerpoint/2010/main" val="679732446"/>
              </p:ext>
            </p:extLst>
          </p:nvPr>
        </p:nvGraphicFramePr>
        <p:xfrm>
          <a:off x="434892" y="757238"/>
          <a:ext cx="7870172" cy="3531085"/>
        </p:xfrm>
        <a:graphic>
          <a:graphicData uri="http://schemas.openxmlformats.org/drawingml/2006/table">
            <a:tbl>
              <a:tblPr firstRow="1" bandRow="1">
                <a:tableStyleId>{897E62AD-5BA3-4AFD-91AF-6BD8972A8C4B}</a:tableStyleId>
              </a:tblPr>
              <a:tblGrid>
                <a:gridCol w="3284402">
                  <a:extLst>
                    <a:ext uri="{9D8B030D-6E8A-4147-A177-3AD203B41FA5}">
                      <a16:colId xmlns:a16="http://schemas.microsoft.com/office/drawing/2014/main" val="2860115876"/>
                    </a:ext>
                  </a:extLst>
                </a:gridCol>
                <a:gridCol w="826265">
                  <a:extLst>
                    <a:ext uri="{9D8B030D-6E8A-4147-A177-3AD203B41FA5}">
                      <a16:colId xmlns:a16="http://schemas.microsoft.com/office/drawing/2014/main" val="3817581039"/>
                    </a:ext>
                  </a:extLst>
                </a:gridCol>
                <a:gridCol w="3105379">
                  <a:extLst>
                    <a:ext uri="{9D8B030D-6E8A-4147-A177-3AD203B41FA5}">
                      <a16:colId xmlns:a16="http://schemas.microsoft.com/office/drawing/2014/main" val="3342260005"/>
                    </a:ext>
                  </a:extLst>
                </a:gridCol>
                <a:gridCol w="654126">
                  <a:extLst>
                    <a:ext uri="{9D8B030D-6E8A-4147-A177-3AD203B41FA5}">
                      <a16:colId xmlns:a16="http://schemas.microsoft.com/office/drawing/2014/main" val="2753881809"/>
                    </a:ext>
                  </a:extLst>
                </a:gridCol>
              </a:tblGrid>
              <a:tr h="459295">
                <a:tc>
                  <a:txBody>
                    <a:bodyPr/>
                    <a:lstStyle/>
                    <a:p>
                      <a:r>
                        <a:rPr lang="en-US" sz="1800" dirty="0">
                          <a:solidFill>
                            <a:schemeClr val="tx1"/>
                          </a:solidFill>
                          <a:latin typeface="Arial" panose="020B0604020202020204" pitchFamily="34" charset="0"/>
                          <a:cs typeface="Arial" panose="020B0604020202020204" pitchFamily="34" charset="0"/>
                        </a:rPr>
                        <a:t>Contributions au RREGOP</a:t>
                      </a:r>
                    </a:p>
                  </a:txBody>
                  <a:tcPr/>
                </a:tc>
                <a:tc>
                  <a:txBody>
                    <a:bodyPr/>
                    <a:lstStyle/>
                    <a:p>
                      <a:pPr lvl="0" algn="ctr">
                        <a:buNone/>
                      </a:pPr>
                      <a:r>
                        <a:rPr lang="en-US" sz="2400" b="0" i="0" u="none" strike="noStrike" noProof="0" dirty="0">
                          <a:solidFill>
                            <a:srgbClr val="00B050"/>
                          </a:solidFill>
                          <a:latin typeface="Arial"/>
                        </a:rPr>
                        <a:t>X</a:t>
                      </a:r>
                    </a:p>
                  </a:txBody>
                  <a:tcPr/>
                </a:tc>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Cotisations syndicales</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r>
                        <a:rPr lang="en-US" sz="2400" b="0" i="0" u="none" strike="noStrike" noProof="0" dirty="0">
                          <a:solidFill>
                            <a:srgbClr val="00B050"/>
                          </a:solidFill>
                        </a:rPr>
                        <a:t>X</a:t>
                      </a:r>
                      <a:endParaRPr lang="en-US" sz="2400" b="0" dirty="0"/>
                    </a:p>
                  </a:txBody>
                  <a:tcPr/>
                </a:tc>
                <a:extLst>
                  <a:ext uri="{0D108BD9-81ED-4DB2-BD59-A6C34878D82A}">
                    <a16:rowId xmlns:a16="http://schemas.microsoft.com/office/drawing/2014/main" val="919777803"/>
                  </a:ext>
                </a:extLst>
              </a:tr>
              <a:tr h="459295">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Contributions au RRQ</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r>
                        <a:rPr lang="en-US" sz="2400" b="0" i="0" u="none" strike="noStrike" noProof="0" dirty="0">
                          <a:solidFill>
                            <a:srgbClr val="00B050"/>
                          </a:solidFill>
                          <a:latin typeface="Arial"/>
                        </a:rPr>
                        <a:t>X</a:t>
                      </a:r>
                      <a:endParaRPr lang="en-US" sz="2400" b="0" dirty="0">
                        <a:latin typeface="Arial"/>
                      </a:endParaRPr>
                    </a:p>
                  </a:txBody>
                  <a:tcPr/>
                </a:tc>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Voyage</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endParaRPr lang="en-US" sz="1800">
                        <a:latin typeface="Oswald"/>
                      </a:endParaRPr>
                    </a:p>
                  </a:txBody>
                  <a:tcPr/>
                </a:tc>
                <a:extLst>
                  <a:ext uri="{0D108BD9-81ED-4DB2-BD59-A6C34878D82A}">
                    <a16:rowId xmlns:a16="http://schemas.microsoft.com/office/drawing/2014/main" val="3045407592"/>
                  </a:ext>
                </a:extLst>
              </a:tr>
              <a:tr h="483172">
                <a:tc>
                  <a:txBody>
                    <a:bodyPr/>
                    <a:lstStyle/>
                    <a:p>
                      <a:pPr marL="0" marR="0" lvl="0" indent="0" algn="l">
                        <a:lnSpc>
                          <a:spcPct val="114999"/>
                        </a:lnSpc>
                        <a:spcBef>
                          <a:spcPts val="0"/>
                        </a:spcBef>
                        <a:spcAft>
                          <a:spcPts val="0"/>
                        </a:spcAft>
                        <a:buNone/>
                      </a:pPr>
                      <a:r>
                        <a:rPr lang="fr-CA" sz="1800" b="0" i="0" u="none" strike="noStrike" noProof="0" dirty="0">
                          <a:solidFill>
                            <a:schemeClr val="tx1"/>
                          </a:solidFill>
                          <a:latin typeface="Arial" panose="020B0604020202020204" pitchFamily="34" charset="0"/>
                          <a:cs typeface="Arial" panose="020B0604020202020204" pitchFamily="34" charset="0"/>
                        </a:rPr>
                        <a:t>Contributions au REER</a:t>
                      </a:r>
                      <a:endParaRPr lang="en-US" sz="1800" b="0" i="0" u="none" strike="noStrike" noProof="0" dirty="0">
                        <a:solidFill>
                          <a:schemeClr val="tx1"/>
                        </a:solidFill>
                        <a:latin typeface="Arial" panose="020B0604020202020204" pitchFamily="34" charset="0"/>
                        <a:cs typeface="Arial" panose="020B0604020202020204" pitchFamily="34" charset="0"/>
                      </a:endParaRPr>
                    </a:p>
                  </a:txBody>
                  <a:tcPr/>
                </a:tc>
                <a:tc>
                  <a:txBody>
                    <a:bodyPr/>
                    <a:lstStyle/>
                    <a:p>
                      <a:pPr lvl="0">
                        <a:buNone/>
                      </a:pPr>
                      <a:r>
                        <a:rPr lang="en-US" sz="2400" b="0" i="0" u="none" strike="noStrike" noProof="0" dirty="0">
                          <a:solidFill>
                            <a:srgbClr val="00B050"/>
                          </a:solidFill>
                          <a:latin typeface="Oswald"/>
                        </a:rPr>
                        <a:t>     </a:t>
                      </a:r>
                      <a:r>
                        <a:rPr lang="en-US" sz="2400" b="0" i="0" u="none" strike="noStrike" noProof="0" dirty="0">
                          <a:solidFill>
                            <a:srgbClr val="00B050"/>
                          </a:solidFill>
                          <a:latin typeface="Arial"/>
                        </a:rPr>
                        <a:t>X</a:t>
                      </a:r>
                      <a:endParaRPr lang="en-US" sz="2400" b="0" dirty="0">
                        <a:latin typeface="Arial"/>
                      </a:endParaRPr>
                    </a:p>
                  </a:txBody>
                  <a:tcPr/>
                </a:tc>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Services de santé</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endParaRPr lang="en-US" sz="1800">
                        <a:latin typeface="Oswald"/>
                      </a:endParaRPr>
                    </a:p>
                  </a:txBody>
                  <a:tcPr/>
                </a:tc>
                <a:extLst>
                  <a:ext uri="{0D108BD9-81ED-4DB2-BD59-A6C34878D82A}">
                    <a16:rowId xmlns:a16="http://schemas.microsoft.com/office/drawing/2014/main" val="2300727647"/>
                  </a:ext>
                </a:extLst>
              </a:tr>
              <a:tr h="550333">
                <a:tc>
                  <a:txBody>
                    <a:bodyPr/>
                    <a:lstStyle/>
                    <a:p>
                      <a:pPr marL="0" marR="0" lvl="0" indent="0" algn="l">
                        <a:lnSpc>
                          <a:spcPct val="114999"/>
                        </a:lnSpc>
                        <a:spcBef>
                          <a:spcPts val="0"/>
                        </a:spcBef>
                        <a:spcAft>
                          <a:spcPts val="0"/>
                        </a:spcAft>
                        <a:buNone/>
                      </a:pPr>
                      <a:r>
                        <a:rPr lang="fr-CA" sz="1800" b="0" i="0" u="none" strike="noStrike" noProof="0" dirty="0">
                          <a:solidFill>
                            <a:schemeClr val="tx1"/>
                          </a:solidFill>
                          <a:latin typeface="Arial" panose="020B0604020202020204" pitchFamily="34" charset="0"/>
                          <a:cs typeface="Arial" panose="020B0604020202020204" pitchFamily="34" charset="0"/>
                        </a:rPr>
                        <a:t>Contributions au CELI</a:t>
                      </a:r>
                      <a:endParaRPr lang="en-US" sz="1800" b="0" i="0" u="none" strike="noStrike" noProof="0" dirty="0">
                        <a:solidFill>
                          <a:schemeClr val="tx1"/>
                        </a:solidFill>
                        <a:latin typeface="Arial" panose="020B0604020202020204" pitchFamily="34" charset="0"/>
                        <a:cs typeface="Arial" panose="020B0604020202020204" pitchFamily="34" charset="0"/>
                      </a:endParaRPr>
                    </a:p>
                  </a:txBody>
                  <a:tcPr/>
                </a:tc>
                <a:tc>
                  <a:txBody>
                    <a:bodyPr/>
                    <a:lstStyle/>
                    <a:p>
                      <a:pPr lvl="0">
                        <a:buNone/>
                      </a:pPr>
                      <a:r>
                        <a:rPr lang="en-US" sz="2400" b="0" i="0" u="none" strike="noStrike" noProof="0" dirty="0">
                          <a:solidFill>
                            <a:srgbClr val="00B050"/>
                          </a:solidFill>
                          <a:latin typeface="Oswald"/>
                        </a:rPr>
                        <a:t>     </a:t>
                      </a:r>
                      <a:r>
                        <a:rPr lang="en-US" sz="2400" b="0" i="0" u="none" strike="noStrike" noProof="0" dirty="0">
                          <a:solidFill>
                            <a:srgbClr val="00B050"/>
                          </a:solidFill>
                          <a:latin typeface="Arial"/>
                        </a:rPr>
                        <a:t>X</a:t>
                      </a:r>
                      <a:endParaRPr lang="en-US" sz="2400" b="0" dirty="0">
                        <a:latin typeface="Arial"/>
                      </a:endParaRPr>
                    </a:p>
                  </a:txBody>
                  <a:tcPr/>
                </a:tc>
                <a:tc>
                  <a:txBody>
                    <a:bodyPr/>
                    <a:lstStyle/>
                    <a:p>
                      <a:pPr marL="0" marR="0" lvl="0" indent="0" algn="l">
                        <a:lnSpc>
                          <a:spcPct val="114999"/>
                        </a:lnSpc>
                        <a:spcBef>
                          <a:spcPts val="0"/>
                        </a:spcBef>
                        <a:spcAft>
                          <a:spcPts val="0"/>
                        </a:spcAft>
                        <a:buNone/>
                      </a:pPr>
                      <a:r>
                        <a:rPr lang="fr-CA" sz="1800" b="0" i="0" u="none" strike="noStrike" noProof="0" dirty="0">
                          <a:solidFill>
                            <a:schemeClr val="tx1"/>
                          </a:solidFill>
                          <a:latin typeface="Arial" panose="020B0604020202020204" pitchFamily="34" charset="0"/>
                          <a:cs typeface="Arial" panose="020B0604020202020204" pitchFamily="34" charset="0"/>
                        </a:rPr>
                        <a:t>Nourriture et logement</a:t>
                      </a:r>
                      <a:endParaRPr lang="en-US" sz="1800" b="0" i="0" u="none" strike="noStrike" noProof="0" dirty="0">
                        <a:solidFill>
                          <a:schemeClr val="tx1"/>
                        </a:solidFill>
                        <a:latin typeface="Arial" panose="020B0604020202020204" pitchFamily="34" charset="0"/>
                        <a:cs typeface="Arial" panose="020B0604020202020204" pitchFamily="34" charset="0"/>
                      </a:endParaRPr>
                    </a:p>
                  </a:txBody>
                  <a:tcPr/>
                </a:tc>
                <a:tc>
                  <a:txBody>
                    <a:bodyPr/>
                    <a:lstStyle/>
                    <a:p>
                      <a:endParaRPr lang="en-US" sz="1800">
                        <a:latin typeface="Oswald"/>
                      </a:endParaRPr>
                    </a:p>
                  </a:txBody>
                  <a:tcPr/>
                </a:tc>
                <a:extLst>
                  <a:ext uri="{0D108BD9-81ED-4DB2-BD59-A6C34878D82A}">
                    <a16:rowId xmlns:a16="http://schemas.microsoft.com/office/drawing/2014/main" val="2282358831"/>
                  </a:ext>
                </a:extLst>
              </a:tr>
              <a:tr h="660400">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Primes pour l'assurance emploi</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r>
                        <a:rPr lang="en-US" sz="2400" b="0" i="0" u="none" strike="noStrike" noProof="0" dirty="0">
                          <a:solidFill>
                            <a:srgbClr val="00B050"/>
                          </a:solidFill>
                          <a:latin typeface="Arial"/>
                        </a:rPr>
                        <a:t>X</a:t>
                      </a:r>
                      <a:endParaRPr lang="en-US" sz="2400" b="0" dirty="0">
                        <a:latin typeface="Arial"/>
                      </a:endParaRPr>
                    </a:p>
                  </a:txBody>
                  <a:tcPr/>
                </a:tc>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Frais de transport</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endParaRPr lang="en-US" sz="1800">
                        <a:latin typeface="Oswald"/>
                      </a:endParaRPr>
                    </a:p>
                  </a:txBody>
                  <a:tcPr/>
                </a:tc>
                <a:extLst>
                  <a:ext uri="{0D108BD9-81ED-4DB2-BD59-A6C34878D82A}">
                    <a16:rowId xmlns:a16="http://schemas.microsoft.com/office/drawing/2014/main" val="1667228422"/>
                  </a:ext>
                </a:extLst>
              </a:tr>
              <a:tr h="459295">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Primes pour le RQAP</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r>
                        <a:rPr lang="en-US" sz="2400" b="0" i="0" u="none" strike="noStrike" noProof="0" dirty="0">
                          <a:solidFill>
                            <a:srgbClr val="00B050"/>
                          </a:solidFill>
                          <a:latin typeface="Arial"/>
                        </a:rPr>
                        <a:t>X</a:t>
                      </a:r>
                      <a:endParaRPr lang="en-US" sz="2400" b="0" dirty="0">
                        <a:latin typeface="Arial"/>
                      </a:endParaRPr>
                    </a:p>
                  </a:txBody>
                  <a:tcPr/>
                </a:tc>
                <a:tc>
                  <a:txBody>
                    <a:bodyPr/>
                    <a:lstStyle/>
                    <a:p>
                      <a:pPr lvl="0">
                        <a:buNone/>
                      </a:pPr>
                      <a:r>
                        <a:rPr lang="fr-CA" sz="1800" b="0" i="0" u="none" strike="noStrike" noProof="0" dirty="0">
                          <a:solidFill>
                            <a:schemeClr val="tx1"/>
                          </a:solidFill>
                          <a:latin typeface="Arial" panose="020B0604020202020204" pitchFamily="34" charset="0"/>
                          <a:cs typeface="Arial" panose="020B0604020202020204" pitchFamily="34" charset="0"/>
                        </a:rPr>
                        <a:t>Vêtements</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endParaRPr lang="en-US" sz="1800" dirty="0">
                        <a:latin typeface="Oswald"/>
                      </a:endParaRPr>
                    </a:p>
                  </a:txBody>
                  <a:tcPr/>
                </a:tc>
                <a:extLst>
                  <a:ext uri="{0D108BD9-81ED-4DB2-BD59-A6C34878D82A}">
                    <a16:rowId xmlns:a16="http://schemas.microsoft.com/office/drawing/2014/main" val="2369316650"/>
                  </a:ext>
                </a:extLst>
              </a:tr>
              <a:tr h="459295">
                <a:tc>
                  <a:txBody>
                    <a:bodyPr/>
                    <a:lstStyle/>
                    <a:p>
                      <a:pPr lvl="0">
                        <a:buNone/>
                      </a:pPr>
                      <a:r>
                        <a:rPr lang="fr-CA" sz="1800" b="0" i="0" u="none" strike="noStrike" noProof="0" dirty="0">
                          <a:solidFill>
                            <a:srgbClr val="37474F"/>
                          </a:solidFill>
                          <a:latin typeface="Arial" panose="020B0604020202020204" pitchFamily="34" charset="0"/>
                          <a:cs typeface="Arial" panose="020B0604020202020204" pitchFamily="34" charset="0"/>
                        </a:rPr>
                        <a:t>Impôt sur le revenu</a:t>
                      </a:r>
                      <a:endParaRPr lang="en-US" sz="1800" dirty="0">
                        <a:latin typeface="Arial" panose="020B0604020202020204" pitchFamily="34" charset="0"/>
                        <a:cs typeface="Arial" panose="020B0604020202020204" pitchFamily="34" charset="0"/>
                      </a:endParaRPr>
                    </a:p>
                  </a:txBody>
                  <a:tcPr/>
                </a:tc>
                <a:tc>
                  <a:txBody>
                    <a:bodyPr/>
                    <a:lstStyle/>
                    <a:p>
                      <a:endParaRPr lang="en-US" sz="2400" b="0" dirty="0">
                        <a:latin typeface="Oswald"/>
                      </a:endParaRPr>
                    </a:p>
                  </a:txBody>
                  <a:tcPr/>
                </a:tc>
                <a:tc>
                  <a:txBody>
                    <a:bodyPr/>
                    <a:lstStyle/>
                    <a:p>
                      <a:endParaRPr lang="en-US" sz="1800" dirty="0">
                        <a:solidFill>
                          <a:schemeClr val="tx1"/>
                        </a:solidFill>
                        <a:latin typeface="Oswald"/>
                      </a:endParaRPr>
                    </a:p>
                  </a:txBody>
                  <a:tcPr/>
                </a:tc>
                <a:tc>
                  <a:txBody>
                    <a:bodyPr/>
                    <a:lstStyle/>
                    <a:p>
                      <a:endParaRPr lang="en-US" sz="1800" dirty="0">
                        <a:latin typeface="Oswald"/>
                      </a:endParaRPr>
                    </a:p>
                  </a:txBody>
                  <a:tcPr/>
                </a:tc>
                <a:extLst>
                  <a:ext uri="{0D108BD9-81ED-4DB2-BD59-A6C34878D82A}">
                    <a16:rowId xmlns:a16="http://schemas.microsoft.com/office/drawing/2014/main" val="315527682"/>
                  </a:ext>
                </a:extLst>
              </a:tr>
            </a:tbl>
          </a:graphicData>
        </a:graphic>
      </p:graphicFrame>
      <p:cxnSp>
        <p:nvCxnSpPr>
          <p:cNvPr id="11" name="Straight Arrow Connector 10">
            <a:extLst>
              <a:ext uri="{FF2B5EF4-FFF2-40B4-BE49-F238E27FC236}">
                <a16:creationId xmlns:a16="http://schemas.microsoft.com/office/drawing/2014/main" id="{E583846E-5535-BBE9-0D75-172473B4B84B}"/>
              </a:ext>
            </a:extLst>
          </p:cNvPr>
          <p:cNvCxnSpPr/>
          <p:nvPr/>
        </p:nvCxnSpPr>
        <p:spPr>
          <a:xfrm>
            <a:off x="3789568" y="1742168"/>
            <a:ext cx="315357" cy="260274"/>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5E82C6D3-D7AE-4689-5AF5-EBB2EDE81367}"/>
              </a:ext>
            </a:extLst>
          </p:cNvPr>
          <p:cNvCxnSpPr>
            <a:cxnSpLocks/>
          </p:cNvCxnSpPr>
          <p:nvPr/>
        </p:nvCxnSpPr>
        <p:spPr>
          <a:xfrm>
            <a:off x="7775289" y="2882182"/>
            <a:ext cx="315357" cy="260274"/>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7A26880-6FF8-8093-7DC5-0CB64B1D08AC}"/>
              </a:ext>
            </a:extLst>
          </p:cNvPr>
          <p:cNvCxnSpPr>
            <a:cxnSpLocks/>
          </p:cNvCxnSpPr>
          <p:nvPr/>
        </p:nvCxnSpPr>
        <p:spPr>
          <a:xfrm>
            <a:off x="3799814" y="2262506"/>
            <a:ext cx="315357" cy="260274"/>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4DD9BA4-0860-AD83-03B7-4391ECEE10C2}"/>
              </a:ext>
            </a:extLst>
          </p:cNvPr>
          <p:cNvCxnSpPr>
            <a:cxnSpLocks/>
          </p:cNvCxnSpPr>
          <p:nvPr/>
        </p:nvCxnSpPr>
        <p:spPr>
          <a:xfrm>
            <a:off x="3947246" y="4002755"/>
            <a:ext cx="315357" cy="260274"/>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62BF56E-A363-721E-FCB6-176DC57F4873}"/>
              </a:ext>
            </a:extLst>
          </p:cNvPr>
          <p:cNvCxnSpPr>
            <a:cxnSpLocks/>
          </p:cNvCxnSpPr>
          <p:nvPr/>
        </p:nvCxnSpPr>
        <p:spPr>
          <a:xfrm>
            <a:off x="7729978" y="3455115"/>
            <a:ext cx="315357" cy="260274"/>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0B2733B5-1C5F-6087-024B-CD550CFD07FE}"/>
              </a:ext>
            </a:extLst>
          </p:cNvPr>
          <p:cNvCxnSpPr>
            <a:cxnSpLocks/>
          </p:cNvCxnSpPr>
          <p:nvPr/>
        </p:nvCxnSpPr>
        <p:spPr>
          <a:xfrm flipV="1">
            <a:off x="7811742" y="1824569"/>
            <a:ext cx="411754" cy="2561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22A167D6-4230-16C7-430A-7C2AA5762600}"/>
              </a:ext>
            </a:extLst>
          </p:cNvPr>
          <p:cNvCxnSpPr>
            <a:cxnSpLocks/>
          </p:cNvCxnSpPr>
          <p:nvPr/>
        </p:nvCxnSpPr>
        <p:spPr>
          <a:xfrm>
            <a:off x="7699549" y="2419595"/>
            <a:ext cx="466839" cy="5510"/>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BFC68649-3EF2-3079-D43F-2D8CF9A3D35B}"/>
              </a:ext>
            </a:extLst>
          </p:cNvPr>
          <p:cNvCxnSpPr>
            <a:cxnSpLocks/>
          </p:cNvCxnSpPr>
          <p:nvPr/>
        </p:nvCxnSpPr>
        <p:spPr>
          <a:xfrm flipV="1">
            <a:off x="7754634" y="1314344"/>
            <a:ext cx="411754" cy="2561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3088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20"/>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8</a:t>
            </a:fld>
            <a:endParaRPr lang="en" sz="200"/>
          </a:p>
        </p:txBody>
      </p:sp>
      <p:sp>
        <p:nvSpPr>
          <p:cNvPr id="111" name="Google Shape;111;p20"/>
          <p:cNvSpPr txBox="1">
            <a:spLocks noGrp="1"/>
          </p:cNvSpPr>
          <p:nvPr>
            <p:ph type="title"/>
          </p:nvPr>
        </p:nvSpPr>
        <p:spPr/>
        <p:txBody>
          <a:bodyPr spcFirstLastPara="1" lIns="91425" tIns="91425" rIns="91425" bIns="91425" anchor="ctr" anchorCtr="0">
            <a:normAutofit/>
          </a:bodyPr>
          <a:lstStyle/>
          <a:p>
            <a:pPr algn="ctr"/>
            <a:r>
              <a:rPr lang="fr-CA" sz="2800" b="1" dirty="0"/>
              <a:t>PSV</a:t>
            </a:r>
          </a:p>
          <a:p>
            <a:pPr algn="ctr"/>
            <a:r>
              <a:rPr lang="fr-CA" sz="2800" b="1" dirty="0"/>
              <a:t>(Pension de la sécurité de vieillesse)</a:t>
            </a:r>
          </a:p>
        </p:txBody>
      </p:sp>
      <p:sp>
        <p:nvSpPr>
          <p:cNvPr id="112" name="Google Shape;112;p20"/>
          <p:cNvSpPr txBox="1">
            <a:spLocks noGrp="1"/>
          </p:cNvSpPr>
          <p:nvPr>
            <p:ph sz="half" idx="1"/>
          </p:nvPr>
        </p:nvSpPr>
        <p:spPr>
          <a:xfrm>
            <a:off x="1140976" y="1369219"/>
            <a:ext cx="7374373" cy="3263504"/>
          </a:xfrm>
        </p:spPr>
        <p:txBody>
          <a:bodyPr spcFirstLastPara="1" lIns="91425" tIns="91425" rIns="91425" bIns="91425" anchorCtr="0">
            <a:normAutofit/>
          </a:bodyPr>
          <a:lstStyle/>
          <a:p>
            <a:pPr>
              <a:buSzPts val="2400"/>
              <a:buFont typeface="Oswald"/>
              <a:buChar char="●"/>
            </a:pPr>
            <a:r>
              <a:rPr lang="fr-CA" dirty="0"/>
              <a:t>Qu'est-ce que la PSV?</a:t>
            </a:r>
          </a:p>
          <a:p>
            <a:pPr lvl="0" rtl="0">
              <a:spcBef>
                <a:spcPts val="1600"/>
              </a:spcBef>
              <a:spcAft>
                <a:spcPts val="0"/>
              </a:spcAft>
              <a:buSzPts val="2400"/>
              <a:buFont typeface="Oswald"/>
              <a:buChar char="●"/>
            </a:pPr>
            <a:r>
              <a:rPr lang="fr-CA" dirty="0"/>
              <a:t>Admissibilité</a:t>
            </a:r>
          </a:p>
          <a:p>
            <a:pPr lvl="0" rtl="0">
              <a:spcBef>
                <a:spcPts val="1600"/>
              </a:spcBef>
              <a:spcAft>
                <a:spcPts val="0"/>
              </a:spcAft>
              <a:buSzPts val="2400"/>
              <a:buFont typeface="Oswald"/>
              <a:buChar char="●"/>
            </a:pPr>
            <a:r>
              <a:rPr lang="fr-CA" dirty="0"/>
              <a:t>Montant</a:t>
            </a:r>
          </a:p>
          <a:p>
            <a:pPr lvl="0" rtl="0">
              <a:spcBef>
                <a:spcPts val="1600"/>
              </a:spcBef>
              <a:spcAft>
                <a:spcPts val="0"/>
              </a:spcAft>
              <a:buSzPts val="2400"/>
              <a:buFont typeface="Oswald"/>
              <a:buChar char="●"/>
            </a:pPr>
            <a:r>
              <a:rPr lang="fr-CA" dirty="0"/>
              <a:t>Réduction</a:t>
            </a:r>
          </a:p>
          <a:p>
            <a:pPr>
              <a:spcBef>
                <a:spcPts val="1600"/>
              </a:spcBef>
              <a:spcAft>
                <a:spcPts val="1600"/>
              </a:spcAft>
              <a:buSzPts val="2400"/>
              <a:buFont typeface="Oswald"/>
              <a:buChar char="●"/>
            </a:pPr>
            <a:r>
              <a:rPr lang="fr-CA" dirty="0"/>
              <a:t>Retarder sa PSV</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en" b="1" dirty="0"/>
              <a:t>QU'EST-CE QUE LA PSV?</a:t>
            </a:r>
            <a:endParaRPr b="1" dirty="0"/>
          </a:p>
        </p:txBody>
      </p:sp>
      <p:sp>
        <p:nvSpPr>
          <p:cNvPr id="120" name="Google Shape;120;p2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9</a:t>
            </a:fld>
            <a:endParaRPr>
              <a:latin typeface="Oswald"/>
              <a:ea typeface="Oswald"/>
              <a:cs typeface="Oswald"/>
              <a:sym typeface="Oswald"/>
            </a:endParaRPr>
          </a:p>
        </p:txBody>
      </p:sp>
      <p:sp>
        <p:nvSpPr>
          <p:cNvPr id="119" name="Google Shape;119;p21"/>
          <p:cNvSpPr txBox="1"/>
          <p:nvPr/>
        </p:nvSpPr>
        <p:spPr>
          <a:xfrm>
            <a:off x="656625" y="1374550"/>
            <a:ext cx="7852200" cy="3378300"/>
          </a:xfrm>
          <a:prstGeom prst="rect">
            <a:avLst/>
          </a:prstGeom>
          <a:noFill/>
          <a:ln>
            <a:noFill/>
          </a:ln>
        </p:spPr>
        <p:txBody>
          <a:bodyPr spcFirstLastPara="1" wrap="square" lIns="91425" tIns="91425" rIns="91425" bIns="91425" anchor="ctr" anchorCtr="0">
            <a:noAutofit/>
          </a:bodyPr>
          <a:lstStyle/>
          <a:p>
            <a:pPr marL="457200" indent="-381000">
              <a:lnSpc>
                <a:spcPct val="114000"/>
              </a:lnSpc>
              <a:buClr>
                <a:schemeClr val="lt1"/>
              </a:buClr>
              <a:buSzPts val="2400"/>
              <a:buFont typeface="Oswald"/>
              <a:buChar char="●"/>
            </a:pPr>
            <a:r>
              <a:rPr lang="fr-CA" sz="2400">
                <a:solidFill>
                  <a:schemeClr val="lt1"/>
                </a:solidFill>
                <a:latin typeface="Oswald"/>
                <a:ea typeface="Oswald"/>
                <a:cs typeface="Oswald"/>
                <a:sym typeface="Oswald"/>
              </a:rPr>
              <a:t>PSV = Pension de la sécurité de vieillesse (programme canadien)</a:t>
            </a:r>
            <a:endParaRPr lang="fr-CA" sz="2400">
              <a:solidFill>
                <a:schemeClr val="lt1"/>
              </a:solidFill>
              <a:latin typeface="Oswald"/>
              <a:ea typeface="Oswald"/>
              <a:cs typeface="Oswald"/>
            </a:endParaRPr>
          </a:p>
          <a:p>
            <a:pPr marL="457200" indent="-381000">
              <a:lnSpc>
                <a:spcPct val="114000"/>
              </a:lnSpc>
              <a:spcBef>
                <a:spcPts val="1000"/>
              </a:spcBef>
              <a:buClr>
                <a:schemeClr val="lt1"/>
              </a:buClr>
              <a:buSzPts val="2400"/>
              <a:buFont typeface="Oswald"/>
              <a:buChar char="●"/>
            </a:pPr>
            <a:r>
              <a:rPr lang="fr-CA" sz="2400">
                <a:solidFill>
                  <a:schemeClr val="lt1"/>
                </a:solidFill>
                <a:latin typeface="Oswald"/>
                <a:ea typeface="Oswald"/>
                <a:cs typeface="Oswald"/>
                <a:sym typeface="Oswald"/>
              </a:rPr>
              <a:t>Pas de contributions </a:t>
            </a:r>
            <a:endParaRPr lang="fr-CA" sz="2400">
              <a:solidFill>
                <a:schemeClr val="lt1"/>
              </a:solidFill>
              <a:latin typeface="Oswald"/>
              <a:ea typeface="Oswald"/>
              <a:cs typeface="Oswald"/>
            </a:endParaRPr>
          </a:p>
          <a:p>
            <a:pPr marL="457200" indent="-381000">
              <a:lnSpc>
                <a:spcPct val="114000"/>
              </a:lnSpc>
              <a:spcBef>
                <a:spcPts val="1000"/>
              </a:spcBef>
              <a:buClr>
                <a:schemeClr val="lt1"/>
              </a:buClr>
              <a:buSzPts val="2400"/>
              <a:buFont typeface="Oswald"/>
              <a:buChar char="●"/>
            </a:pPr>
            <a:r>
              <a:rPr lang="fr-CA" sz="2400">
                <a:solidFill>
                  <a:schemeClr val="lt1"/>
                </a:solidFill>
                <a:latin typeface="Oswald"/>
                <a:ea typeface="Oswald"/>
                <a:cs typeface="Oswald"/>
                <a:sym typeface="Oswald"/>
              </a:rPr>
              <a:t>Montant fixe pour tous les résidents canadiens</a:t>
            </a:r>
            <a:endParaRPr lang="fr-CA" sz="2400">
              <a:solidFill>
                <a:schemeClr val="lt1"/>
              </a:solidFill>
              <a:latin typeface="Oswald"/>
              <a:ea typeface="Oswald"/>
              <a:cs typeface="Oswald"/>
            </a:endParaRPr>
          </a:p>
          <a:p>
            <a:pPr marL="457200" indent="-381000">
              <a:lnSpc>
                <a:spcPct val="113999"/>
              </a:lnSpc>
              <a:spcBef>
                <a:spcPts val="1000"/>
              </a:spcBef>
              <a:buClr>
                <a:schemeClr val="lt1"/>
              </a:buClr>
              <a:buSzPts val="2400"/>
              <a:buFont typeface="Oswald"/>
              <a:buChar char="●"/>
            </a:pPr>
            <a:r>
              <a:rPr lang="fr-CA" sz="2400">
                <a:solidFill>
                  <a:schemeClr val="lt1"/>
                </a:solidFill>
                <a:latin typeface="Oswald"/>
                <a:ea typeface="Oswald"/>
                <a:cs typeface="Oswald"/>
                <a:sym typeface="Oswald"/>
              </a:rPr>
              <a:t>Augmentation automatique de 10 % à 75  ans (depuis juillet 2022)</a:t>
            </a:r>
            <a:endParaRPr lang="fr-CA" sz="24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fade">
                                      <p:cBhvr>
                                        <p:cTn id="7" dur="10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fade">
                                      <p:cBhvr>
                                        <p:cTn id="12" dur="10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fade">
                                      <p:cBhvr>
                                        <p:cTn id="17" dur="1000"/>
                                        <p:tgtEl>
                                          <p:spTgt spid="1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9">
                                            <p:txEl>
                                              <p:pRg st="3" end="3"/>
                                            </p:txEl>
                                          </p:spTgt>
                                        </p:tgtEl>
                                        <p:attrNameLst>
                                          <p:attrName>style.visibility</p:attrName>
                                        </p:attrNameLst>
                                      </p:cBhvr>
                                      <p:to>
                                        <p:strVal val="visible"/>
                                      </p:to>
                                    </p:set>
                                    <p:animEffect transition="in" filter="fade">
                                      <p:cBhvr>
                                        <p:cTn id="22" dur="1000"/>
                                        <p:tgtEl>
                                          <p:spTgt spid="1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dirty="0"/>
              <a:t>ADMISSIBILITÉ - PSV</a:t>
            </a:r>
            <a:endParaRPr b="1" dirty="0"/>
          </a:p>
        </p:txBody>
      </p:sp>
      <p:sp>
        <p:nvSpPr>
          <p:cNvPr id="127" name="Google Shape;127;p2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10</a:t>
            </a:fld>
            <a:endParaRPr>
              <a:latin typeface="Oswald"/>
              <a:ea typeface="Oswald"/>
              <a:cs typeface="Oswald"/>
              <a:sym typeface="Oswald"/>
            </a:endParaRPr>
          </a:p>
        </p:txBody>
      </p:sp>
      <p:sp>
        <p:nvSpPr>
          <p:cNvPr id="126" name="Google Shape;126;p22"/>
          <p:cNvSpPr txBox="1"/>
          <p:nvPr/>
        </p:nvSpPr>
        <p:spPr>
          <a:xfrm>
            <a:off x="656625" y="1374550"/>
            <a:ext cx="7852200" cy="3454500"/>
          </a:xfrm>
          <a:prstGeom prst="rect">
            <a:avLst/>
          </a:prstGeom>
          <a:noFill/>
          <a:ln>
            <a:noFill/>
          </a:ln>
        </p:spPr>
        <p:txBody>
          <a:bodyPr spcFirstLastPara="1" wrap="square" lIns="91425" tIns="91425" rIns="91425" bIns="91425" anchor="ctr" anchorCtr="0">
            <a:noAutofit/>
          </a:bodyPr>
          <a:lstStyle/>
          <a:p>
            <a:pPr marL="457200" indent="-381000">
              <a:lnSpc>
                <a:spcPct val="114000"/>
              </a:lnSpc>
              <a:buClr>
                <a:schemeClr val="lt1"/>
              </a:buClr>
              <a:buSzPts val="2400"/>
              <a:buFont typeface="Oswald"/>
              <a:buChar char="●"/>
            </a:pPr>
            <a:r>
              <a:rPr lang="fr-CA" sz="2400" dirty="0">
                <a:solidFill>
                  <a:schemeClr val="lt1"/>
                </a:solidFill>
                <a:latin typeface="Oswald"/>
                <a:ea typeface="Oswald"/>
                <a:cs typeface="Oswald"/>
                <a:sym typeface="Oswald"/>
              </a:rPr>
              <a:t>65 ans et plus;</a:t>
            </a:r>
            <a:endParaRPr lang="en-US" sz="2400" dirty="0">
              <a:solidFill>
                <a:schemeClr val="lt1"/>
              </a:solidFill>
              <a:latin typeface="Oswald"/>
            </a:endParaRPr>
          </a:p>
          <a:p>
            <a:pPr marL="457200" lvl="3" indent="-381000">
              <a:lnSpc>
                <a:spcPct val="113999"/>
              </a:lnSpc>
              <a:spcBef>
                <a:spcPts val="1000"/>
              </a:spcBef>
              <a:buClr>
                <a:schemeClr val="lt1"/>
              </a:buClr>
              <a:buSzPts val="2400"/>
              <a:buFont typeface="Oswald"/>
              <a:buChar char="●"/>
            </a:pPr>
            <a:r>
              <a:rPr lang="fr-CA" sz="2400" dirty="0">
                <a:solidFill>
                  <a:schemeClr val="lt1"/>
                </a:solidFill>
                <a:latin typeface="Oswald"/>
                <a:ea typeface="Oswald"/>
                <a:sym typeface="Oswald"/>
              </a:rPr>
              <a:t>Citoyen canadien ou résident autorisé au moment où la demande de PSV est approuvée (ou le jour précédant le départ du Canada);</a:t>
            </a:r>
            <a:endParaRPr lang="fr-CA" sz="2400" dirty="0">
              <a:solidFill>
                <a:schemeClr val="lt1"/>
              </a:solidFill>
              <a:latin typeface="Oswald"/>
              <a:ea typeface="Oswald"/>
            </a:endParaRPr>
          </a:p>
          <a:p>
            <a:pPr marL="457200" lvl="3" indent="-381000">
              <a:lnSpc>
                <a:spcPct val="113999"/>
              </a:lnSpc>
              <a:spcBef>
                <a:spcPts val="1000"/>
              </a:spcBef>
              <a:buClr>
                <a:schemeClr val="lt1"/>
              </a:buClr>
              <a:buSzPts val="2400"/>
              <a:buFont typeface="Oswald"/>
              <a:buChar char="●"/>
            </a:pPr>
            <a:r>
              <a:rPr lang="fr-CA" sz="2400" dirty="0">
                <a:solidFill>
                  <a:schemeClr val="lt1"/>
                </a:solidFill>
                <a:latin typeface="Oswald"/>
                <a:ea typeface="Oswald"/>
                <a:sym typeface="Oswald"/>
              </a:rPr>
              <a:t>Pour les personnes vivant au Canada : </a:t>
            </a:r>
            <a:r>
              <a:rPr lang="fr-CA" sz="2400" dirty="0">
                <a:solidFill>
                  <a:schemeClr val="lt1"/>
                </a:solidFill>
                <a:latin typeface="Oswald"/>
                <a:ea typeface="Oswald"/>
                <a:cs typeface="Oswald"/>
                <a:sym typeface="Oswald"/>
              </a:rPr>
              <a:t>avoir résidé pendant au moins 10 ans au Canada depuis l'âge de 18 ans;</a:t>
            </a:r>
            <a:endParaRPr lang="fr-CA" sz="2400" dirty="0">
              <a:solidFill>
                <a:schemeClr val="lt1"/>
              </a:solidFill>
              <a:latin typeface="Oswald"/>
              <a:ea typeface="Oswald"/>
              <a:cs typeface="Oswald"/>
            </a:endParaRPr>
          </a:p>
          <a:p>
            <a:pPr marL="457200" lvl="3" indent="-381000">
              <a:lnSpc>
                <a:spcPct val="113999"/>
              </a:lnSpc>
              <a:spcBef>
                <a:spcPts val="1000"/>
              </a:spcBef>
              <a:buSzPts val="2400"/>
              <a:buFont typeface="Oswald,Sans-Serif"/>
              <a:buChar char="●"/>
            </a:pPr>
            <a:r>
              <a:rPr lang="fr-CA" sz="2400" dirty="0">
                <a:solidFill>
                  <a:schemeClr val="lt1"/>
                </a:solidFill>
                <a:latin typeface="Oswald"/>
                <a:ea typeface="Oswald"/>
                <a:cs typeface="Oswald"/>
                <a:sym typeface="Oswald"/>
              </a:rPr>
              <a:t>Pour les personnes vivant à l'extérieur du Canada : </a:t>
            </a:r>
            <a:r>
              <a:rPr lang="fr-CA" sz="2400" dirty="0">
                <a:solidFill>
                  <a:schemeClr val="lt1"/>
                </a:solidFill>
                <a:latin typeface="Oswald"/>
                <a:ea typeface="Oswald"/>
                <a:sym typeface="Oswald"/>
              </a:rPr>
              <a:t>avoir résidé pendant au moins 20 ans au Canada depuis l'âge de 18 ans;</a:t>
            </a:r>
            <a:endParaRPr lang="fr-CA" sz="2400" dirty="0">
              <a:solidFill>
                <a:schemeClr val="lt1"/>
              </a:solidFill>
              <a:latin typeface="Oswald"/>
              <a:ea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xEl>
                                              <p:pRg st="1" end="1"/>
                                            </p:txEl>
                                          </p:spTgt>
                                        </p:tgtEl>
                                        <p:attrNameLst>
                                          <p:attrName>style.visibility</p:attrName>
                                        </p:attrNameLst>
                                      </p:cBhvr>
                                      <p:to>
                                        <p:strVal val="visible"/>
                                      </p:to>
                                    </p:set>
                                    <p:animEffect transition="in" filter="fade">
                                      <p:cBhvr>
                                        <p:cTn id="12" dur="1000"/>
                                        <p:tgtEl>
                                          <p:spTgt spid="1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6">
                                            <p:txEl>
                                              <p:pRg st="2" end="2"/>
                                            </p:txEl>
                                          </p:spTgt>
                                        </p:tgtEl>
                                        <p:attrNameLst>
                                          <p:attrName>style.visibility</p:attrName>
                                        </p:attrNameLst>
                                      </p:cBhvr>
                                      <p:to>
                                        <p:strVal val="visible"/>
                                      </p:to>
                                    </p:set>
                                    <p:animEffect transition="in" filter="fade">
                                      <p:cBhvr>
                                        <p:cTn id="17" dur="1000"/>
                                        <p:tgtEl>
                                          <p:spTgt spid="1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6">
                                            <p:txEl>
                                              <p:pRg st="3" end="3"/>
                                            </p:txEl>
                                          </p:spTgt>
                                        </p:tgtEl>
                                        <p:attrNameLst>
                                          <p:attrName>style.visibility</p:attrName>
                                        </p:attrNameLst>
                                      </p:cBhvr>
                                      <p:to>
                                        <p:strVal val="visible"/>
                                      </p:to>
                                    </p:set>
                                    <p:animEffect transition="in" filter="fade">
                                      <p:cBhvr>
                                        <p:cTn id="22" dur="1000"/>
                                        <p:tgtEl>
                                          <p:spTgt spid="1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656625" y="513550"/>
            <a:ext cx="7852200" cy="671783"/>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dirty="0"/>
              <a:t>MONTANT - PSV</a:t>
            </a:r>
            <a:endParaRPr b="1" dirty="0"/>
          </a:p>
        </p:txBody>
      </p:sp>
      <p:sp>
        <p:nvSpPr>
          <p:cNvPr id="134" name="Google Shape;134;p2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11</a:t>
            </a:fld>
            <a:endParaRPr>
              <a:latin typeface="Oswald"/>
              <a:ea typeface="Oswald"/>
              <a:cs typeface="Oswald"/>
              <a:sym typeface="Oswald"/>
            </a:endParaRPr>
          </a:p>
        </p:txBody>
      </p:sp>
      <p:sp>
        <p:nvSpPr>
          <p:cNvPr id="133" name="Google Shape;133;p23"/>
          <p:cNvSpPr txBox="1"/>
          <p:nvPr/>
        </p:nvSpPr>
        <p:spPr>
          <a:xfrm>
            <a:off x="656625" y="1374550"/>
            <a:ext cx="7852200" cy="3306600"/>
          </a:xfrm>
          <a:prstGeom prst="rect">
            <a:avLst/>
          </a:prstGeom>
          <a:noFill/>
          <a:ln>
            <a:noFill/>
          </a:ln>
        </p:spPr>
        <p:txBody>
          <a:bodyPr spcFirstLastPara="1" wrap="square" lIns="91425" tIns="91425" rIns="91425" bIns="91425" anchor="ctr" anchorCtr="0">
            <a:noAutofit/>
          </a:bodyPr>
          <a:lstStyle/>
          <a:p>
            <a:pPr marL="457200" indent="-381000">
              <a:lnSpc>
                <a:spcPct val="114000"/>
              </a:lnSpc>
              <a:buClr>
                <a:schemeClr val="lt1"/>
              </a:buClr>
              <a:buSzPts val="2400"/>
              <a:buFont typeface="Oswald"/>
              <a:buChar char="●"/>
            </a:pPr>
            <a:r>
              <a:rPr lang="fr-CA" sz="2400" dirty="0">
                <a:solidFill>
                  <a:schemeClr val="lt1"/>
                </a:solidFill>
                <a:latin typeface="Oswald"/>
                <a:ea typeface="Oswald"/>
                <a:cs typeface="Oswald"/>
                <a:sym typeface="Oswald"/>
              </a:rPr>
              <a:t>Basé sur le nombre d'années de résidence, et non sur les emplois occupés;</a:t>
            </a:r>
            <a:endParaRPr lang="fr-CA" sz="2400" dirty="0">
              <a:solidFill>
                <a:schemeClr val="lt1"/>
              </a:solidFill>
              <a:latin typeface="Oswald"/>
              <a:ea typeface="Oswald"/>
              <a:cs typeface="Oswald"/>
            </a:endParaRPr>
          </a:p>
          <a:p>
            <a:pPr marL="457200" indent="-381000">
              <a:lnSpc>
                <a:spcPct val="114000"/>
              </a:lnSpc>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Montant maximum dès 40 ans de résidence depuis l'âge de 18 ans;</a:t>
            </a:r>
            <a:endParaRPr lang="fr-CA" sz="2400" dirty="0">
              <a:solidFill>
                <a:schemeClr val="lt1"/>
              </a:solidFill>
              <a:latin typeface="Oswald"/>
              <a:ea typeface="Oswald"/>
              <a:cs typeface="Oswald"/>
            </a:endParaRPr>
          </a:p>
          <a:p>
            <a:pPr marL="457200" indent="-381000">
              <a:lnSpc>
                <a:spcPct val="114000"/>
              </a:lnSpc>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Maximum au 1</a:t>
            </a:r>
            <a:r>
              <a:rPr lang="fr-CA" sz="2400" baseline="30000" dirty="0">
                <a:solidFill>
                  <a:schemeClr val="lt1"/>
                </a:solidFill>
                <a:latin typeface="Oswald"/>
                <a:ea typeface="Oswald"/>
                <a:cs typeface="Oswald"/>
                <a:sym typeface="Oswald"/>
              </a:rPr>
              <a:t>er</a:t>
            </a:r>
            <a:r>
              <a:rPr lang="fr-CA" sz="2400" dirty="0">
                <a:solidFill>
                  <a:schemeClr val="lt1"/>
                </a:solidFill>
                <a:latin typeface="Oswald"/>
                <a:ea typeface="Oswald"/>
                <a:cs typeface="Oswald"/>
                <a:sym typeface="Oswald"/>
              </a:rPr>
              <a:t> octobre 2025 </a:t>
            </a:r>
            <a:r>
              <a:rPr lang="fr-CA" sz="2400" b="1" dirty="0">
                <a:latin typeface="Oswald"/>
                <a:ea typeface="Oswald"/>
                <a:cs typeface="Oswald"/>
                <a:sym typeface="Oswald"/>
              </a:rPr>
              <a:t>740,09</a:t>
            </a:r>
            <a:r>
              <a:rPr lang="fr-CA" sz="2400" b="1" dirty="0">
                <a:solidFill>
                  <a:schemeClr val="accent2"/>
                </a:solidFill>
                <a:latin typeface="Oswald"/>
                <a:ea typeface="Oswald"/>
                <a:cs typeface="Oswald"/>
                <a:sym typeface="Oswald"/>
              </a:rPr>
              <a:t> </a:t>
            </a:r>
            <a:r>
              <a:rPr lang="fr-CA" sz="2400" dirty="0">
                <a:solidFill>
                  <a:schemeClr val="lt1"/>
                </a:solidFill>
                <a:latin typeface="Oswald"/>
                <a:ea typeface="Oswald"/>
                <a:cs typeface="Oswald"/>
                <a:sym typeface="Oswald"/>
              </a:rPr>
              <a:t>$/mois (</a:t>
            </a:r>
            <a:r>
              <a:rPr lang="fr-CA" sz="2400" b="1" dirty="0">
                <a:latin typeface="Oswald"/>
                <a:ea typeface="Oswald"/>
                <a:cs typeface="Oswald"/>
                <a:sym typeface="Oswald"/>
              </a:rPr>
              <a:t>8 881,08 </a:t>
            </a:r>
            <a:r>
              <a:rPr lang="fr-CA" sz="2400" dirty="0">
                <a:solidFill>
                  <a:schemeClr val="lt1"/>
                </a:solidFill>
                <a:latin typeface="Oswald"/>
                <a:ea typeface="Oswald"/>
                <a:cs typeface="Oswald"/>
                <a:sym typeface="Oswald"/>
              </a:rPr>
              <a:t>$/an);</a:t>
            </a:r>
            <a:endParaRPr lang="fr-CA" sz="2400" dirty="0">
              <a:solidFill>
                <a:schemeClr val="lt1"/>
              </a:solidFill>
              <a:latin typeface="Oswald"/>
              <a:ea typeface="Oswald"/>
              <a:cs typeface="Oswald"/>
            </a:endParaRPr>
          </a:p>
          <a:p>
            <a:pPr marL="457200" indent="-381000">
              <a:lnSpc>
                <a:spcPct val="114000"/>
              </a:lnSpc>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Ajustement trimestriel basé sur l’IPC</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xEl>
                                              <p:pRg st="0" end="0"/>
                                            </p:txEl>
                                          </p:spTgt>
                                        </p:tgtEl>
                                        <p:attrNameLst>
                                          <p:attrName>style.visibility</p:attrName>
                                        </p:attrNameLst>
                                      </p:cBhvr>
                                      <p:to>
                                        <p:strVal val="visible"/>
                                      </p:to>
                                    </p:set>
                                    <p:animEffect transition="in" filter="fade">
                                      <p:cBhvr>
                                        <p:cTn id="7" dur="1000"/>
                                        <p:tgtEl>
                                          <p:spTgt spid="1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xEl>
                                              <p:pRg st="1" end="1"/>
                                            </p:txEl>
                                          </p:spTgt>
                                        </p:tgtEl>
                                        <p:attrNameLst>
                                          <p:attrName>style.visibility</p:attrName>
                                        </p:attrNameLst>
                                      </p:cBhvr>
                                      <p:to>
                                        <p:strVal val="visible"/>
                                      </p:to>
                                    </p:set>
                                    <p:animEffect transition="in" filter="fade">
                                      <p:cBhvr>
                                        <p:cTn id="12" dur="1000"/>
                                        <p:tgtEl>
                                          <p:spTgt spid="1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3">
                                            <p:txEl>
                                              <p:pRg st="2" end="2"/>
                                            </p:txEl>
                                          </p:spTgt>
                                        </p:tgtEl>
                                        <p:attrNameLst>
                                          <p:attrName>style.visibility</p:attrName>
                                        </p:attrNameLst>
                                      </p:cBhvr>
                                      <p:to>
                                        <p:strVal val="visible"/>
                                      </p:to>
                                    </p:set>
                                    <p:animEffect transition="in" filter="fade">
                                      <p:cBhvr>
                                        <p:cTn id="17" dur="1000"/>
                                        <p:tgtEl>
                                          <p:spTgt spid="1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
                                            <p:txEl>
                                              <p:pRg st="3" end="3"/>
                                            </p:txEl>
                                          </p:spTgt>
                                        </p:tgtEl>
                                        <p:attrNameLst>
                                          <p:attrName>style.visibility</p:attrName>
                                        </p:attrNameLst>
                                      </p:cBhvr>
                                      <p:to>
                                        <p:strVal val="visible"/>
                                      </p:to>
                                    </p:set>
                                    <p:animEffect transition="in" filter="fade">
                                      <p:cBhvr>
                                        <p:cTn id="22" dur="1000"/>
                                        <p:tgtEl>
                                          <p:spTgt spid="1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dirty="0"/>
              <a:t>MONTANT - PSV</a:t>
            </a:r>
            <a:endParaRPr b="1" dirty="0"/>
          </a:p>
        </p:txBody>
      </p:sp>
      <p:sp>
        <p:nvSpPr>
          <p:cNvPr id="142" name="Google Shape;142;p2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12</a:t>
            </a:fld>
            <a:endParaRPr>
              <a:latin typeface="Oswald"/>
              <a:ea typeface="Oswald"/>
              <a:cs typeface="Oswald"/>
              <a:sym typeface="Oswald"/>
            </a:endParaRPr>
          </a:p>
        </p:txBody>
      </p:sp>
      <p:sp>
        <p:nvSpPr>
          <p:cNvPr id="140" name="Google Shape;140;p24"/>
          <p:cNvSpPr txBox="1"/>
          <p:nvPr/>
        </p:nvSpPr>
        <p:spPr>
          <a:xfrm>
            <a:off x="687879" y="2144307"/>
            <a:ext cx="7807553" cy="2608643"/>
          </a:xfrm>
          <a:prstGeom prst="rect">
            <a:avLst/>
          </a:prstGeom>
          <a:noFill/>
          <a:ln>
            <a:noFill/>
          </a:ln>
        </p:spPr>
        <p:txBody>
          <a:bodyPr spcFirstLastPara="1" wrap="square" lIns="91425" tIns="91425" rIns="91425" bIns="91425" anchor="ctr" anchorCtr="0">
            <a:noAutofit/>
          </a:bodyPr>
          <a:lstStyle/>
          <a:p>
            <a:pPr marL="457200" indent="-381000">
              <a:lnSpc>
                <a:spcPct val="114000"/>
              </a:lnSpc>
              <a:buClr>
                <a:schemeClr val="lt1"/>
              </a:buClr>
              <a:buSzPts val="2400"/>
              <a:buFont typeface="Oswald"/>
              <a:buChar char="●"/>
            </a:pPr>
            <a:r>
              <a:rPr lang="fr-CA" sz="2400" b="1" dirty="0">
                <a:solidFill>
                  <a:schemeClr val="bg1"/>
                </a:solidFill>
                <a:latin typeface="Oswald"/>
                <a:ea typeface="Oswald"/>
                <a:cs typeface="Oswald"/>
                <a:sym typeface="Oswald"/>
              </a:rPr>
              <a:t>1/40</a:t>
            </a:r>
            <a:r>
              <a:rPr lang="fr-CA" sz="2400" dirty="0">
                <a:solidFill>
                  <a:schemeClr val="lt1"/>
                </a:solidFill>
                <a:latin typeface="Oswald"/>
                <a:ea typeface="Oswald"/>
                <a:cs typeface="Oswald"/>
                <a:sym typeface="Oswald"/>
              </a:rPr>
              <a:t> du montant maximal pour chaque année de résidence depuis l'âge de 18 ans </a:t>
            </a:r>
            <a:endParaRPr lang="fr-CA" sz="2400" dirty="0">
              <a:solidFill>
                <a:schemeClr val="lt1"/>
              </a:solidFill>
              <a:latin typeface="Oswald"/>
              <a:ea typeface="Oswald"/>
              <a:cs typeface="Oswald"/>
            </a:endParaRPr>
          </a:p>
          <a:p>
            <a:pPr marL="457200" indent="-381000">
              <a:lnSpc>
                <a:spcPct val="114000"/>
              </a:lnSpc>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Exemples :    10 ans : </a:t>
            </a:r>
            <a:r>
              <a:rPr lang="fr-CA" sz="2400" b="1" dirty="0">
                <a:latin typeface="Oswald"/>
                <a:ea typeface="Oswald"/>
                <a:cs typeface="Oswald"/>
                <a:sym typeface="Oswald"/>
              </a:rPr>
              <a:t>185,02</a:t>
            </a:r>
            <a:r>
              <a:rPr lang="fr-CA" sz="2400" b="1" dirty="0">
                <a:solidFill>
                  <a:schemeClr val="accent2"/>
                </a:solidFill>
                <a:latin typeface="Oswald"/>
                <a:ea typeface="Oswald"/>
                <a:cs typeface="Oswald"/>
                <a:sym typeface="Oswald"/>
              </a:rPr>
              <a:t> </a:t>
            </a:r>
            <a:r>
              <a:rPr lang="fr-CA" sz="2400" dirty="0">
                <a:solidFill>
                  <a:schemeClr val="bg1"/>
                </a:solidFill>
                <a:latin typeface="Oswald"/>
                <a:ea typeface="Oswald"/>
                <a:cs typeface="Oswald"/>
                <a:sym typeface="Oswald"/>
              </a:rPr>
              <a:t>$</a:t>
            </a:r>
            <a:r>
              <a:rPr lang="fr-CA" sz="2400" dirty="0">
                <a:solidFill>
                  <a:schemeClr val="lt1"/>
                </a:solidFill>
                <a:latin typeface="Oswald"/>
                <a:ea typeface="Oswald"/>
                <a:cs typeface="Oswald"/>
                <a:sym typeface="Oswald"/>
              </a:rPr>
              <a:t>/mois     20 ans : </a:t>
            </a:r>
            <a:r>
              <a:rPr lang="fr-CA" sz="2400" b="1" dirty="0">
                <a:latin typeface="Oswald"/>
                <a:ea typeface="Oswald"/>
                <a:cs typeface="Oswald"/>
                <a:sym typeface="Oswald"/>
              </a:rPr>
              <a:t>370,05</a:t>
            </a:r>
            <a:r>
              <a:rPr lang="fr-CA" sz="2400" b="1" dirty="0">
                <a:solidFill>
                  <a:schemeClr val="accent2"/>
                </a:solidFill>
                <a:latin typeface="Oswald"/>
                <a:ea typeface="Oswald"/>
                <a:cs typeface="Oswald"/>
                <a:sym typeface="Oswald"/>
              </a:rPr>
              <a:t> </a:t>
            </a:r>
            <a:r>
              <a:rPr lang="fr-CA" sz="2400" dirty="0">
                <a:solidFill>
                  <a:schemeClr val="lt1"/>
                </a:solidFill>
                <a:latin typeface="Oswald"/>
                <a:ea typeface="Oswald"/>
                <a:sym typeface="Oswald"/>
              </a:rPr>
              <a:t>$</a:t>
            </a:r>
            <a:r>
              <a:rPr lang="fr-CA" sz="2400" dirty="0">
                <a:solidFill>
                  <a:schemeClr val="lt1"/>
                </a:solidFill>
                <a:latin typeface="Oswald"/>
                <a:ea typeface="Oswald"/>
                <a:cs typeface="Oswald"/>
                <a:sym typeface="Oswald"/>
              </a:rPr>
              <a:t>/mois </a:t>
            </a:r>
            <a:endParaRPr lang="fr-CA" sz="2400" dirty="0">
              <a:solidFill>
                <a:schemeClr val="lt1"/>
              </a:solidFill>
              <a:latin typeface="Oswald"/>
              <a:ea typeface="Oswald"/>
              <a:cs typeface="Oswald"/>
            </a:endParaRPr>
          </a:p>
        </p:txBody>
      </p:sp>
      <p:sp>
        <p:nvSpPr>
          <p:cNvPr id="141" name="Google Shape;141;p24"/>
          <p:cNvSpPr txBox="1"/>
          <p:nvPr/>
        </p:nvSpPr>
        <p:spPr>
          <a:xfrm>
            <a:off x="684154" y="1518725"/>
            <a:ext cx="7806071" cy="1040794"/>
          </a:xfrm>
          <a:prstGeom prst="rect">
            <a:avLst/>
          </a:prstGeom>
          <a:noFill/>
          <a:ln>
            <a:noFill/>
          </a:ln>
        </p:spPr>
        <p:txBody>
          <a:bodyPr spcFirstLastPara="1" wrap="square" lIns="91425" tIns="91425" rIns="91425" bIns="91425" anchor="ctr" anchorCtr="0">
            <a:noAutofit/>
          </a:bodyPr>
          <a:lstStyle/>
          <a:p>
            <a:pPr marL="457200">
              <a:lnSpc>
                <a:spcPct val="114000"/>
              </a:lnSpc>
              <a:spcAft>
                <a:spcPts val="1000"/>
              </a:spcAft>
            </a:pPr>
            <a:r>
              <a:rPr lang="fr-CA" sz="2800" b="1">
                <a:solidFill>
                  <a:schemeClr val="lt1"/>
                </a:solidFill>
                <a:latin typeface="Oswald"/>
                <a:ea typeface="Oswald"/>
                <a:cs typeface="Oswald"/>
                <a:sym typeface="Oswald"/>
              </a:rPr>
              <a:t>Moins de 40 ans de résidence </a:t>
            </a:r>
            <a:endParaRPr lang="fr-CA" sz="24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xEl>
                                              <p:pRg st="0" end="0"/>
                                            </p:txEl>
                                          </p:spTgt>
                                        </p:tgtEl>
                                        <p:attrNameLst>
                                          <p:attrName>style.visibility</p:attrName>
                                        </p:attrNameLst>
                                      </p:cBhvr>
                                      <p:to>
                                        <p:strVal val="visible"/>
                                      </p:to>
                                    </p:set>
                                    <p:animEffect transition="in" filter="fade">
                                      <p:cBhvr>
                                        <p:cTn id="7" dur="1000"/>
                                        <p:tgtEl>
                                          <p:spTgt spid="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0">
                                            <p:txEl>
                                              <p:pRg st="1" end="1"/>
                                            </p:txEl>
                                          </p:spTgt>
                                        </p:tgtEl>
                                        <p:attrNameLst>
                                          <p:attrName>style.visibility</p:attrName>
                                        </p:attrNameLst>
                                      </p:cBhvr>
                                      <p:to>
                                        <p:strVal val="visible"/>
                                      </p:to>
                                    </p:set>
                                    <p:animEffect transition="in" filter="fade">
                                      <p:cBhvr>
                                        <p:cTn id="12" dur="1000"/>
                                        <p:tgtEl>
                                          <p:spTgt spid="1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656625" y="228999"/>
            <a:ext cx="7852200" cy="1145551"/>
          </a:xfrm>
          <a:prstGeom prst="rect">
            <a:avLst/>
          </a:prstGeom>
          <a:solidFill>
            <a:schemeClr val="lt1"/>
          </a:solidFill>
        </p:spPr>
        <p:txBody>
          <a:bodyPr spcFirstLastPara="1" wrap="square" lIns="91425" tIns="91425" rIns="91425" bIns="91425" anchor="ctr" anchorCtr="0">
            <a:noAutofit/>
          </a:bodyPr>
          <a:lstStyle/>
          <a:p>
            <a:r>
              <a:rPr lang="fr-CA" b="1" dirty="0"/>
              <a:t>RÉDUCTION (</a:t>
            </a:r>
            <a:r>
              <a:rPr lang="fr-CA" b="1" i="1" dirty="0"/>
              <a:t>impôt de récupération</a:t>
            </a:r>
            <a:r>
              <a:rPr lang="fr-CA" b="1" dirty="0"/>
              <a:t>) - PSV</a:t>
            </a:r>
          </a:p>
        </p:txBody>
      </p:sp>
      <p:sp>
        <p:nvSpPr>
          <p:cNvPr id="150" name="Google Shape;150;p2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13</a:t>
            </a:fld>
            <a:endParaRPr>
              <a:latin typeface="Oswald"/>
              <a:ea typeface="Oswald"/>
              <a:cs typeface="Oswald"/>
              <a:sym typeface="Oswald"/>
            </a:endParaRPr>
          </a:p>
        </p:txBody>
      </p:sp>
      <p:sp>
        <p:nvSpPr>
          <p:cNvPr id="148" name="Google Shape;148;p25"/>
          <p:cNvSpPr txBox="1"/>
          <p:nvPr/>
        </p:nvSpPr>
        <p:spPr>
          <a:xfrm>
            <a:off x="656625" y="2136900"/>
            <a:ext cx="7852200" cy="2616000"/>
          </a:xfrm>
          <a:prstGeom prst="rect">
            <a:avLst/>
          </a:prstGeom>
          <a:noFill/>
          <a:ln>
            <a:noFill/>
          </a:ln>
        </p:spPr>
        <p:txBody>
          <a:bodyPr spcFirstLastPara="1" wrap="square" lIns="91425" tIns="91425" rIns="91425" bIns="91425" anchor="ctr" anchorCtr="0">
            <a:noAutofit/>
          </a:bodyPr>
          <a:lstStyle/>
          <a:p>
            <a:pPr marL="457200" indent="-381000">
              <a:lnSpc>
                <a:spcPct val="114000"/>
              </a:lnSpc>
              <a:buClr>
                <a:schemeClr val="lt1"/>
              </a:buClr>
              <a:buSzPts val="2400"/>
              <a:buFont typeface="Oswald"/>
              <a:buChar char="●"/>
            </a:pPr>
            <a:r>
              <a:rPr lang="fr-CA" sz="2400" dirty="0">
                <a:solidFill>
                  <a:schemeClr val="lt1"/>
                </a:solidFill>
                <a:latin typeface="Oswald"/>
                <a:ea typeface="Oswald"/>
                <a:cs typeface="Oswald"/>
                <a:sym typeface="Oswald"/>
              </a:rPr>
              <a:t>La PSV est un revenu imposable*</a:t>
            </a:r>
            <a:endParaRPr lang="fr-CA" sz="2400" dirty="0">
              <a:solidFill>
                <a:schemeClr val="lt1"/>
              </a:solidFill>
              <a:latin typeface="Oswald"/>
              <a:ea typeface="Oswald"/>
              <a:cs typeface="Oswald"/>
            </a:endParaRPr>
          </a:p>
          <a:p>
            <a:pPr marL="457200" indent="-381000">
              <a:lnSpc>
                <a:spcPct val="114000"/>
              </a:lnSpc>
              <a:spcBef>
                <a:spcPts val="1000"/>
              </a:spcBef>
              <a:buClr>
                <a:schemeClr val="lt1"/>
              </a:buClr>
              <a:buSzPts val="2400"/>
              <a:buFont typeface="Oswald"/>
              <a:buChar char="●"/>
            </a:pPr>
            <a:r>
              <a:rPr lang="fr-CA" sz="2400" i="1" dirty="0">
                <a:solidFill>
                  <a:schemeClr val="lt1"/>
                </a:solidFill>
                <a:latin typeface="Oswald"/>
                <a:ea typeface="Oswald"/>
                <a:cs typeface="Oswald"/>
                <a:sym typeface="Oswald"/>
              </a:rPr>
              <a:t>Impôt de récupération </a:t>
            </a:r>
            <a:r>
              <a:rPr lang="fr-CA" sz="2400" dirty="0">
                <a:solidFill>
                  <a:schemeClr val="lt1"/>
                </a:solidFill>
                <a:latin typeface="Oswald"/>
                <a:ea typeface="Oswald"/>
                <a:cs typeface="Oswald"/>
                <a:sym typeface="Oswald"/>
              </a:rPr>
              <a:t>: 15 % pour la portion excédant </a:t>
            </a:r>
            <a:r>
              <a:rPr lang="fr-CA" sz="2400" b="1" dirty="0">
                <a:latin typeface="Oswald"/>
                <a:ea typeface="Oswald"/>
                <a:cs typeface="Oswald"/>
                <a:sym typeface="Oswald"/>
              </a:rPr>
              <a:t>90 997 </a:t>
            </a:r>
            <a:r>
              <a:rPr lang="fr-CA" sz="2400" dirty="0">
                <a:solidFill>
                  <a:schemeClr val="lt1"/>
                </a:solidFill>
                <a:latin typeface="Oswald"/>
                <a:ea typeface="Oswald"/>
                <a:cs typeface="Oswald"/>
                <a:sym typeface="Oswald"/>
              </a:rPr>
              <a:t>$</a:t>
            </a:r>
            <a:endParaRPr lang="fr-CA" sz="2400" dirty="0">
              <a:solidFill>
                <a:schemeClr val="lt1"/>
              </a:solidFill>
              <a:latin typeface="Oswald"/>
              <a:ea typeface="Oswald"/>
              <a:cs typeface="Oswald"/>
            </a:endParaRPr>
          </a:p>
          <a:p>
            <a:pPr marL="457200" indent="-381000">
              <a:lnSpc>
                <a:spcPct val="114000"/>
              </a:lnSpc>
              <a:spcBef>
                <a:spcPts val="1000"/>
              </a:spcBef>
              <a:spcAft>
                <a:spcPts val="1000"/>
              </a:spcAft>
              <a:buClr>
                <a:schemeClr val="lt1"/>
              </a:buClr>
              <a:buSzPts val="2400"/>
              <a:buFont typeface="Oswald"/>
              <a:buChar char="●"/>
            </a:pPr>
            <a:r>
              <a:rPr lang="fr-CA" sz="2400" b="1" dirty="0">
                <a:latin typeface="Oswald"/>
                <a:ea typeface="Oswald"/>
                <a:cs typeface="Oswald"/>
                <a:sym typeface="Oswald"/>
              </a:rPr>
              <a:t>148 451 </a:t>
            </a:r>
            <a:r>
              <a:rPr lang="fr-CA" sz="2400" dirty="0">
                <a:solidFill>
                  <a:schemeClr val="lt1"/>
                </a:solidFill>
                <a:latin typeface="Oswald"/>
                <a:ea typeface="Oswald"/>
                <a:cs typeface="Oswald"/>
                <a:sym typeface="Oswald"/>
              </a:rPr>
              <a:t>$ : revenu net maximal pour toucher la PSV (</a:t>
            </a:r>
            <a:r>
              <a:rPr lang="fr-CA" sz="2400" b="1" dirty="0">
                <a:latin typeface="Oswald"/>
                <a:ea typeface="Oswald"/>
                <a:cs typeface="Oswald"/>
                <a:sym typeface="Oswald"/>
              </a:rPr>
              <a:t>154 196 </a:t>
            </a:r>
            <a:r>
              <a:rPr lang="fr-CA" sz="2400" dirty="0">
                <a:solidFill>
                  <a:schemeClr val="lt1"/>
                </a:solidFill>
                <a:latin typeface="Oswald"/>
                <a:ea typeface="Oswald"/>
                <a:cs typeface="Oswald"/>
                <a:sym typeface="Oswald"/>
              </a:rPr>
              <a:t>$ à partir de 75 ans) </a:t>
            </a:r>
            <a:endParaRPr lang="fr-CA" sz="2400" dirty="0">
              <a:solidFill>
                <a:schemeClr val="lt1"/>
              </a:solidFill>
              <a:latin typeface="Oswald"/>
              <a:ea typeface="Oswald"/>
              <a:cs typeface="Oswald"/>
            </a:endParaRPr>
          </a:p>
        </p:txBody>
      </p:sp>
      <p:sp>
        <p:nvSpPr>
          <p:cNvPr id="149" name="Google Shape;149;p25"/>
          <p:cNvSpPr txBox="1"/>
          <p:nvPr/>
        </p:nvSpPr>
        <p:spPr>
          <a:xfrm>
            <a:off x="772518" y="1151308"/>
            <a:ext cx="7852200" cy="1621800"/>
          </a:xfrm>
          <a:prstGeom prst="rect">
            <a:avLst/>
          </a:prstGeom>
          <a:noFill/>
          <a:ln>
            <a:noFill/>
          </a:ln>
        </p:spPr>
        <p:txBody>
          <a:bodyPr spcFirstLastPara="1" wrap="square" lIns="91425" tIns="91425" rIns="91425" bIns="91425" anchor="ctr" anchorCtr="0">
            <a:noAutofit/>
          </a:bodyPr>
          <a:lstStyle/>
          <a:p>
            <a:pPr marL="457200">
              <a:lnSpc>
                <a:spcPct val="114000"/>
              </a:lnSpc>
              <a:spcAft>
                <a:spcPts val="1000"/>
              </a:spcAft>
            </a:pPr>
            <a:r>
              <a:rPr lang="fr-CA" sz="2800" b="1" dirty="0">
                <a:solidFill>
                  <a:schemeClr val="lt1"/>
                </a:solidFill>
                <a:latin typeface="Oswald"/>
                <a:ea typeface="Oswald"/>
                <a:cs typeface="Oswald"/>
                <a:sym typeface="Oswald"/>
              </a:rPr>
              <a:t>Revenu net annuel supérieur à </a:t>
            </a:r>
            <a:r>
              <a:rPr lang="fr-CA" sz="2800" b="1" dirty="0">
                <a:latin typeface="Oswald"/>
                <a:ea typeface="Oswald"/>
                <a:cs typeface="Oswald"/>
                <a:sym typeface="Oswald"/>
              </a:rPr>
              <a:t>90 997 </a:t>
            </a:r>
            <a:r>
              <a:rPr lang="fr-CA" sz="2800" b="1" dirty="0">
                <a:solidFill>
                  <a:schemeClr val="lt1"/>
                </a:solidFill>
                <a:latin typeface="Oswald"/>
                <a:ea typeface="Oswald"/>
                <a:cs typeface="Oswald"/>
                <a:sym typeface="Oswald"/>
              </a:rPr>
              <a:t>$ (2024)</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animEffect transition="in" filter="fade">
                                      <p:cBhvr>
                                        <p:cTn id="7" dur="1000"/>
                                        <p:tgtEl>
                                          <p:spTgt spid="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xEl>
                                              <p:pRg st="1" end="1"/>
                                            </p:txEl>
                                          </p:spTgt>
                                        </p:tgtEl>
                                        <p:attrNameLst>
                                          <p:attrName>style.visibility</p:attrName>
                                        </p:attrNameLst>
                                      </p:cBhvr>
                                      <p:to>
                                        <p:strVal val="visible"/>
                                      </p:to>
                                    </p:set>
                                    <p:animEffect transition="in" filter="fade">
                                      <p:cBhvr>
                                        <p:cTn id="12" dur="1000"/>
                                        <p:tgtEl>
                                          <p:spTgt spid="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xEl>
                                              <p:pRg st="2" end="2"/>
                                            </p:txEl>
                                          </p:spTgt>
                                        </p:tgtEl>
                                        <p:attrNameLst>
                                          <p:attrName>style.visibility</p:attrName>
                                        </p:attrNameLst>
                                      </p:cBhvr>
                                      <p:to>
                                        <p:strVal val="visible"/>
                                      </p:to>
                                    </p:set>
                                    <p:animEffect transition="in" filter="fade">
                                      <p:cBhvr>
                                        <p:cTn id="17" dur="1000"/>
                                        <p:tgtEl>
                                          <p:spTgt spid="1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54"/>
        <p:cNvGrpSpPr/>
        <p:nvPr/>
      </p:nvGrpSpPr>
      <p:grpSpPr>
        <a:xfrm>
          <a:off x="0" y="0"/>
          <a:ext cx="0" cy="0"/>
          <a:chOff x="0" y="0"/>
          <a:chExt cx="0" cy="0"/>
        </a:xfrm>
      </p:grpSpPr>
      <p:sp>
        <p:nvSpPr>
          <p:cNvPr id="155" name="Google Shape;155;p26"/>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Retarder sa PSV</a:t>
            </a:r>
          </a:p>
        </p:txBody>
      </p:sp>
      <p:sp>
        <p:nvSpPr>
          <p:cNvPr id="157" name="Google Shape;157;p2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14</a:t>
            </a:fld>
            <a:endParaRPr>
              <a:latin typeface="Oswald"/>
              <a:ea typeface="Oswald"/>
              <a:cs typeface="Oswald"/>
              <a:sym typeface="Oswald"/>
            </a:endParaRPr>
          </a:p>
        </p:txBody>
      </p:sp>
      <p:sp>
        <p:nvSpPr>
          <p:cNvPr id="156" name="Google Shape;156;p26"/>
          <p:cNvSpPr txBox="1"/>
          <p:nvPr/>
        </p:nvSpPr>
        <p:spPr>
          <a:xfrm>
            <a:off x="656625" y="1415375"/>
            <a:ext cx="7852200" cy="31089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en" sz="2400" dirty="0">
                <a:solidFill>
                  <a:schemeClr val="lt1"/>
                </a:solidFill>
                <a:latin typeface="Oswald"/>
                <a:ea typeface="Oswald"/>
                <a:cs typeface="Oswald"/>
                <a:sym typeface="Oswald"/>
              </a:rPr>
              <a:t>+ 0,6 % par mois de report après le 65</a:t>
            </a:r>
            <a:r>
              <a:rPr lang="en" sz="2400" baseline="50000" dirty="0">
                <a:solidFill>
                  <a:schemeClr val="lt1"/>
                </a:solidFill>
                <a:latin typeface="Oswald"/>
                <a:ea typeface="Oswald"/>
                <a:cs typeface="Oswald"/>
                <a:sym typeface="Oswald"/>
              </a:rPr>
              <a:t>e</a:t>
            </a:r>
            <a:r>
              <a:rPr lang="en" sz="2400" dirty="0">
                <a:solidFill>
                  <a:schemeClr val="lt1"/>
                </a:solidFill>
                <a:latin typeface="Oswald"/>
                <a:ea typeface="Oswald"/>
                <a:cs typeface="Oswald"/>
                <a:sym typeface="Oswald"/>
              </a:rPr>
              <a:t> anniversaire</a:t>
            </a:r>
            <a:endParaRPr sz="2400" dirty="0">
              <a:solidFill>
                <a:schemeClr val="lt1"/>
              </a:solidFill>
              <a:latin typeface="Oswald"/>
              <a:ea typeface="Oswald"/>
              <a:cs typeface="Oswald"/>
              <a:sym typeface="Oswald"/>
            </a:endParaRPr>
          </a:p>
          <a:p>
            <a:pPr marL="457200" indent="-381000">
              <a:spcBef>
                <a:spcPts val="1000"/>
              </a:spcBef>
              <a:buClr>
                <a:schemeClr val="lt1"/>
              </a:buClr>
              <a:buSzPts val="2400"/>
              <a:buFont typeface="Oswald"/>
              <a:buChar char="●"/>
            </a:pPr>
            <a:r>
              <a:rPr lang="en" sz="2400" dirty="0">
                <a:solidFill>
                  <a:schemeClr val="lt1"/>
                </a:solidFill>
                <a:latin typeface="Oswald"/>
                <a:ea typeface="Oswald"/>
                <a:cs typeface="Oswald"/>
                <a:sym typeface="Oswald"/>
              </a:rPr>
              <a:t>Jusqu'à une augmentation maximale de 36 % à 70 ans</a:t>
            </a:r>
            <a:endParaRPr sz="2400" dirty="0">
              <a:solidFill>
                <a:schemeClr val="lt1"/>
              </a:solidFill>
              <a:latin typeface="Oswald"/>
              <a:ea typeface="Oswald"/>
              <a:cs typeface="Oswald"/>
              <a:sym typeface="Oswald"/>
            </a:endParaRPr>
          </a:p>
          <a:p>
            <a:pPr marL="457200" indent="-381000">
              <a:spcBef>
                <a:spcPts val="1000"/>
              </a:spcBef>
              <a:spcAft>
                <a:spcPts val="1000"/>
              </a:spcAft>
              <a:buClr>
                <a:schemeClr val="lt1"/>
              </a:buClr>
              <a:buSzPts val="2400"/>
              <a:buFont typeface="Oswald"/>
              <a:buChar char="●"/>
            </a:pPr>
            <a:r>
              <a:rPr lang="en" sz="2400" dirty="0">
                <a:solidFill>
                  <a:schemeClr val="lt1"/>
                </a:solidFill>
                <a:latin typeface="Oswald"/>
                <a:ea typeface="Oswald"/>
                <a:cs typeface="Oswald"/>
                <a:sym typeface="Oswald"/>
              </a:rPr>
              <a:t>Augmentation maximale de </a:t>
            </a:r>
            <a:r>
              <a:rPr lang="en" sz="2400" b="1" dirty="0">
                <a:latin typeface="Oswald"/>
                <a:ea typeface="Oswald"/>
                <a:cs typeface="Oswald"/>
                <a:sym typeface="Oswald"/>
              </a:rPr>
              <a:t>3 197 </a:t>
            </a:r>
            <a:r>
              <a:rPr lang="en" sz="2400" dirty="0">
                <a:solidFill>
                  <a:schemeClr val="lt1"/>
                </a:solidFill>
                <a:latin typeface="Oswald"/>
                <a:ea typeface="Oswald"/>
                <a:cs typeface="Oswald"/>
                <a:sym typeface="Oswald"/>
              </a:rPr>
              <a:t>$/an (5 ans de report)</a:t>
            </a:r>
            <a:endParaRPr sz="2400" dirty="0">
              <a:solidFill>
                <a:schemeClr val="lt1"/>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2" name="Google Shape;172;p28"/>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15</a:t>
            </a:fld>
            <a:endParaRPr lang="en" sz="200"/>
          </a:p>
        </p:txBody>
      </p:sp>
      <p:sp>
        <p:nvSpPr>
          <p:cNvPr id="170" name="Google Shape;170;p28"/>
          <p:cNvSpPr txBox="1">
            <a:spLocks noGrp="1"/>
          </p:cNvSpPr>
          <p:nvPr>
            <p:ph type="title"/>
          </p:nvPr>
        </p:nvSpPr>
        <p:spPr/>
        <p:txBody>
          <a:bodyPr spcFirstLastPara="1" lIns="91425" tIns="91425" rIns="91425" bIns="91425" anchor="ctr" anchorCtr="0">
            <a:normAutofit/>
          </a:bodyPr>
          <a:lstStyle/>
          <a:p>
            <a:pPr marL="0" lvl="0" indent="0" algn="ctr" rtl="0">
              <a:spcBef>
                <a:spcPts val="0"/>
              </a:spcBef>
              <a:spcAft>
                <a:spcPts val="0"/>
              </a:spcAft>
              <a:buNone/>
            </a:pPr>
            <a:r>
              <a:rPr lang="fr-CA" sz="2800" b="1" dirty="0"/>
              <a:t>RRQ</a:t>
            </a:r>
          </a:p>
          <a:p>
            <a:pPr algn="ctr"/>
            <a:r>
              <a:rPr lang="fr-CA" sz="2800" b="1" dirty="0"/>
              <a:t>(Régime de rentes du Québec)</a:t>
            </a:r>
          </a:p>
        </p:txBody>
      </p:sp>
      <p:sp>
        <p:nvSpPr>
          <p:cNvPr id="171" name="Google Shape;171;p28"/>
          <p:cNvSpPr txBox="1">
            <a:spLocks noGrp="1"/>
          </p:cNvSpPr>
          <p:nvPr>
            <p:ph sz="half" idx="1"/>
          </p:nvPr>
        </p:nvSpPr>
        <p:spPr>
          <a:xfrm>
            <a:off x="1221896" y="1369219"/>
            <a:ext cx="7293453" cy="3263504"/>
          </a:xfrm>
        </p:spPr>
        <p:txBody>
          <a:bodyPr spcFirstLastPara="1" lIns="91425" tIns="91425" rIns="91425" bIns="91425" anchorCtr="0">
            <a:normAutofit/>
          </a:bodyPr>
          <a:lstStyle/>
          <a:p>
            <a:pPr indent="-381000">
              <a:buSzPts val="2400"/>
              <a:buFont typeface="Oswald"/>
              <a:buChar char="●"/>
            </a:pPr>
            <a:r>
              <a:rPr lang="fr-CA" dirty="0"/>
              <a:t>Qu'est-ce que le RRQ?</a:t>
            </a:r>
          </a:p>
          <a:p>
            <a:pPr marL="355600" lvl="0" indent="-355600" rtl="0">
              <a:spcBef>
                <a:spcPts val="1600"/>
              </a:spcBef>
              <a:spcAft>
                <a:spcPts val="0"/>
              </a:spcAft>
              <a:buSzPts val="2400"/>
              <a:buFont typeface="Oswald"/>
              <a:buChar char="●"/>
            </a:pPr>
            <a:r>
              <a:rPr lang="fr-CA" dirty="0"/>
              <a:t>Cotisations</a:t>
            </a:r>
          </a:p>
          <a:p>
            <a:pPr indent="-381000">
              <a:spcBef>
                <a:spcPts val="1600"/>
              </a:spcBef>
              <a:buSzPts val="2400"/>
              <a:buFont typeface="Oswald"/>
              <a:buChar char="●"/>
            </a:pPr>
            <a:r>
              <a:rPr lang="fr-CA" dirty="0"/>
              <a:t>Admissibilité</a:t>
            </a:r>
          </a:p>
          <a:p>
            <a:pPr marL="355600" lvl="0" indent="-355600" rtl="0">
              <a:spcBef>
                <a:spcPts val="1600"/>
              </a:spcBef>
              <a:spcAft>
                <a:spcPts val="0"/>
              </a:spcAft>
              <a:buSzPts val="2400"/>
              <a:buFont typeface="Oswald"/>
              <a:buChar char="●"/>
            </a:pPr>
            <a:r>
              <a:rPr lang="fr-CA" dirty="0"/>
              <a:t>Montant</a:t>
            </a:r>
          </a:p>
          <a:p>
            <a:pPr indent="-381000">
              <a:spcBef>
                <a:spcPts val="1600"/>
              </a:spcBef>
              <a:spcAft>
                <a:spcPts val="1600"/>
              </a:spcAft>
              <a:buSzPts val="2400"/>
              <a:buFont typeface="Oswald"/>
              <a:buChar char="●"/>
            </a:pPr>
            <a:r>
              <a:rPr lang="fr-CA" dirty="0"/>
              <a:t>Relevé de participation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76"/>
        <p:cNvGrpSpPr/>
        <p:nvPr/>
      </p:nvGrpSpPr>
      <p:grpSpPr>
        <a:xfrm>
          <a:off x="0" y="0"/>
          <a:ext cx="0" cy="0"/>
          <a:chOff x="0" y="0"/>
          <a:chExt cx="0" cy="0"/>
        </a:xfrm>
      </p:grpSpPr>
      <p:sp>
        <p:nvSpPr>
          <p:cNvPr id="177" name="Google Shape;177;p29"/>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Qu'est-ce que le RRQ?</a:t>
            </a:r>
          </a:p>
        </p:txBody>
      </p:sp>
      <p:sp>
        <p:nvSpPr>
          <p:cNvPr id="179" name="Google Shape;179;p2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16</a:t>
            </a:fld>
            <a:endParaRPr>
              <a:latin typeface="Oswald"/>
              <a:ea typeface="Oswald"/>
              <a:cs typeface="Oswald"/>
              <a:sym typeface="Oswald"/>
            </a:endParaRPr>
          </a:p>
        </p:txBody>
      </p:sp>
      <p:sp>
        <p:nvSpPr>
          <p:cNvPr id="178" name="Google Shape;178;p29"/>
          <p:cNvSpPr txBox="1"/>
          <p:nvPr/>
        </p:nvSpPr>
        <p:spPr>
          <a:xfrm>
            <a:off x="656625" y="1872575"/>
            <a:ext cx="7852200" cy="3108900"/>
          </a:xfrm>
          <a:prstGeom prst="rect">
            <a:avLst/>
          </a:prstGeom>
          <a:noFill/>
          <a:ln>
            <a:noFill/>
          </a:ln>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endParaRPr lang="fr-CA" sz="2800" b="1"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Régime de rentes du Québec - administré par Retraite Québec</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Obligatoire pour toutes les personnes de 18 ans et plus, qui travaillent et dont le revenu annuel dépasse 3 500 $</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Financé par les travailleuses et les travailleurs et employeurs québécois (cotisations égales)</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Offre une rente de retraite de base, une rente d'invalidité et une prestation de décès</a:t>
            </a:r>
            <a:endParaRPr lang="fr-CA" sz="2400" dirty="0">
              <a:solidFill>
                <a:schemeClr val="lt1"/>
              </a:solidFill>
              <a:latin typeface="Oswald"/>
              <a:ea typeface="Oswald"/>
              <a:cs typeface="Oswald"/>
            </a:endParaRPr>
          </a:p>
          <a:p>
            <a:pPr marL="0" lvl="0" indent="0" algn="l" rtl="0">
              <a:lnSpc>
                <a:spcPct val="100000"/>
              </a:lnSpc>
              <a:spcBef>
                <a:spcPts val="1000"/>
              </a:spcBef>
              <a:spcAft>
                <a:spcPts val="0"/>
              </a:spcAft>
              <a:buNone/>
            </a:pPr>
            <a:endParaRPr lang="fr-CA" sz="2400" dirty="0">
              <a:solidFill>
                <a:schemeClr val="lt1"/>
              </a:solidFill>
              <a:latin typeface="Oswald"/>
              <a:ea typeface="Oswald"/>
              <a:cs typeface="Oswald"/>
            </a:endParaRPr>
          </a:p>
          <a:p>
            <a:pPr marL="457200" lvl="0" indent="0" algn="l" rtl="0">
              <a:lnSpc>
                <a:spcPct val="100000"/>
              </a:lnSpc>
              <a:spcBef>
                <a:spcPts val="1000"/>
              </a:spcBef>
              <a:spcAft>
                <a:spcPts val="75"/>
              </a:spcAft>
              <a:buNone/>
            </a:pP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xEl>
                                              <p:pRg st="1" end="1"/>
                                            </p:txEl>
                                          </p:spTgt>
                                        </p:tgtEl>
                                        <p:attrNameLst>
                                          <p:attrName>style.visibility</p:attrName>
                                        </p:attrNameLst>
                                      </p:cBhvr>
                                      <p:to>
                                        <p:strVal val="visible"/>
                                      </p:to>
                                    </p:set>
                                    <p:animEffect transition="in" filter="fade">
                                      <p:cBhvr>
                                        <p:cTn id="7" dur="1000"/>
                                        <p:tgtEl>
                                          <p:spTgt spid="17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8">
                                            <p:txEl>
                                              <p:pRg st="2" end="2"/>
                                            </p:txEl>
                                          </p:spTgt>
                                        </p:tgtEl>
                                        <p:attrNameLst>
                                          <p:attrName>style.visibility</p:attrName>
                                        </p:attrNameLst>
                                      </p:cBhvr>
                                      <p:to>
                                        <p:strVal val="visible"/>
                                      </p:to>
                                    </p:set>
                                    <p:animEffect transition="in" filter="fade">
                                      <p:cBhvr>
                                        <p:cTn id="12" dur="1000"/>
                                        <p:tgtEl>
                                          <p:spTgt spid="17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8">
                                            <p:txEl>
                                              <p:pRg st="3" end="3"/>
                                            </p:txEl>
                                          </p:spTgt>
                                        </p:tgtEl>
                                        <p:attrNameLst>
                                          <p:attrName>style.visibility</p:attrName>
                                        </p:attrNameLst>
                                      </p:cBhvr>
                                      <p:to>
                                        <p:strVal val="visible"/>
                                      </p:to>
                                    </p:set>
                                    <p:animEffect transition="in" filter="fade">
                                      <p:cBhvr>
                                        <p:cTn id="17" dur="1000"/>
                                        <p:tgtEl>
                                          <p:spTgt spid="17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8">
                                            <p:txEl>
                                              <p:pRg st="4" end="4"/>
                                            </p:txEl>
                                          </p:spTgt>
                                        </p:tgtEl>
                                        <p:attrNameLst>
                                          <p:attrName>style.visibility</p:attrName>
                                        </p:attrNameLst>
                                      </p:cBhvr>
                                      <p:to>
                                        <p:strVal val="visible"/>
                                      </p:to>
                                    </p:set>
                                    <p:animEffect transition="in" filter="fade">
                                      <p:cBhvr>
                                        <p:cTn id="22" dur="1000"/>
                                        <p:tgtEl>
                                          <p:spTgt spid="1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Cotisations - RRQ</a:t>
            </a:r>
          </a:p>
        </p:txBody>
      </p:sp>
      <p:sp>
        <p:nvSpPr>
          <p:cNvPr id="186" name="Google Shape;186;p30"/>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17</a:t>
            </a:fld>
            <a:endParaRPr>
              <a:latin typeface="Oswald"/>
              <a:ea typeface="Oswald"/>
              <a:cs typeface="Oswald"/>
              <a:sym typeface="Oswald"/>
            </a:endParaRPr>
          </a:p>
        </p:txBody>
      </p:sp>
      <p:sp>
        <p:nvSpPr>
          <p:cNvPr id="185" name="Google Shape;185;p30"/>
          <p:cNvSpPr txBox="1"/>
          <p:nvPr/>
        </p:nvSpPr>
        <p:spPr>
          <a:xfrm>
            <a:off x="656625" y="1643975"/>
            <a:ext cx="7852200" cy="3108900"/>
          </a:xfrm>
          <a:prstGeom prst="rect">
            <a:avLst/>
          </a:prstGeom>
          <a:noFill/>
          <a:ln>
            <a:noFill/>
          </a:ln>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endParaRPr lang="fr-CA" sz="2800" b="1"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Taux de cotisation de la personne salariée : 6,4 % </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Les premiers 3 500 $ sont exemptés</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sym typeface="Oswald"/>
              </a:rPr>
              <a:t>Maximum des gains admissibles (MGA) pour</a:t>
            </a:r>
            <a:r>
              <a:rPr lang="fr-CA" sz="2400" dirty="0">
                <a:solidFill>
                  <a:schemeClr val="lt1"/>
                </a:solidFill>
                <a:latin typeface="Oswald"/>
                <a:ea typeface="Oswald"/>
                <a:cs typeface="Oswald"/>
                <a:sym typeface="Oswald"/>
              </a:rPr>
              <a:t> 2025 : </a:t>
            </a:r>
            <a:r>
              <a:rPr lang="fr-CA" sz="2400" b="1" dirty="0">
                <a:latin typeface="Oswald"/>
                <a:ea typeface="Oswald"/>
                <a:cs typeface="Oswald"/>
                <a:sym typeface="Oswald"/>
              </a:rPr>
              <a:t>71 300 </a:t>
            </a:r>
            <a:r>
              <a:rPr lang="fr-CA" sz="2400" dirty="0">
                <a:solidFill>
                  <a:schemeClr val="lt1"/>
                </a:solidFill>
                <a:latin typeface="Oswald"/>
                <a:ea typeface="Oswald"/>
                <a:cs typeface="Oswald"/>
                <a:sym typeface="Oswald"/>
              </a:rPr>
              <a:t>$</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Cotisation annuelle maximale pour 2025 : </a:t>
            </a:r>
            <a:r>
              <a:rPr lang="fr-CA" sz="2400" b="1" dirty="0">
                <a:latin typeface="Oswald"/>
                <a:ea typeface="Oswald"/>
                <a:cs typeface="Oswald"/>
                <a:sym typeface="Oswald"/>
              </a:rPr>
              <a:t>4 339 </a:t>
            </a:r>
            <a:r>
              <a:rPr lang="fr-CA" sz="2400" dirty="0">
                <a:solidFill>
                  <a:schemeClr val="lt1"/>
                </a:solidFill>
                <a:latin typeface="Oswald"/>
                <a:ea typeface="Oswald"/>
                <a:cs typeface="Oswald"/>
                <a:sym typeface="Oswald"/>
              </a:rPr>
              <a:t>$</a:t>
            </a:r>
            <a:endParaRPr lang="fr-CA" sz="2400" dirty="0">
              <a:solidFill>
                <a:schemeClr val="lt1"/>
              </a:solidFill>
              <a:latin typeface="Oswald"/>
              <a:ea typeface="Oswald"/>
              <a:cs typeface="Oswald"/>
            </a:endParaRPr>
          </a:p>
          <a:p>
            <a:pPr marL="0" lvl="0" indent="0" algn="l" rtl="0">
              <a:lnSpc>
                <a:spcPct val="100000"/>
              </a:lnSpc>
              <a:spcBef>
                <a:spcPts val="1000"/>
              </a:spcBef>
              <a:spcAft>
                <a:spcPts val="0"/>
              </a:spcAft>
              <a:buNone/>
            </a:pPr>
            <a:endParaRPr lang="fr-CA" sz="2400" dirty="0">
              <a:solidFill>
                <a:schemeClr val="lt1"/>
              </a:solidFill>
              <a:latin typeface="Oswald"/>
              <a:ea typeface="Oswald"/>
              <a:cs typeface="Oswald"/>
            </a:endParaRPr>
          </a:p>
          <a:p>
            <a:pPr marL="457200" lvl="0" indent="0" algn="l" rtl="0">
              <a:lnSpc>
                <a:spcPct val="100000"/>
              </a:lnSpc>
              <a:spcBef>
                <a:spcPts val="1000"/>
              </a:spcBef>
              <a:spcAft>
                <a:spcPts val="75"/>
              </a:spcAft>
              <a:buNone/>
            </a:pP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xEl>
                                              <p:pRg st="1" end="1"/>
                                            </p:txEl>
                                          </p:spTgt>
                                        </p:tgtEl>
                                        <p:attrNameLst>
                                          <p:attrName>style.visibility</p:attrName>
                                        </p:attrNameLst>
                                      </p:cBhvr>
                                      <p:to>
                                        <p:strVal val="visible"/>
                                      </p:to>
                                    </p:set>
                                    <p:animEffect transition="in" filter="fade">
                                      <p:cBhvr>
                                        <p:cTn id="7" dur="1000"/>
                                        <p:tgtEl>
                                          <p:spTgt spid="1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xEl>
                                              <p:pRg st="2" end="2"/>
                                            </p:txEl>
                                          </p:spTgt>
                                        </p:tgtEl>
                                        <p:attrNameLst>
                                          <p:attrName>style.visibility</p:attrName>
                                        </p:attrNameLst>
                                      </p:cBhvr>
                                      <p:to>
                                        <p:strVal val="visible"/>
                                      </p:to>
                                    </p:set>
                                    <p:animEffect transition="in" filter="fade">
                                      <p:cBhvr>
                                        <p:cTn id="12" dur="1000"/>
                                        <p:tgtEl>
                                          <p:spTgt spid="18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5">
                                            <p:txEl>
                                              <p:pRg st="3" end="3"/>
                                            </p:txEl>
                                          </p:spTgt>
                                        </p:tgtEl>
                                        <p:attrNameLst>
                                          <p:attrName>style.visibility</p:attrName>
                                        </p:attrNameLst>
                                      </p:cBhvr>
                                      <p:to>
                                        <p:strVal val="visible"/>
                                      </p:to>
                                    </p:set>
                                    <p:animEffect transition="in" filter="fade">
                                      <p:cBhvr>
                                        <p:cTn id="17" dur="1000"/>
                                        <p:tgtEl>
                                          <p:spTgt spid="18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5">
                                            <p:txEl>
                                              <p:pRg st="4" end="4"/>
                                            </p:txEl>
                                          </p:spTgt>
                                        </p:tgtEl>
                                        <p:attrNameLst>
                                          <p:attrName>style.visibility</p:attrName>
                                        </p:attrNameLst>
                                      </p:cBhvr>
                                      <p:to>
                                        <p:strVal val="visible"/>
                                      </p:to>
                                    </p:set>
                                    <p:animEffect transition="in" filter="fade">
                                      <p:cBhvr>
                                        <p:cTn id="22" dur="1000"/>
                                        <p:tgtEl>
                                          <p:spTgt spid="1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90"/>
        <p:cNvGrpSpPr/>
        <p:nvPr/>
      </p:nvGrpSpPr>
      <p:grpSpPr>
        <a:xfrm>
          <a:off x="0" y="0"/>
          <a:ext cx="0" cy="0"/>
          <a:chOff x="0" y="0"/>
          <a:chExt cx="0" cy="0"/>
        </a:xfrm>
      </p:grpSpPr>
      <p:sp>
        <p:nvSpPr>
          <p:cNvPr id="191" name="Google Shape;191;p31"/>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en" b="1" dirty="0"/>
              <a:t>Régime supplémentaire - RRQ</a:t>
            </a:r>
            <a:endParaRPr b="1" dirty="0"/>
          </a:p>
        </p:txBody>
      </p:sp>
      <p:sp>
        <p:nvSpPr>
          <p:cNvPr id="193" name="Google Shape;193;p3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18</a:t>
            </a:fld>
            <a:endParaRPr>
              <a:latin typeface="Oswald"/>
              <a:ea typeface="Oswald"/>
              <a:cs typeface="Oswald"/>
              <a:sym typeface="Oswald"/>
            </a:endParaRPr>
          </a:p>
        </p:txBody>
      </p:sp>
      <p:sp>
        <p:nvSpPr>
          <p:cNvPr id="192" name="Google Shape;192;p31"/>
          <p:cNvSpPr txBox="1"/>
          <p:nvPr/>
        </p:nvSpPr>
        <p:spPr>
          <a:xfrm>
            <a:off x="656625" y="1587050"/>
            <a:ext cx="7852200" cy="2251500"/>
          </a:xfrm>
          <a:prstGeom prst="rect">
            <a:avLst/>
          </a:prstGeom>
          <a:noFill/>
          <a:ln>
            <a:noFill/>
          </a:ln>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endParaRPr lang="fr-CA" sz="2800" b="1" dirty="0">
              <a:solidFill>
                <a:schemeClr val="lt1"/>
              </a:solidFill>
              <a:latin typeface="Oswald"/>
              <a:ea typeface="Oswald"/>
              <a:cs typeface="Oswald"/>
              <a:sym typeface="Oswald"/>
            </a:endParaRPr>
          </a:p>
          <a:p>
            <a:pPr marL="457200" lvl="0" indent="0" algn="l" rtl="0">
              <a:lnSpc>
                <a:spcPct val="100000"/>
              </a:lnSpc>
              <a:spcBef>
                <a:spcPts val="1000"/>
              </a:spcBef>
              <a:spcAft>
                <a:spcPts val="0"/>
              </a:spcAft>
              <a:buNone/>
            </a:pPr>
            <a:endParaRPr sz="2400" dirty="0">
              <a:solidFill>
                <a:schemeClr val="lt1"/>
              </a:solidFill>
              <a:latin typeface="Oswald"/>
              <a:ea typeface="Oswald"/>
              <a:cs typeface="Oswald"/>
              <a:sym typeface="Oswald"/>
            </a:endParaRPr>
          </a:p>
          <a:p>
            <a:pPr marL="457200" indent="-381000">
              <a:spcBef>
                <a:spcPts val="1000"/>
              </a:spcBef>
              <a:buClr>
                <a:schemeClr val="lt1"/>
              </a:buClr>
              <a:buSzPts val="2400"/>
              <a:buFont typeface="Oswald"/>
              <a:buChar char="●"/>
            </a:pPr>
            <a:r>
              <a:rPr lang="en" sz="2400" dirty="0">
                <a:solidFill>
                  <a:schemeClr val="lt1"/>
                </a:solidFill>
                <a:latin typeface="Oswald"/>
                <a:ea typeface="Oswald"/>
                <a:cs typeface="Oswald"/>
                <a:sym typeface="Oswald"/>
              </a:rPr>
              <a:t>Depuis 2024, cotisation additionelle de 4 % sur les revenus dépassant le MGA jusqu’au MSGA (107 % du MGA, jusqu'à </a:t>
            </a:r>
            <a:r>
              <a:rPr lang="en" sz="2400" b="1" dirty="0">
                <a:latin typeface="Oswald"/>
                <a:ea typeface="Oswald"/>
                <a:cs typeface="Oswald"/>
                <a:sym typeface="Oswald"/>
              </a:rPr>
              <a:t>188</a:t>
            </a:r>
            <a:r>
              <a:rPr lang="en" sz="2400" dirty="0">
                <a:latin typeface="Oswald"/>
                <a:ea typeface="Oswald"/>
                <a:cs typeface="Oswald"/>
                <a:sym typeface="Oswald"/>
              </a:rPr>
              <a:t> </a:t>
            </a:r>
            <a:r>
              <a:rPr lang="en" sz="2400" dirty="0">
                <a:solidFill>
                  <a:schemeClr val="bg1"/>
                </a:solidFill>
                <a:latin typeface="Oswald"/>
                <a:ea typeface="Oswald"/>
                <a:cs typeface="Oswald"/>
                <a:sym typeface="Oswald"/>
              </a:rPr>
              <a:t>$/an</a:t>
            </a:r>
            <a:r>
              <a:rPr lang="en" sz="2400" dirty="0">
                <a:solidFill>
                  <a:schemeClr val="lt1"/>
                </a:solidFill>
                <a:latin typeface="Oswald"/>
                <a:ea typeface="Oswald"/>
                <a:cs typeface="Oswald"/>
                <a:sym typeface="Oswald"/>
              </a:rPr>
              <a:t>) </a:t>
            </a:r>
            <a:endParaRPr sz="2400" dirty="0">
              <a:solidFill>
                <a:schemeClr val="lt1"/>
              </a:solidFill>
              <a:latin typeface="Oswald"/>
              <a:ea typeface="Oswald"/>
              <a:cs typeface="Oswald"/>
              <a:sym typeface="Oswald"/>
            </a:endParaRPr>
          </a:p>
          <a:p>
            <a:pPr marL="457200" indent="-381000">
              <a:spcBef>
                <a:spcPts val="1000"/>
              </a:spcBef>
              <a:buClr>
                <a:schemeClr val="lt1"/>
              </a:buClr>
              <a:buSzPts val="2400"/>
              <a:buFont typeface="Oswald"/>
              <a:buChar char="●"/>
            </a:pPr>
            <a:r>
              <a:rPr lang="en" sz="2400" dirty="0">
                <a:solidFill>
                  <a:schemeClr val="lt1"/>
                </a:solidFill>
                <a:latin typeface="Oswald"/>
                <a:ea typeface="Oswald"/>
                <a:cs typeface="Oswald"/>
                <a:sym typeface="Oswald"/>
              </a:rPr>
              <a:t>Depuis 2025, </a:t>
            </a:r>
            <a:r>
              <a:rPr lang="fr-CA" sz="2400" dirty="0">
                <a:solidFill>
                  <a:schemeClr val="lt1"/>
                </a:solidFill>
                <a:latin typeface="Oswald"/>
                <a:ea typeface="Oswald"/>
                <a:cs typeface="Oswald"/>
                <a:sym typeface="Oswald"/>
              </a:rPr>
              <a:t>cotisation</a:t>
            </a:r>
            <a:r>
              <a:rPr lang="en" sz="2400" dirty="0">
                <a:solidFill>
                  <a:schemeClr val="lt1"/>
                </a:solidFill>
                <a:latin typeface="Oswald"/>
                <a:ea typeface="Oswald"/>
                <a:cs typeface="Oswald"/>
                <a:sym typeface="Oswald"/>
              </a:rPr>
              <a:t> de 4 % sur les revenus dépassant le MGA jusqu’au MSGA (114 % du MGA, jusqu’à </a:t>
            </a:r>
            <a:r>
              <a:rPr lang="en" sz="2400" b="1" dirty="0">
                <a:latin typeface="Oswald"/>
                <a:ea typeface="Oswald"/>
                <a:cs typeface="Oswald"/>
                <a:sym typeface="Oswald"/>
              </a:rPr>
              <a:t>396</a:t>
            </a:r>
            <a:r>
              <a:rPr lang="en" sz="2400" dirty="0">
                <a:latin typeface="Oswald"/>
                <a:ea typeface="Oswald"/>
                <a:cs typeface="Oswald"/>
                <a:sym typeface="Oswald"/>
              </a:rPr>
              <a:t> </a:t>
            </a:r>
            <a:r>
              <a:rPr lang="en" sz="2400" dirty="0">
                <a:solidFill>
                  <a:schemeClr val="bg1"/>
                </a:solidFill>
                <a:latin typeface="Oswald"/>
                <a:ea typeface="Oswald"/>
                <a:cs typeface="Oswald"/>
                <a:sym typeface="Oswald"/>
              </a:rPr>
              <a:t>$/an</a:t>
            </a:r>
            <a:r>
              <a:rPr lang="en" sz="2400" dirty="0">
                <a:solidFill>
                  <a:schemeClr val="lt1"/>
                </a:solidFill>
                <a:latin typeface="Oswald"/>
                <a:ea typeface="Oswald"/>
                <a:cs typeface="Oswald"/>
                <a:sym typeface="Oswald"/>
              </a:rPr>
              <a:t>) </a:t>
            </a:r>
            <a:endParaRPr sz="2400" dirty="0">
              <a:solidFill>
                <a:schemeClr val="lt1"/>
              </a:solidFill>
              <a:latin typeface="Oswald"/>
              <a:ea typeface="Oswald"/>
              <a:cs typeface="Oswald"/>
              <a:sym typeface="Oswald"/>
            </a:endParaRPr>
          </a:p>
          <a:p>
            <a:pPr marL="0" lvl="0" indent="0" algn="l" rtl="0">
              <a:lnSpc>
                <a:spcPct val="100000"/>
              </a:lnSpc>
              <a:spcBef>
                <a:spcPts val="1000"/>
              </a:spcBef>
              <a:spcAft>
                <a:spcPts val="0"/>
              </a:spcAft>
              <a:buNone/>
            </a:pPr>
            <a:endParaRPr sz="2400" dirty="0">
              <a:solidFill>
                <a:schemeClr val="lt1"/>
              </a:solidFill>
              <a:latin typeface="Oswald"/>
              <a:ea typeface="Oswald"/>
              <a:cs typeface="Oswald"/>
              <a:sym typeface="Oswald"/>
            </a:endParaRPr>
          </a:p>
          <a:p>
            <a:pPr marL="457200" lvl="0" indent="0" algn="l" rtl="0">
              <a:lnSpc>
                <a:spcPct val="100000"/>
              </a:lnSpc>
              <a:spcBef>
                <a:spcPts val="1000"/>
              </a:spcBef>
              <a:spcAft>
                <a:spcPts val="75"/>
              </a:spcAft>
              <a:buNone/>
            </a:pPr>
            <a:endParaRPr sz="2400" dirty="0">
              <a:solidFill>
                <a:schemeClr val="lt1"/>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xEl>
                                              <p:pRg st="2" end="2"/>
                                            </p:txEl>
                                          </p:spTgt>
                                        </p:tgtEl>
                                        <p:attrNameLst>
                                          <p:attrName>style.visibility</p:attrName>
                                        </p:attrNameLst>
                                      </p:cBhvr>
                                      <p:to>
                                        <p:strVal val="visible"/>
                                      </p:to>
                                    </p:set>
                                    <p:animEffect transition="in" filter="fade">
                                      <p:cBhvr>
                                        <p:cTn id="7" dur="1000"/>
                                        <p:tgtEl>
                                          <p:spTgt spid="19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2">
                                            <p:txEl>
                                              <p:pRg st="3" end="3"/>
                                            </p:txEl>
                                          </p:spTgt>
                                        </p:tgtEl>
                                        <p:attrNameLst>
                                          <p:attrName>style.visibility</p:attrName>
                                        </p:attrNameLst>
                                      </p:cBhvr>
                                      <p:to>
                                        <p:strVal val="visible"/>
                                      </p:to>
                                    </p:set>
                                    <p:animEffect transition="in" filter="fade">
                                      <p:cBhvr>
                                        <p:cTn id="12" dur="1000"/>
                                        <p:tgtEl>
                                          <p:spTgt spid="1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90"/>
        <p:cNvGrpSpPr/>
        <p:nvPr/>
      </p:nvGrpSpPr>
      <p:grpSpPr>
        <a:xfrm>
          <a:off x="0" y="0"/>
          <a:ext cx="0" cy="0"/>
          <a:chOff x="0" y="0"/>
          <a:chExt cx="0" cy="0"/>
        </a:xfrm>
      </p:grpSpPr>
      <p:sp>
        <p:nvSpPr>
          <p:cNvPr id="191" name="Google Shape;191;p31"/>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en" b="1" dirty="0"/>
              <a:t>Depuis le 1</a:t>
            </a:r>
            <a:r>
              <a:rPr lang="en" b="1" baseline="30000" dirty="0"/>
              <a:t>er</a:t>
            </a:r>
            <a:r>
              <a:rPr lang="en" b="1" dirty="0"/>
              <a:t> janvier 2024 - RRQ</a:t>
            </a:r>
            <a:endParaRPr b="1" dirty="0"/>
          </a:p>
        </p:txBody>
      </p:sp>
      <p:sp>
        <p:nvSpPr>
          <p:cNvPr id="193" name="Google Shape;193;p3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19</a:t>
            </a:fld>
            <a:endParaRPr>
              <a:latin typeface="Oswald"/>
              <a:ea typeface="Oswald"/>
              <a:cs typeface="Oswald"/>
              <a:sym typeface="Oswald"/>
            </a:endParaRPr>
          </a:p>
        </p:txBody>
      </p:sp>
      <p:sp>
        <p:nvSpPr>
          <p:cNvPr id="192" name="Google Shape;192;p31"/>
          <p:cNvSpPr txBox="1"/>
          <p:nvPr/>
        </p:nvSpPr>
        <p:spPr>
          <a:xfrm>
            <a:off x="656625" y="1587050"/>
            <a:ext cx="7852200" cy="2251500"/>
          </a:xfrm>
          <a:prstGeom prst="rect">
            <a:avLst/>
          </a:prstGeom>
          <a:noFill/>
          <a:ln>
            <a:noFill/>
          </a:ln>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endParaRPr lang="fr-CA" sz="2800" b="1" dirty="0">
              <a:solidFill>
                <a:schemeClr val="lt1"/>
              </a:solidFill>
              <a:latin typeface="Oswald"/>
              <a:ea typeface="Oswald"/>
              <a:cs typeface="Oswald"/>
              <a:sym typeface="Oswald"/>
            </a:endParaRPr>
          </a:p>
          <a:p>
            <a:pPr marL="457200" lvl="0" indent="0" algn="l" rtl="0">
              <a:lnSpc>
                <a:spcPct val="100000"/>
              </a:lnSpc>
              <a:spcBef>
                <a:spcPts val="1000"/>
              </a:spcBef>
              <a:spcAft>
                <a:spcPts val="0"/>
              </a:spcAft>
              <a:buNone/>
            </a:pPr>
            <a:endParaRPr sz="2400" dirty="0">
              <a:solidFill>
                <a:schemeClr val="lt1"/>
              </a:solidFill>
              <a:latin typeface="Oswald"/>
              <a:ea typeface="Oswald"/>
              <a:cs typeface="Oswald"/>
              <a:sym typeface="Oswald"/>
            </a:endParaRPr>
          </a:p>
          <a:p>
            <a:pPr marL="457200" indent="-381000">
              <a:spcBef>
                <a:spcPts val="1000"/>
              </a:spcBef>
              <a:buClr>
                <a:schemeClr val="lt1"/>
              </a:buClr>
              <a:buSzPts val="2400"/>
              <a:buFont typeface="Oswald"/>
              <a:buChar char="●"/>
            </a:pPr>
            <a:r>
              <a:rPr lang="fr-CA" sz="2400" dirty="0">
                <a:solidFill>
                  <a:schemeClr val="bg1"/>
                </a:solidFill>
                <a:latin typeface="Oswald"/>
                <a:ea typeface="Oswald"/>
                <a:cs typeface="Oswald"/>
                <a:sym typeface="Oswald"/>
              </a:rPr>
              <a:t>Possibilité de retarder sa rente jusqu’à son 72</a:t>
            </a:r>
            <a:r>
              <a:rPr lang="fr-CA" sz="2400" baseline="30000" dirty="0">
                <a:solidFill>
                  <a:schemeClr val="bg1"/>
                </a:solidFill>
                <a:latin typeface="Oswald"/>
                <a:ea typeface="Oswald"/>
                <a:cs typeface="Oswald"/>
                <a:sym typeface="Oswald"/>
              </a:rPr>
              <a:t>e</a:t>
            </a:r>
            <a:r>
              <a:rPr lang="fr-CA" sz="2400" dirty="0">
                <a:solidFill>
                  <a:schemeClr val="bg1"/>
                </a:solidFill>
                <a:latin typeface="Oswald"/>
                <a:ea typeface="Oswald"/>
                <a:cs typeface="Oswald"/>
                <a:sym typeface="Oswald"/>
              </a:rPr>
              <a:t> anniversaire</a:t>
            </a:r>
          </a:p>
          <a:p>
            <a:pPr marL="457200" indent="-381000">
              <a:spcBef>
                <a:spcPts val="1000"/>
              </a:spcBef>
              <a:buClr>
                <a:schemeClr val="lt1"/>
              </a:buClr>
              <a:buSzPts val="2400"/>
              <a:buFont typeface="Oswald"/>
              <a:buChar char="●"/>
            </a:pPr>
            <a:r>
              <a:rPr lang="fr-CA" sz="2400" dirty="0">
                <a:solidFill>
                  <a:schemeClr val="bg1"/>
                </a:solidFill>
                <a:latin typeface="Oswald"/>
                <a:ea typeface="Oswald"/>
                <a:cs typeface="Oswald"/>
                <a:sym typeface="Oswald"/>
              </a:rPr>
              <a:t>Possibilité de recevoir sa rente à 65 ans et de continuer à travailler, mais de choisir de ne plus verser de cotisations au RRQ</a:t>
            </a:r>
          </a:p>
          <a:p>
            <a:pPr marL="457200" indent="-381000">
              <a:spcBef>
                <a:spcPts val="1000"/>
              </a:spcBef>
              <a:buClr>
                <a:schemeClr val="lt1"/>
              </a:buClr>
              <a:buSzPts val="2400"/>
              <a:buFont typeface="Oswald"/>
              <a:buChar char="●"/>
            </a:pPr>
            <a:r>
              <a:rPr lang="fr-CA" sz="2400" dirty="0">
                <a:solidFill>
                  <a:schemeClr val="bg1"/>
                </a:solidFill>
                <a:latin typeface="Oswald"/>
                <a:ea typeface="Oswald"/>
                <a:cs typeface="Oswald"/>
                <a:sym typeface="Oswald"/>
              </a:rPr>
              <a:t>Possibilité de continuer à cotiser à 65 ans et plus sur un salaire moindre sans entraîner une diminution de sa rente</a:t>
            </a:r>
            <a:endParaRPr sz="2400" dirty="0">
              <a:solidFill>
                <a:schemeClr val="bg1"/>
              </a:solidFill>
              <a:latin typeface="Oswald"/>
              <a:ea typeface="Oswald"/>
              <a:cs typeface="Oswald"/>
              <a:sym typeface="Oswald"/>
            </a:endParaRPr>
          </a:p>
          <a:p>
            <a:pPr marL="457200" lvl="0" indent="0" algn="l" rtl="0">
              <a:lnSpc>
                <a:spcPct val="100000"/>
              </a:lnSpc>
              <a:spcBef>
                <a:spcPts val="1000"/>
              </a:spcBef>
              <a:spcAft>
                <a:spcPts val="75"/>
              </a:spcAft>
              <a:buNone/>
            </a:pPr>
            <a:endParaRPr sz="2400" dirty="0">
              <a:solidFill>
                <a:schemeClr val="lt1"/>
              </a:solidFill>
              <a:latin typeface="Oswald"/>
              <a:ea typeface="Oswald"/>
              <a:cs typeface="Oswald"/>
              <a:sym typeface="Oswald"/>
            </a:endParaRPr>
          </a:p>
        </p:txBody>
      </p:sp>
    </p:spTree>
    <p:extLst>
      <p:ext uri="{BB962C8B-B14F-4D97-AF65-F5344CB8AC3E}">
        <p14:creationId xmlns:p14="http://schemas.microsoft.com/office/powerpoint/2010/main" val="389389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xEl>
                                              <p:pRg st="2" end="2"/>
                                            </p:txEl>
                                          </p:spTgt>
                                        </p:tgtEl>
                                        <p:attrNameLst>
                                          <p:attrName>style.visibility</p:attrName>
                                        </p:attrNameLst>
                                      </p:cBhvr>
                                      <p:to>
                                        <p:strVal val="visible"/>
                                      </p:to>
                                    </p:set>
                                    <p:animEffect transition="in" filter="fade">
                                      <p:cBhvr>
                                        <p:cTn id="7" dur="1000"/>
                                        <p:tgtEl>
                                          <p:spTgt spid="1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97"/>
        <p:cNvGrpSpPr/>
        <p:nvPr/>
      </p:nvGrpSpPr>
      <p:grpSpPr>
        <a:xfrm>
          <a:off x="0" y="0"/>
          <a:ext cx="0" cy="0"/>
          <a:chOff x="0" y="0"/>
          <a:chExt cx="0" cy="0"/>
        </a:xfrm>
      </p:grpSpPr>
      <p:sp>
        <p:nvSpPr>
          <p:cNvPr id="198" name="Google Shape;198;p32"/>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Admissibilité</a:t>
            </a:r>
            <a:r>
              <a:rPr lang="en" b="1" dirty="0"/>
              <a:t> - RRQ</a:t>
            </a:r>
            <a:endParaRPr b="1" dirty="0"/>
          </a:p>
        </p:txBody>
      </p:sp>
      <p:sp>
        <p:nvSpPr>
          <p:cNvPr id="200" name="Google Shape;200;p3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20</a:t>
            </a:fld>
            <a:endParaRPr>
              <a:latin typeface="Oswald"/>
              <a:ea typeface="Oswald"/>
              <a:cs typeface="Oswald"/>
              <a:sym typeface="Oswald"/>
            </a:endParaRPr>
          </a:p>
        </p:txBody>
      </p:sp>
      <p:sp>
        <p:nvSpPr>
          <p:cNvPr id="199" name="Google Shape;199;p32"/>
          <p:cNvSpPr txBox="1"/>
          <p:nvPr/>
        </p:nvSpPr>
        <p:spPr>
          <a:xfrm>
            <a:off x="656625" y="1643975"/>
            <a:ext cx="7852200" cy="310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Minimum 60 ans (rente réduite si demandée entre 60 et 65 ans) </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Cotisations au RRQ/RPC pendant au moins 1 an</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Les personnes résidant hors du Québec sont admissibles si elles ont cotisé au RRQ</a:t>
            </a: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Les personnes qui demandent la rente après leur 65</a:t>
            </a:r>
            <a:r>
              <a:rPr lang="fr-CA" sz="2400" baseline="30000" dirty="0">
                <a:solidFill>
                  <a:schemeClr val="lt1"/>
                </a:solidFill>
                <a:latin typeface="Oswald"/>
                <a:ea typeface="Oswald"/>
                <a:cs typeface="Oswald"/>
                <a:sym typeface="Oswald"/>
              </a:rPr>
              <a:t>e</a:t>
            </a:r>
            <a:r>
              <a:rPr lang="fr-CA" sz="2400" dirty="0">
                <a:solidFill>
                  <a:schemeClr val="lt1"/>
                </a:solidFill>
                <a:latin typeface="Oswald"/>
                <a:ea typeface="Oswald"/>
                <a:cs typeface="Oswald"/>
                <a:sym typeface="Oswald"/>
              </a:rPr>
              <a:t> anniversaire peuvent demander une rente rétroactive pouvant aller jusqu’à 12 mois</a:t>
            </a:r>
            <a:endParaRPr lang="fr-CA" sz="2400" dirty="0">
              <a:solidFill>
                <a:schemeClr val="lt1"/>
              </a:solidFill>
              <a:latin typeface="Oswald"/>
              <a:ea typeface="Oswald"/>
              <a:cs typeface="Oswald"/>
            </a:endParaRPr>
          </a:p>
          <a:p>
            <a:pPr marL="0" lvl="0" indent="0" algn="l" rtl="0">
              <a:lnSpc>
                <a:spcPct val="100000"/>
              </a:lnSpc>
              <a:spcBef>
                <a:spcPts val="1000"/>
              </a:spcBef>
              <a:spcAft>
                <a:spcPts val="0"/>
              </a:spcAft>
              <a:buNone/>
            </a:pPr>
            <a:endParaRPr lang="fr-CA" sz="2400" dirty="0">
              <a:solidFill>
                <a:schemeClr val="lt1"/>
              </a:solidFill>
              <a:latin typeface="Oswald"/>
              <a:ea typeface="Oswald"/>
              <a:cs typeface="Oswald"/>
            </a:endParaRPr>
          </a:p>
          <a:p>
            <a:pPr marL="457200" lvl="0" indent="0" algn="l" rtl="0">
              <a:lnSpc>
                <a:spcPct val="100000"/>
              </a:lnSpc>
              <a:spcBef>
                <a:spcPts val="1000"/>
              </a:spcBef>
              <a:spcAft>
                <a:spcPts val="75"/>
              </a:spcAft>
              <a:buNone/>
            </a:pP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xEl>
                                              <p:pRg st="1" end="1"/>
                                            </p:txEl>
                                          </p:spTgt>
                                        </p:tgtEl>
                                        <p:attrNameLst>
                                          <p:attrName>style.visibility</p:attrName>
                                        </p:attrNameLst>
                                      </p:cBhvr>
                                      <p:to>
                                        <p:strVal val="visible"/>
                                      </p:to>
                                    </p:set>
                                    <p:animEffect transition="in" filter="fade">
                                      <p:cBhvr>
                                        <p:cTn id="7" dur="1000"/>
                                        <p:tgtEl>
                                          <p:spTgt spid="1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xEl>
                                              <p:pRg st="2" end="2"/>
                                            </p:txEl>
                                          </p:spTgt>
                                        </p:tgtEl>
                                        <p:attrNameLst>
                                          <p:attrName>style.visibility</p:attrName>
                                        </p:attrNameLst>
                                      </p:cBhvr>
                                      <p:to>
                                        <p:strVal val="visible"/>
                                      </p:to>
                                    </p:set>
                                    <p:animEffect transition="in" filter="fade">
                                      <p:cBhvr>
                                        <p:cTn id="12" dur="1000"/>
                                        <p:tgtEl>
                                          <p:spTgt spid="1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9">
                                            <p:txEl>
                                              <p:pRg st="3" end="3"/>
                                            </p:txEl>
                                          </p:spTgt>
                                        </p:tgtEl>
                                        <p:attrNameLst>
                                          <p:attrName>style.visibility</p:attrName>
                                        </p:attrNameLst>
                                      </p:cBhvr>
                                      <p:to>
                                        <p:strVal val="visible"/>
                                      </p:to>
                                    </p:set>
                                    <p:animEffect transition="in" filter="fade">
                                      <p:cBhvr>
                                        <p:cTn id="17" dur="1000"/>
                                        <p:tgtEl>
                                          <p:spTgt spid="1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9">
                                            <p:txEl>
                                              <p:pRg st="4" end="4"/>
                                            </p:txEl>
                                          </p:spTgt>
                                        </p:tgtEl>
                                        <p:attrNameLst>
                                          <p:attrName>style.visibility</p:attrName>
                                        </p:attrNameLst>
                                      </p:cBhvr>
                                      <p:to>
                                        <p:strVal val="visible"/>
                                      </p:to>
                                    </p:set>
                                    <p:animEffect transition="in" filter="fade">
                                      <p:cBhvr>
                                        <p:cTn id="22" dur="1000"/>
                                        <p:tgtEl>
                                          <p:spTgt spid="1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04"/>
        <p:cNvGrpSpPr/>
        <p:nvPr/>
      </p:nvGrpSpPr>
      <p:grpSpPr>
        <a:xfrm>
          <a:off x="0" y="0"/>
          <a:ext cx="0" cy="0"/>
          <a:chOff x="0" y="0"/>
          <a:chExt cx="0" cy="0"/>
        </a:xfrm>
      </p:grpSpPr>
      <p:sp>
        <p:nvSpPr>
          <p:cNvPr id="205" name="Google Shape;205;p33"/>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Montant de la rente - RRQ</a:t>
            </a:r>
          </a:p>
        </p:txBody>
      </p:sp>
      <p:sp>
        <p:nvSpPr>
          <p:cNvPr id="207" name="Google Shape;207;p3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21</a:t>
            </a:fld>
            <a:endParaRPr>
              <a:latin typeface="Oswald"/>
              <a:ea typeface="Oswald"/>
              <a:cs typeface="Oswald"/>
              <a:sym typeface="Oswald"/>
            </a:endParaRPr>
          </a:p>
        </p:txBody>
      </p:sp>
      <p:sp>
        <p:nvSpPr>
          <p:cNvPr id="206" name="Google Shape;206;p33"/>
          <p:cNvSpPr txBox="1"/>
          <p:nvPr/>
        </p:nvSpPr>
        <p:spPr>
          <a:xfrm>
            <a:off x="656625" y="1643975"/>
            <a:ext cx="7957800" cy="31089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a:solidFill>
                  <a:schemeClr val="lt1"/>
                </a:solidFill>
                <a:latin typeface="Oswald"/>
                <a:ea typeface="Oswald"/>
                <a:cs typeface="Oswald"/>
                <a:sym typeface="Oswald"/>
              </a:rPr>
              <a:t>Basé sur le revenu mensuel moyen* entre 18 ans et 65 ans (47 ans, 564 mois)</a:t>
            </a:r>
            <a:endParaRPr lang="fr-CA" sz="240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a:solidFill>
                  <a:schemeClr val="lt1"/>
                </a:solidFill>
                <a:latin typeface="Oswald"/>
                <a:ea typeface="Oswald"/>
                <a:cs typeface="Oswald"/>
                <a:sym typeface="Oswald"/>
              </a:rPr>
              <a:t>Seuls les meilleurs 85 % des mois entrent dans le calcul</a:t>
            </a:r>
            <a:endParaRPr lang="fr-CA" sz="240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a:solidFill>
                  <a:schemeClr val="lt1"/>
                </a:solidFill>
                <a:latin typeface="Oswald"/>
                <a:ea typeface="Oswald"/>
                <a:cs typeface="Oswald"/>
                <a:sym typeface="Oswald"/>
              </a:rPr>
              <a:t>Un relevé détaillé des revenus est envoyé une fois par an par </a:t>
            </a:r>
            <a:r>
              <a:rPr lang="fr-CA" sz="2400" i="1">
                <a:solidFill>
                  <a:schemeClr val="lt1"/>
                </a:solidFill>
                <a:latin typeface="Oswald"/>
                <a:ea typeface="Oswald"/>
                <a:cs typeface="Oswald"/>
                <a:sym typeface="Oswald"/>
              </a:rPr>
              <a:t>Retraite Québec</a:t>
            </a:r>
            <a:endParaRPr lang="fr-CA" sz="2400" i="1">
              <a:solidFill>
                <a:schemeClr val="lt1"/>
              </a:solidFill>
              <a:latin typeface="Oswald"/>
              <a:ea typeface="Oswald"/>
              <a:cs typeface="Oswald"/>
            </a:endParaRPr>
          </a:p>
          <a:p>
            <a:pPr marL="457200" lvl="0" indent="0" algn="l" rtl="0">
              <a:lnSpc>
                <a:spcPct val="100000"/>
              </a:lnSpc>
              <a:spcBef>
                <a:spcPts val="1000"/>
              </a:spcBef>
              <a:spcAft>
                <a:spcPts val="75"/>
              </a:spcAft>
              <a:buNone/>
            </a:pPr>
            <a:endParaRPr lang="fr-CA" sz="24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6">
                                            <p:txEl>
                                              <p:pRg st="0" end="0"/>
                                            </p:txEl>
                                          </p:spTgt>
                                        </p:tgtEl>
                                        <p:attrNameLst>
                                          <p:attrName>style.visibility</p:attrName>
                                        </p:attrNameLst>
                                      </p:cBhvr>
                                      <p:to>
                                        <p:strVal val="visible"/>
                                      </p:to>
                                    </p:set>
                                    <p:animEffect transition="in" filter="fade">
                                      <p:cBhvr>
                                        <p:cTn id="7" dur="1000"/>
                                        <p:tgtEl>
                                          <p:spTgt spid="2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
                                            <p:txEl>
                                              <p:pRg st="1" end="1"/>
                                            </p:txEl>
                                          </p:spTgt>
                                        </p:tgtEl>
                                        <p:attrNameLst>
                                          <p:attrName>style.visibility</p:attrName>
                                        </p:attrNameLst>
                                      </p:cBhvr>
                                      <p:to>
                                        <p:strVal val="visible"/>
                                      </p:to>
                                    </p:set>
                                    <p:animEffect transition="in" filter="fade">
                                      <p:cBhvr>
                                        <p:cTn id="12" dur="1000"/>
                                        <p:tgtEl>
                                          <p:spTgt spid="2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
                                            <p:txEl>
                                              <p:pRg st="2" end="2"/>
                                            </p:txEl>
                                          </p:spTgt>
                                        </p:tgtEl>
                                        <p:attrNameLst>
                                          <p:attrName>style.visibility</p:attrName>
                                        </p:attrNameLst>
                                      </p:cBhvr>
                                      <p:to>
                                        <p:strVal val="visible"/>
                                      </p:to>
                                    </p:set>
                                    <p:animEffect transition="in" filter="fade">
                                      <p:cBhvr>
                                        <p:cTn id="17" dur="1000"/>
                                        <p:tgtEl>
                                          <p:spTgt spid="2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11"/>
        <p:cNvGrpSpPr/>
        <p:nvPr/>
      </p:nvGrpSpPr>
      <p:grpSpPr>
        <a:xfrm>
          <a:off x="0" y="0"/>
          <a:ext cx="0" cy="0"/>
          <a:chOff x="0" y="0"/>
          <a:chExt cx="0" cy="0"/>
        </a:xfrm>
      </p:grpSpPr>
      <p:sp>
        <p:nvSpPr>
          <p:cNvPr id="212" name="Google Shape;212;p34"/>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Montant de la rente - RRQ</a:t>
            </a:r>
          </a:p>
        </p:txBody>
      </p:sp>
      <p:sp>
        <p:nvSpPr>
          <p:cNvPr id="214" name="Google Shape;214;p3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22</a:t>
            </a:fld>
            <a:endParaRPr>
              <a:latin typeface="Oswald"/>
              <a:ea typeface="Oswald"/>
              <a:cs typeface="Oswald"/>
              <a:sym typeface="Oswald"/>
            </a:endParaRPr>
          </a:p>
        </p:txBody>
      </p:sp>
      <p:sp>
        <p:nvSpPr>
          <p:cNvPr id="213" name="Google Shape;213;p34"/>
          <p:cNvSpPr txBox="1"/>
          <p:nvPr/>
        </p:nvSpPr>
        <p:spPr>
          <a:xfrm>
            <a:off x="656625" y="1374550"/>
            <a:ext cx="7852200" cy="33066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À 65 ans – rente sans réduction</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Entre 60 et 65 ans - réduction de 7,2 % pour chaque année avant 65 ans (0,6 % par mois) </a:t>
            </a:r>
            <a:endParaRPr lang="fr-CA" sz="2400" dirty="0">
              <a:solidFill>
                <a:schemeClr val="lt1"/>
              </a:solidFill>
              <a:latin typeface="Oswald"/>
              <a:ea typeface="Oswald"/>
              <a:cs typeface="Oswald"/>
            </a:endParaRPr>
          </a:p>
          <a:p>
            <a:pPr marL="457200" indent="-381000">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Entre 65 et 72 ans - bonification de 8,4 % pour chaque année après 65 ans (0,7 % par mois)</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xEl>
                                              <p:pRg st="0" end="0"/>
                                            </p:txEl>
                                          </p:spTgt>
                                        </p:tgtEl>
                                        <p:attrNameLst>
                                          <p:attrName>style.visibility</p:attrName>
                                        </p:attrNameLst>
                                      </p:cBhvr>
                                      <p:to>
                                        <p:strVal val="visible"/>
                                      </p:to>
                                    </p:set>
                                    <p:animEffect transition="in" filter="fade">
                                      <p:cBhvr>
                                        <p:cTn id="7" dur="1000"/>
                                        <p:tgtEl>
                                          <p:spTgt spid="2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3">
                                            <p:txEl>
                                              <p:pRg st="1" end="1"/>
                                            </p:txEl>
                                          </p:spTgt>
                                        </p:tgtEl>
                                        <p:attrNameLst>
                                          <p:attrName>style.visibility</p:attrName>
                                        </p:attrNameLst>
                                      </p:cBhvr>
                                      <p:to>
                                        <p:strVal val="visible"/>
                                      </p:to>
                                    </p:set>
                                    <p:animEffect transition="in" filter="fade">
                                      <p:cBhvr>
                                        <p:cTn id="12" dur="1000"/>
                                        <p:tgtEl>
                                          <p:spTgt spid="2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3">
                                            <p:txEl>
                                              <p:pRg st="2" end="2"/>
                                            </p:txEl>
                                          </p:spTgt>
                                        </p:tgtEl>
                                        <p:attrNameLst>
                                          <p:attrName>style.visibility</p:attrName>
                                        </p:attrNameLst>
                                      </p:cBhvr>
                                      <p:to>
                                        <p:strVal val="visible"/>
                                      </p:to>
                                    </p:set>
                                    <p:animEffect transition="in" filter="fade">
                                      <p:cBhvr>
                                        <p:cTn id="17" dur="1000"/>
                                        <p:tgtEl>
                                          <p:spTgt spid="2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18"/>
        <p:cNvGrpSpPr/>
        <p:nvPr/>
      </p:nvGrpSpPr>
      <p:grpSpPr>
        <a:xfrm>
          <a:off x="0" y="0"/>
          <a:ext cx="0" cy="0"/>
          <a:chOff x="0" y="0"/>
          <a:chExt cx="0" cy="0"/>
        </a:xfrm>
      </p:grpSpPr>
      <p:sp>
        <p:nvSpPr>
          <p:cNvPr id="219" name="Google Shape;219;p35"/>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Montant de la rente - RRQ</a:t>
            </a:r>
          </a:p>
        </p:txBody>
      </p:sp>
      <p:sp>
        <p:nvSpPr>
          <p:cNvPr id="225" name="Google Shape;225;p3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23</a:t>
            </a:fld>
            <a:endParaRPr>
              <a:latin typeface="Oswald"/>
              <a:ea typeface="Oswald"/>
              <a:cs typeface="Oswald"/>
              <a:sym typeface="Oswald"/>
            </a:endParaRPr>
          </a:p>
        </p:txBody>
      </p:sp>
      <p:sp>
        <p:nvSpPr>
          <p:cNvPr id="220" name="Google Shape;220;p35"/>
          <p:cNvSpPr txBox="1"/>
          <p:nvPr/>
        </p:nvSpPr>
        <p:spPr>
          <a:xfrm>
            <a:off x="656625" y="1491575"/>
            <a:ext cx="7852200" cy="310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CA" sz="2400" dirty="0">
              <a:solidFill>
                <a:schemeClr val="lt1"/>
              </a:solidFill>
              <a:latin typeface="Oswald"/>
              <a:ea typeface="Oswald"/>
              <a:cs typeface="Oswald"/>
            </a:endParaRPr>
          </a:p>
          <a:p>
            <a:pPr marL="457200" lvl="0" indent="0" algn="l" rtl="0">
              <a:spcBef>
                <a:spcPts val="1000"/>
              </a:spcBef>
              <a:spcAft>
                <a:spcPts val="0"/>
              </a:spcAft>
              <a:buNone/>
            </a:pPr>
            <a:r>
              <a:rPr lang="fr-CA" sz="2800" b="1" dirty="0">
                <a:solidFill>
                  <a:schemeClr val="lt1"/>
                </a:solidFill>
                <a:latin typeface="Oswald"/>
                <a:ea typeface="Oswald"/>
                <a:cs typeface="Oswald"/>
                <a:sym typeface="Oswald"/>
              </a:rPr>
              <a:t>Maximum RRQ (2025)</a:t>
            </a:r>
            <a:endParaRPr lang="fr-CA" sz="2800" b="1"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À 65 ans :</a:t>
            </a:r>
            <a:r>
              <a:rPr lang="fr-CA" sz="2400" b="1" dirty="0">
                <a:solidFill>
                  <a:schemeClr val="accent2"/>
                </a:solidFill>
                <a:latin typeface="Oswald"/>
                <a:ea typeface="Oswald"/>
                <a:cs typeface="Oswald"/>
                <a:sym typeface="Oswald"/>
              </a:rPr>
              <a:t> </a:t>
            </a:r>
            <a:r>
              <a:rPr lang="fr-CA" sz="2400" b="1" dirty="0">
                <a:latin typeface="Oswald"/>
                <a:ea typeface="Oswald"/>
                <a:cs typeface="Oswald"/>
                <a:sym typeface="Oswald"/>
              </a:rPr>
              <a:t>1 433,00</a:t>
            </a:r>
            <a:r>
              <a:rPr lang="fr-CA" sz="2400" b="1" dirty="0">
                <a:latin typeface="Oswald"/>
                <a:ea typeface="Oswald"/>
                <a:sym typeface="Oswald"/>
              </a:rPr>
              <a:t> </a:t>
            </a:r>
            <a:r>
              <a:rPr lang="fr-CA" sz="2400" dirty="0">
                <a:solidFill>
                  <a:schemeClr val="lt1"/>
                </a:solidFill>
                <a:latin typeface="Oswald"/>
                <a:ea typeface="Oswald"/>
                <a:sym typeface="Oswald"/>
              </a:rPr>
              <a:t>$/</a:t>
            </a:r>
            <a:r>
              <a:rPr lang="fr-CA" sz="2400" dirty="0">
                <a:solidFill>
                  <a:schemeClr val="lt1"/>
                </a:solidFill>
                <a:latin typeface="Oswald"/>
                <a:ea typeface="Oswald"/>
                <a:cs typeface="Oswald"/>
                <a:sym typeface="Oswald"/>
              </a:rPr>
              <a:t>mois (ou </a:t>
            </a:r>
            <a:r>
              <a:rPr lang="fr-CA" sz="2400" b="1" dirty="0">
                <a:latin typeface="Oswald"/>
                <a:ea typeface="Oswald"/>
                <a:cs typeface="Oswald"/>
                <a:sym typeface="Oswald"/>
              </a:rPr>
              <a:t>16 375</a:t>
            </a:r>
            <a:r>
              <a:rPr lang="fr-CA" sz="2400" b="1" dirty="0">
                <a:latin typeface="Oswald"/>
                <a:ea typeface="Oswald"/>
                <a:sym typeface="Oswald"/>
              </a:rPr>
              <a:t> </a:t>
            </a:r>
            <a:r>
              <a:rPr lang="fr-CA" sz="2400" dirty="0">
                <a:solidFill>
                  <a:schemeClr val="lt1"/>
                </a:solidFill>
                <a:latin typeface="Oswald"/>
                <a:ea typeface="Oswald"/>
                <a:sym typeface="Oswald"/>
              </a:rPr>
              <a:t>$</a:t>
            </a:r>
            <a:r>
              <a:rPr lang="fr-CA" sz="2400" dirty="0">
                <a:solidFill>
                  <a:schemeClr val="lt1"/>
                </a:solidFill>
                <a:latin typeface="Oswald"/>
                <a:ea typeface="Oswald"/>
                <a:cs typeface="Oswald"/>
                <a:sym typeface="Oswald"/>
              </a:rPr>
              <a:t>/an)</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À 60 ans :</a:t>
            </a:r>
            <a:r>
              <a:rPr lang="fr-CA" sz="2400" b="1" dirty="0">
                <a:solidFill>
                  <a:schemeClr val="accent2"/>
                </a:solidFill>
                <a:latin typeface="Oswald"/>
                <a:ea typeface="Oswald"/>
                <a:cs typeface="Oswald"/>
                <a:sym typeface="Oswald"/>
              </a:rPr>
              <a:t> </a:t>
            </a:r>
            <a:r>
              <a:rPr lang="fr-CA" sz="2400" b="1" dirty="0">
                <a:latin typeface="Oswald"/>
                <a:ea typeface="Oswald"/>
                <a:cs typeface="Oswald"/>
                <a:sym typeface="Oswald"/>
              </a:rPr>
              <a:t>917,12</a:t>
            </a:r>
            <a:r>
              <a:rPr lang="fr-CA" sz="2400" b="1" dirty="0">
                <a:solidFill>
                  <a:schemeClr val="accent2"/>
                </a:solidFill>
                <a:latin typeface="Oswald"/>
                <a:ea typeface="Oswald"/>
                <a:sym typeface="Oswald"/>
              </a:rPr>
              <a:t> </a:t>
            </a:r>
            <a:r>
              <a:rPr lang="fr-CA" sz="2400" dirty="0">
                <a:solidFill>
                  <a:schemeClr val="lt1"/>
                </a:solidFill>
                <a:latin typeface="Oswald"/>
                <a:ea typeface="Oswald"/>
                <a:sym typeface="Oswald"/>
              </a:rPr>
              <a:t>$</a:t>
            </a:r>
            <a:r>
              <a:rPr lang="fr-CA" sz="2400" dirty="0">
                <a:solidFill>
                  <a:schemeClr val="lt1"/>
                </a:solidFill>
                <a:latin typeface="Oswald"/>
                <a:ea typeface="Oswald"/>
                <a:cs typeface="Oswald"/>
                <a:sym typeface="Oswald"/>
              </a:rPr>
              <a:t>/mois (64 % de la rente maximale à 65 ans)</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À 72 ans : </a:t>
            </a:r>
            <a:r>
              <a:rPr lang="fr-CA" sz="2400" b="1" dirty="0">
                <a:latin typeface="Oswald"/>
                <a:ea typeface="Oswald"/>
                <a:cs typeface="Oswald"/>
                <a:sym typeface="Oswald"/>
              </a:rPr>
              <a:t>2275,60 </a:t>
            </a:r>
            <a:r>
              <a:rPr lang="fr-CA" sz="2400" dirty="0">
                <a:solidFill>
                  <a:schemeClr val="lt1"/>
                </a:solidFill>
                <a:latin typeface="Oswald"/>
                <a:ea typeface="Oswald"/>
                <a:sym typeface="Oswald"/>
              </a:rPr>
              <a:t>$</a:t>
            </a:r>
            <a:r>
              <a:rPr lang="fr-CA" sz="2400" dirty="0">
                <a:solidFill>
                  <a:schemeClr val="lt1"/>
                </a:solidFill>
                <a:latin typeface="Oswald"/>
                <a:ea typeface="Oswald"/>
                <a:cs typeface="Oswald"/>
                <a:sym typeface="Oswald"/>
              </a:rPr>
              <a:t>/mois (158,8 % </a:t>
            </a:r>
            <a:r>
              <a:rPr lang="fr-CA" sz="2400" dirty="0">
                <a:solidFill>
                  <a:schemeClr val="lt1"/>
                </a:solidFill>
                <a:latin typeface="Oswald"/>
                <a:ea typeface="Oswald"/>
                <a:sym typeface="Oswald"/>
              </a:rPr>
              <a:t>de la rente maximale à 65 ans</a:t>
            </a:r>
            <a:r>
              <a:rPr lang="fr-CA" sz="2400" dirty="0">
                <a:solidFill>
                  <a:schemeClr val="lt1"/>
                </a:solidFill>
                <a:latin typeface="Oswald"/>
                <a:ea typeface="Oswald"/>
                <a:cs typeface="Oswald"/>
                <a:sym typeface="Oswald"/>
              </a:rPr>
              <a:t>)</a:t>
            </a:r>
            <a:endParaRPr lang="fr-CA" sz="2400" dirty="0">
              <a:solidFill>
                <a:schemeClr val="lt1"/>
              </a:solidFill>
              <a:latin typeface="Oswald"/>
              <a:ea typeface="Oswald"/>
              <a:cs typeface="Oswald"/>
            </a:endParaRPr>
          </a:p>
          <a:p>
            <a:pPr marL="457200" lvl="0" indent="0" algn="l" rtl="0">
              <a:spcBef>
                <a:spcPts val="1000"/>
              </a:spcBef>
              <a:spcAft>
                <a:spcPts val="0"/>
              </a:spcAft>
              <a:buNone/>
            </a:pPr>
            <a:endParaRPr lang="fr-CA" sz="2400" dirty="0">
              <a:solidFill>
                <a:schemeClr val="lt1"/>
              </a:solidFill>
              <a:latin typeface="Oswald"/>
              <a:ea typeface="Oswald"/>
              <a:cs typeface="Oswald"/>
            </a:endParaRPr>
          </a:p>
          <a:p>
            <a:pPr marL="457200">
              <a:spcBef>
                <a:spcPts val="1000"/>
              </a:spcBef>
              <a:spcAft>
                <a:spcPts val="1000"/>
              </a:spcAft>
            </a:pPr>
            <a:r>
              <a:rPr lang="fr-CA" sz="2400" dirty="0">
                <a:solidFill>
                  <a:schemeClr val="lt1"/>
                </a:solidFill>
                <a:latin typeface="Oswald"/>
                <a:ea typeface="Oswald"/>
                <a:cs typeface="Oswald"/>
                <a:sym typeface="Oswald"/>
              </a:rPr>
              <a:t>      </a:t>
            </a:r>
            <a:endParaRPr lang="fr-CA" sz="2400" dirty="0">
              <a:solidFill>
                <a:schemeClr val="lt1"/>
              </a:solidFill>
              <a:latin typeface="Oswald"/>
              <a:ea typeface="Oswald"/>
              <a:cs typeface="Oswald"/>
            </a:endParaRPr>
          </a:p>
        </p:txBody>
      </p:sp>
      <p:grpSp>
        <p:nvGrpSpPr>
          <p:cNvPr id="221" name="Google Shape;221;p35"/>
          <p:cNvGrpSpPr/>
          <p:nvPr/>
        </p:nvGrpSpPr>
        <p:grpSpPr>
          <a:xfrm>
            <a:off x="946800" y="4117975"/>
            <a:ext cx="562200" cy="514800"/>
            <a:chOff x="961425" y="3969175"/>
            <a:chExt cx="562200" cy="514800"/>
          </a:xfrm>
        </p:grpSpPr>
        <p:sp>
          <p:nvSpPr>
            <p:cNvPr id="222" name="Google Shape;222;p35"/>
            <p:cNvSpPr/>
            <p:nvPr/>
          </p:nvSpPr>
          <p:spPr>
            <a:xfrm>
              <a:off x="961425" y="3969175"/>
              <a:ext cx="562200" cy="514800"/>
            </a:xfrm>
            <a:prstGeom prst="triangle">
              <a:avLst>
                <a:gd name="adj" fmla="val 50000"/>
              </a:avLst>
            </a:prstGeom>
            <a:solidFill>
              <a:schemeClr val="accent5"/>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5"/>
            <p:cNvSpPr txBox="1"/>
            <p:nvPr/>
          </p:nvSpPr>
          <p:spPr>
            <a:xfrm>
              <a:off x="1115568" y="4050475"/>
              <a:ext cx="230400" cy="43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chemeClr val="lt1"/>
                  </a:solidFill>
                  <a:latin typeface="Average"/>
                  <a:ea typeface="Average"/>
                  <a:cs typeface="Average"/>
                  <a:sym typeface="Average"/>
                </a:rPr>
                <a:t>!</a:t>
              </a:r>
              <a:endParaRPr sz="2400" b="1">
                <a:solidFill>
                  <a:schemeClr val="lt1"/>
                </a:solidFill>
                <a:latin typeface="Average"/>
                <a:ea typeface="Average"/>
                <a:cs typeface="Average"/>
                <a:sym typeface="Average"/>
              </a:endParaRPr>
            </a:p>
          </p:txBody>
        </p:sp>
      </p:grpSp>
      <p:sp>
        <p:nvSpPr>
          <p:cNvPr id="224" name="Google Shape;224;p35"/>
          <p:cNvSpPr txBox="1"/>
          <p:nvPr/>
        </p:nvSpPr>
        <p:spPr>
          <a:xfrm>
            <a:off x="1594725" y="4117975"/>
            <a:ext cx="6861600" cy="514800"/>
          </a:xfrm>
          <a:prstGeom prst="rect">
            <a:avLst/>
          </a:prstGeom>
          <a:noFill/>
          <a:ln>
            <a:noFill/>
          </a:ln>
        </p:spPr>
        <p:txBody>
          <a:bodyPr spcFirstLastPara="1" wrap="square" lIns="91425" tIns="91425" rIns="91425" bIns="91425" anchor="ctr" anchorCtr="0">
            <a:noAutofit/>
          </a:bodyPr>
          <a:lstStyle/>
          <a:p>
            <a:pPr marL="457200" lvl="0" indent="0" algn="l" rtl="0">
              <a:spcBef>
                <a:spcPts val="0"/>
              </a:spcBef>
              <a:spcAft>
                <a:spcPts val="0"/>
              </a:spcAft>
              <a:buNone/>
            </a:pPr>
            <a:endParaRPr lang="fr-CA" dirty="0">
              <a:solidFill>
                <a:schemeClr val="lt1"/>
              </a:solidFill>
              <a:latin typeface="Oswald"/>
              <a:ea typeface="Oswald"/>
              <a:cs typeface="Oswald"/>
            </a:endParaRPr>
          </a:p>
          <a:p>
            <a:pPr>
              <a:spcBef>
                <a:spcPts val="1000"/>
              </a:spcBef>
            </a:pPr>
            <a:r>
              <a:rPr lang="fr-CA" dirty="0">
                <a:solidFill>
                  <a:schemeClr val="lt1"/>
                </a:solidFill>
                <a:latin typeface="Oswald"/>
                <a:ea typeface="Oswald"/>
                <a:cs typeface="Oswald"/>
                <a:sym typeface="Oswald"/>
              </a:rPr>
              <a:t>Très peu de </a:t>
            </a:r>
            <a:r>
              <a:rPr lang="fr-CA" dirty="0" err="1">
                <a:solidFill>
                  <a:schemeClr val="lt1"/>
                </a:solidFill>
                <a:latin typeface="Oswald"/>
                <a:ea typeface="Oswald"/>
                <a:cs typeface="Oswald"/>
                <a:sym typeface="Oswald"/>
              </a:rPr>
              <a:t>retraité-es</a:t>
            </a:r>
            <a:r>
              <a:rPr lang="fr-CA" dirty="0">
                <a:solidFill>
                  <a:schemeClr val="lt1"/>
                </a:solidFill>
                <a:latin typeface="Oswald"/>
                <a:ea typeface="Oswald"/>
                <a:cs typeface="Oswald"/>
                <a:sym typeface="Oswald"/>
              </a:rPr>
              <a:t> sont admissibles à la rente maximale du RRQ. Pour recevoir le maximum, une personne doit avoir gagné un revenu supérieur ou égal au MGA pendant 40 des 47 années admissibles.</a:t>
            </a:r>
            <a:endParaRPr lang="fr-CA" dirty="0">
              <a:solidFill>
                <a:schemeClr val="lt1"/>
              </a:solidFill>
              <a:latin typeface="Oswald"/>
              <a:ea typeface="Oswald"/>
              <a:cs typeface="Oswald"/>
            </a:endParaRPr>
          </a:p>
          <a:p>
            <a:pPr marL="0" lvl="0" indent="0" algn="l" rtl="0">
              <a:spcBef>
                <a:spcPts val="1000"/>
              </a:spcBef>
              <a:spcAft>
                <a:spcPts val="0"/>
              </a:spcAft>
              <a:buNone/>
            </a:pPr>
            <a:endParaRPr lang="fr-CA" dirty="0">
              <a:latin typeface="Average"/>
              <a:ea typeface="Average"/>
              <a:cs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29"/>
        <p:cNvGrpSpPr/>
        <p:nvPr/>
      </p:nvGrpSpPr>
      <p:grpSpPr>
        <a:xfrm>
          <a:off x="0" y="0"/>
          <a:ext cx="0" cy="0"/>
          <a:chOff x="0" y="0"/>
          <a:chExt cx="0" cy="0"/>
        </a:xfrm>
      </p:grpSpPr>
      <p:sp>
        <p:nvSpPr>
          <p:cNvPr id="230" name="Google Shape;230;p36"/>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Relevé de participation - RRQ</a:t>
            </a:r>
          </a:p>
        </p:txBody>
      </p:sp>
      <p:sp>
        <p:nvSpPr>
          <p:cNvPr id="233" name="Google Shape;233;p3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24</a:t>
            </a:fld>
            <a:endParaRPr>
              <a:latin typeface="Oswald"/>
              <a:ea typeface="Oswald"/>
              <a:cs typeface="Oswald"/>
              <a:sym typeface="Oswald"/>
            </a:endParaRPr>
          </a:p>
        </p:txBody>
      </p:sp>
      <p:sp>
        <p:nvSpPr>
          <p:cNvPr id="231" name="Google Shape;231;p36"/>
          <p:cNvSpPr txBox="1"/>
          <p:nvPr/>
        </p:nvSpPr>
        <p:spPr>
          <a:xfrm>
            <a:off x="656625" y="1603150"/>
            <a:ext cx="7852200" cy="3225900"/>
          </a:xfrm>
          <a:prstGeom prst="rect">
            <a:avLst/>
          </a:prstGeom>
          <a:noFill/>
          <a:ln>
            <a:noFill/>
          </a:ln>
        </p:spPr>
        <p:txBody>
          <a:bodyPr spcFirstLastPara="1" wrap="square" lIns="274300" tIns="914400" rIns="91425" bIns="91425" anchor="ctr" anchorCtr="0">
            <a:noAutofit/>
          </a:bodyPr>
          <a:lstStyle/>
          <a:p>
            <a:pPr>
              <a:lnSpc>
                <a:spcPct val="115000"/>
              </a:lnSpc>
              <a:spcBef>
                <a:spcPts val="1000"/>
              </a:spcBef>
            </a:pPr>
            <a:r>
              <a:rPr lang="fr-CA" sz="2600">
                <a:solidFill>
                  <a:schemeClr val="lt1"/>
                </a:solidFill>
                <a:latin typeface="Oswald"/>
                <a:ea typeface="Oswald"/>
                <a:cs typeface="Oswald"/>
                <a:sym typeface="Oswald"/>
              </a:rPr>
              <a:t>Vous pouvez consulter votre </a:t>
            </a:r>
            <a:r>
              <a:rPr lang="fr-CA" sz="2600" b="1" i="1">
                <a:solidFill>
                  <a:schemeClr val="lt1"/>
                </a:solidFill>
                <a:latin typeface="Oswald"/>
                <a:ea typeface="Oswald"/>
                <a:cs typeface="Oswald"/>
                <a:sym typeface="Oswald"/>
              </a:rPr>
              <a:t>Relevé de participation</a:t>
            </a:r>
            <a:r>
              <a:rPr lang="fr-CA" sz="2600" i="1">
                <a:solidFill>
                  <a:schemeClr val="lt1"/>
                </a:solidFill>
                <a:latin typeface="Oswald"/>
                <a:ea typeface="Oswald"/>
                <a:cs typeface="Oswald"/>
                <a:sym typeface="Oswald"/>
              </a:rPr>
              <a:t> </a:t>
            </a:r>
            <a:r>
              <a:rPr lang="fr-CA" sz="2600">
                <a:solidFill>
                  <a:schemeClr val="lt1"/>
                </a:solidFill>
                <a:latin typeface="Oswald"/>
                <a:ea typeface="Oswald"/>
                <a:cs typeface="Oswald"/>
                <a:sym typeface="Oswald"/>
              </a:rPr>
              <a:t>sur</a:t>
            </a:r>
            <a:r>
              <a:rPr lang="fr-CA" sz="2600" i="1">
                <a:solidFill>
                  <a:schemeClr val="lt1"/>
                </a:solidFill>
                <a:latin typeface="Oswald"/>
                <a:ea typeface="Oswald"/>
                <a:cs typeface="Oswald"/>
                <a:sym typeface="Oswald"/>
              </a:rPr>
              <a:t> </a:t>
            </a:r>
            <a:endParaRPr lang="fr-CA" sz="2600" i="1">
              <a:solidFill>
                <a:schemeClr val="lt1"/>
              </a:solidFill>
              <a:latin typeface="Oswald"/>
              <a:ea typeface="Oswald"/>
              <a:cs typeface="Oswald"/>
            </a:endParaRPr>
          </a:p>
          <a:p>
            <a:pPr marL="0" lvl="0" indent="0" algn="l" rtl="0">
              <a:lnSpc>
                <a:spcPct val="115000"/>
              </a:lnSpc>
              <a:spcBef>
                <a:spcPts val="1000"/>
              </a:spcBef>
              <a:spcAft>
                <a:spcPts val="0"/>
              </a:spcAft>
              <a:buNone/>
            </a:pPr>
            <a:endParaRPr lang="fr-CA" sz="2600" i="1">
              <a:solidFill>
                <a:schemeClr val="lt1"/>
              </a:solidFill>
              <a:latin typeface="Oswald"/>
              <a:ea typeface="Oswald"/>
              <a:cs typeface="Oswald"/>
            </a:endParaRPr>
          </a:p>
          <a:p>
            <a:pPr marL="0" lvl="0" indent="0" algn="l" rtl="0">
              <a:lnSpc>
                <a:spcPct val="115000"/>
              </a:lnSpc>
              <a:spcBef>
                <a:spcPts val="1000"/>
              </a:spcBef>
              <a:spcAft>
                <a:spcPts val="0"/>
              </a:spcAft>
              <a:buNone/>
            </a:pPr>
            <a:r>
              <a:rPr lang="fr-CA" sz="2200">
                <a:solidFill>
                  <a:schemeClr val="lt1"/>
                </a:solidFill>
                <a:latin typeface="Oswald"/>
                <a:ea typeface="Oswald"/>
                <a:cs typeface="Oswald"/>
                <a:sym typeface="Oswald"/>
              </a:rPr>
              <a:t>Il inclut :</a:t>
            </a:r>
            <a:endParaRPr lang="fr-CA" sz="2200">
              <a:solidFill>
                <a:schemeClr val="lt1"/>
              </a:solidFill>
              <a:latin typeface="Oswald"/>
              <a:ea typeface="Oswald"/>
              <a:cs typeface="Oswald"/>
            </a:endParaRPr>
          </a:p>
          <a:p>
            <a:pPr marL="457200" indent="-361950">
              <a:lnSpc>
                <a:spcPct val="115000"/>
              </a:lnSpc>
              <a:buClr>
                <a:schemeClr val="lt1"/>
              </a:buClr>
              <a:buSzPts val="2100"/>
              <a:buFont typeface="Oswald"/>
              <a:buChar char="●"/>
            </a:pPr>
            <a:r>
              <a:rPr lang="fr-CA" sz="2100">
                <a:solidFill>
                  <a:schemeClr val="lt1"/>
                </a:solidFill>
                <a:latin typeface="Oswald"/>
                <a:ea typeface="Oswald"/>
                <a:cs typeface="Oswald"/>
                <a:sym typeface="Oswald"/>
              </a:rPr>
              <a:t>Un relevé de tous vos revenus admissibles au RRQ depuis l'âge de 18 ans</a:t>
            </a:r>
            <a:endParaRPr lang="fr-CA" sz="2100">
              <a:solidFill>
                <a:schemeClr val="lt1"/>
              </a:solidFill>
              <a:latin typeface="Oswald"/>
              <a:ea typeface="Oswald"/>
              <a:cs typeface="Oswald"/>
            </a:endParaRPr>
          </a:p>
          <a:p>
            <a:pPr marL="457200" indent="-361950">
              <a:lnSpc>
                <a:spcPct val="115000"/>
              </a:lnSpc>
              <a:buClr>
                <a:schemeClr val="lt1"/>
              </a:buClr>
              <a:buSzPts val="2100"/>
              <a:buFont typeface="Oswald"/>
              <a:buChar char="●"/>
            </a:pPr>
            <a:r>
              <a:rPr lang="fr-CA" sz="2100">
                <a:solidFill>
                  <a:schemeClr val="lt1"/>
                </a:solidFill>
                <a:latin typeface="Oswald"/>
                <a:ea typeface="Oswald"/>
                <a:cs typeface="Oswald"/>
                <a:sym typeface="Oswald"/>
              </a:rPr>
              <a:t>Les montants actuels et projetés de votre rente supposant une retraite à 60 ans et à 65 ans</a:t>
            </a:r>
            <a:endParaRPr lang="fr-CA" sz="2100">
              <a:solidFill>
                <a:schemeClr val="lt1"/>
              </a:solidFill>
              <a:latin typeface="Oswald"/>
              <a:ea typeface="Oswald"/>
              <a:cs typeface="Oswald"/>
            </a:endParaRPr>
          </a:p>
          <a:p>
            <a:pPr marL="457200" indent="-361950">
              <a:lnSpc>
                <a:spcPct val="115000"/>
              </a:lnSpc>
              <a:buClr>
                <a:schemeClr val="lt1"/>
              </a:buClr>
              <a:buSzPts val="2100"/>
              <a:buFont typeface="Oswald"/>
              <a:buChar char="●"/>
            </a:pPr>
            <a:r>
              <a:rPr lang="fr-CA" sz="2100">
                <a:solidFill>
                  <a:schemeClr val="lt1"/>
                </a:solidFill>
                <a:latin typeface="Oswald"/>
                <a:ea typeface="Oswald"/>
                <a:cs typeface="Oswald"/>
                <a:sym typeface="Oswald"/>
              </a:rPr>
              <a:t>Un estimé des rentes d'invalidité et du conjoint survivant</a:t>
            </a:r>
            <a:endParaRPr lang="fr-CA" sz="2100" err="1">
              <a:solidFill>
                <a:schemeClr val="lt1"/>
              </a:solidFill>
              <a:latin typeface="Oswald"/>
              <a:ea typeface="Oswald"/>
              <a:cs typeface="Oswald"/>
            </a:endParaRPr>
          </a:p>
          <a:p>
            <a:pPr marL="457200" lvl="0" indent="0" algn="l" rtl="0">
              <a:spcBef>
                <a:spcPts val="0"/>
              </a:spcBef>
              <a:spcAft>
                <a:spcPts val="0"/>
              </a:spcAft>
              <a:buNone/>
            </a:pPr>
            <a:endParaRPr lang="fr-CA" sz="2400">
              <a:solidFill>
                <a:schemeClr val="lt1"/>
              </a:solidFill>
              <a:latin typeface="Oswald"/>
              <a:ea typeface="Oswald"/>
              <a:cs typeface="Oswald"/>
            </a:endParaRPr>
          </a:p>
          <a:p>
            <a:pPr marL="457200">
              <a:spcBef>
                <a:spcPts val="1000"/>
              </a:spcBef>
              <a:spcAft>
                <a:spcPts val="1000"/>
              </a:spcAft>
            </a:pPr>
            <a:r>
              <a:rPr lang="fr-CA" sz="2400">
                <a:solidFill>
                  <a:schemeClr val="lt1"/>
                </a:solidFill>
                <a:latin typeface="Oswald"/>
                <a:ea typeface="Oswald"/>
                <a:cs typeface="Oswald"/>
                <a:sym typeface="Oswald"/>
              </a:rPr>
              <a:t>      </a:t>
            </a:r>
            <a:endParaRPr lang="fr-CA" sz="2400">
              <a:solidFill>
                <a:schemeClr val="lt1"/>
              </a:solidFill>
              <a:latin typeface="Oswald"/>
              <a:ea typeface="Oswald"/>
              <a:cs typeface="Oswald"/>
            </a:endParaRPr>
          </a:p>
        </p:txBody>
      </p:sp>
      <p:sp>
        <p:nvSpPr>
          <p:cNvPr id="232" name="Google Shape;232;p36"/>
          <p:cNvSpPr txBox="1"/>
          <p:nvPr/>
        </p:nvSpPr>
        <p:spPr>
          <a:xfrm>
            <a:off x="2325750" y="2485000"/>
            <a:ext cx="4492500" cy="488400"/>
          </a:xfrm>
          <a:prstGeom prst="rect">
            <a:avLst/>
          </a:prstGeom>
          <a:noFill/>
          <a:ln>
            <a:noFill/>
          </a:ln>
        </p:spPr>
        <p:txBody>
          <a:bodyPr spcFirstLastPara="1" wrap="square" lIns="91425" tIns="27425" rIns="91425" bIns="91425" anchor="ctr" anchorCtr="0">
            <a:noAutofit/>
          </a:bodyPr>
          <a:lstStyle/>
          <a:p>
            <a:pPr marL="0" lvl="0" indent="0" algn="ctr" rtl="0">
              <a:lnSpc>
                <a:spcPct val="115000"/>
              </a:lnSpc>
              <a:spcBef>
                <a:spcPts val="0"/>
              </a:spcBef>
              <a:spcAft>
                <a:spcPts val="0"/>
              </a:spcAft>
              <a:buNone/>
            </a:pPr>
            <a:r>
              <a:rPr lang="en" sz="2600" b="1" dirty="0">
                <a:solidFill>
                  <a:schemeClr val="dk2"/>
                </a:solidFill>
                <a:latin typeface="Oswald"/>
                <a:ea typeface="Oswald"/>
                <a:cs typeface="Oswald"/>
                <a:sym typeface="Oswald"/>
              </a:rPr>
              <a:t>www.retraitequebec.gouv.qc.ca</a:t>
            </a:r>
            <a:endParaRPr dirty="0">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xEl>
                                              <p:pRg st="3" end="3"/>
                                            </p:txEl>
                                          </p:spTgt>
                                        </p:tgtEl>
                                        <p:attrNameLst>
                                          <p:attrName>style.visibility</p:attrName>
                                        </p:attrNameLst>
                                      </p:cBhvr>
                                      <p:to>
                                        <p:strVal val="visible"/>
                                      </p:to>
                                    </p:set>
                                    <p:animEffect transition="in" filter="fade">
                                      <p:cBhvr>
                                        <p:cTn id="7" dur="500"/>
                                        <p:tgtEl>
                                          <p:spTgt spid="23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1">
                                            <p:txEl>
                                              <p:pRg st="4" end="4"/>
                                            </p:txEl>
                                          </p:spTgt>
                                        </p:tgtEl>
                                        <p:attrNameLst>
                                          <p:attrName>style.visibility</p:attrName>
                                        </p:attrNameLst>
                                      </p:cBhvr>
                                      <p:to>
                                        <p:strVal val="visible"/>
                                      </p:to>
                                    </p:set>
                                    <p:animEffect transition="in" filter="fade">
                                      <p:cBhvr>
                                        <p:cTn id="12" dur="500"/>
                                        <p:tgtEl>
                                          <p:spTgt spid="231">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1">
                                            <p:txEl>
                                              <p:pRg st="5" end="5"/>
                                            </p:txEl>
                                          </p:spTgt>
                                        </p:tgtEl>
                                        <p:attrNameLst>
                                          <p:attrName>style.visibility</p:attrName>
                                        </p:attrNameLst>
                                      </p:cBhvr>
                                      <p:to>
                                        <p:strVal val="visible"/>
                                      </p:to>
                                    </p:set>
                                    <p:animEffect transition="in" filter="fade">
                                      <p:cBhvr>
                                        <p:cTn id="17" dur="500"/>
                                        <p:tgtEl>
                                          <p:spTgt spid="23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1">
                                            <p:txEl>
                                              <p:pRg st="7" end="7"/>
                                            </p:txEl>
                                          </p:spTgt>
                                        </p:tgtEl>
                                        <p:attrNameLst>
                                          <p:attrName>style.visibility</p:attrName>
                                        </p:attrNameLst>
                                      </p:cBhvr>
                                      <p:to>
                                        <p:strVal val="visible"/>
                                      </p:to>
                                    </p:set>
                                    <p:animEffect transition="in" filter="fade">
                                      <p:cBhvr>
                                        <p:cTn id="22" dur="500"/>
                                        <p:tgtEl>
                                          <p:spTgt spid="2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37"/>
        <p:cNvGrpSpPr/>
        <p:nvPr/>
      </p:nvGrpSpPr>
      <p:grpSpPr>
        <a:xfrm>
          <a:off x="0" y="0"/>
          <a:ext cx="0" cy="0"/>
          <a:chOff x="0" y="0"/>
          <a:chExt cx="0" cy="0"/>
        </a:xfrm>
      </p:grpSpPr>
      <p:sp>
        <p:nvSpPr>
          <p:cNvPr id="238" name="Google Shape;238;p37"/>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25</a:t>
            </a:fld>
            <a:endParaRPr>
              <a:latin typeface="Oswald"/>
              <a:ea typeface="Oswald"/>
              <a:cs typeface="Oswald"/>
              <a:sym typeface="Oswald"/>
            </a:endParaRPr>
          </a:p>
        </p:txBody>
      </p:sp>
      <p:pic>
        <p:nvPicPr>
          <p:cNvPr id="239" name="Google Shape;239;p37"/>
          <p:cNvPicPr preferRelativeResize="0"/>
          <p:nvPr/>
        </p:nvPicPr>
        <p:blipFill>
          <a:blip r:embed="rId3">
            <a:alphaModFix/>
          </a:blip>
          <a:stretch>
            <a:fillRect/>
          </a:stretch>
        </p:blipFill>
        <p:spPr>
          <a:xfrm>
            <a:off x="262000" y="514412"/>
            <a:ext cx="5563800" cy="4114674"/>
          </a:xfrm>
          <a:prstGeom prst="rect">
            <a:avLst/>
          </a:prstGeom>
          <a:noFill/>
          <a:ln>
            <a:noFill/>
          </a:ln>
        </p:spPr>
      </p:pic>
      <p:sp>
        <p:nvSpPr>
          <p:cNvPr id="240" name="Google Shape;240;p37"/>
          <p:cNvSpPr/>
          <p:nvPr/>
        </p:nvSpPr>
        <p:spPr>
          <a:xfrm>
            <a:off x="6029525" y="514400"/>
            <a:ext cx="2868300" cy="953700"/>
          </a:xfrm>
          <a:prstGeom prst="roundRect">
            <a:avLst>
              <a:gd name="adj" fmla="val 16667"/>
            </a:avLst>
          </a:prstGeom>
          <a:solidFill>
            <a:schemeClr val="bg2">
              <a:lumMod val="90000"/>
            </a:schemeClr>
          </a:solidFill>
          <a:ln>
            <a:noFill/>
          </a:ln>
        </p:spPr>
        <p:txBody>
          <a:bodyPr spcFirstLastPara="1" wrap="square" lIns="91425" tIns="91425" rIns="91425" bIns="91425" anchor="ctr" anchorCtr="0">
            <a:noAutofit/>
          </a:bodyPr>
          <a:lstStyle/>
          <a:p>
            <a:pPr>
              <a:lnSpc>
                <a:spcPct val="114000"/>
              </a:lnSpc>
            </a:pPr>
            <a:r>
              <a:rPr lang="fr-CA" sz="1800" dirty="0">
                <a:latin typeface="Oswald"/>
                <a:ea typeface="Oswald"/>
                <a:cs typeface="Oswald"/>
                <a:sym typeface="Oswald"/>
              </a:rPr>
              <a:t>Exemple d'un </a:t>
            </a:r>
            <a:r>
              <a:rPr lang="fr-CA" sz="1800" u="sng" dirty="0">
                <a:latin typeface="Oswald"/>
                <a:ea typeface="Oswald"/>
                <a:cs typeface="Oswald"/>
                <a:sym typeface="Oswald"/>
              </a:rPr>
              <a:t>Relevé de participation du RRQ</a:t>
            </a:r>
            <a:r>
              <a:rPr lang="fr-CA" sz="1800" dirty="0">
                <a:latin typeface="Oswald"/>
                <a:ea typeface="Oswald"/>
                <a:cs typeface="Oswald"/>
                <a:sym typeface="Oswald"/>
              </a:rPr>
              <a:t> </a:t>
            </a:r>
            <a:endParaRPr lang="fr-CA" sz="1800" dirty="0">
              <a:latin typeface="Oswald"/>
              <a:ea typeface="Oswald"/>
              <a:cs typeface="Oswald"/>
            </a:endParaRPr>
          </a:p>
        </p:txBody>
      </p:sp>
      <p:sp>
        <p:nvSpPr>
          <p:cNvPr id="241" name="Google Shape;241;p37"/>
          <p:cNvSpPr/>
          <p:nvPr/>
        </p:nvSpPr>
        <p:spPr>
          <a:xfrm>
            <a:off x="6029525" y="1954475"/>
            <a:ext cx="2838300" cy="1214100"/>
          </a:xfrm>
          <a:prstGeom prst="roundRect">
            <a:avLst>
              <a:gd name="adj" fmla="val 16667"/>
            </a:avLst>
          </a:prstGeom>
          <a:solidFill>
            <a:schemeClr val="bg2">
              <a:lumMod val="90000"/>
            </a:schemeClr>
          </a:solidFill>
          <a:ln>
            <a:noFill/>
          </a:ln>
        </p:spPr>
        <p:txBody>
          <a:bodyPr spcFirstLastPara="1" wrap="square" lIns="91425" tIns="91425" rIns="91425" bIns="91425" anchor="ctr" anchorCtr="0">
            <a:noAutofit/>
          </a:bodyPr>
          <a:lstStyle/>
          <a:p>
            <a:pPr>
              <a:lnSpc>
                <a:spcPct val="114000"/>
              </a:lnSpc>
            </a:pPr>
            <a:r>
              <a:rPr lang="fr-CA" sz="1800" dirty="0">
                <a:latin typeface="Oswald"/>
                <a:ea typeface="Oswald"/>
                <a:cs typeface="Oswald"/>
                <a:sym typeface="Oswald"/>
              </a:rPr>
              <a:t>Nous vous montrerons comment accéder à votre relevé en ligne plus loin dans la présentation</a:t>
            </a:r>
            <a:endParaRPr lang="fr-CA" sz="1800" dirty="0">
              <a:latin typeface="Oswald"/>
              <a:ea typeface="Oswald"/>
              <a:cs typeface="Oswald"/>
            </a:endParaRPr>
          </a:p>
        </p:txBody>
      </p:sp>
      <p:sp>
        <p:nvSpPr>
          <p:cNvPr id="2" name="Google Shape;240;p37">
            <a:extLst>
              <a:ext uri="{FF2B5EF4-FFF2-40B4-BE49-F238E27FC236}">
                <a16:creationId xmlns:a16="http://schemas.microsoft.com/office/drawing/2014/main" id="{3BF2F191-1C14-821D-F116-32A58908EE91}"/>
              </a:ext>
            </a:extLst>
          </p:cNvPr>
          <p:cNvSpPr/>
          <p:nvPr/>
        </p:nvSpPr>
        <p:spPr>
          <a:xfrm>
            <a:off x="5999525" y="514412"/>
            <a:ext cx="2868300" cy="953700"/>
          </a:xfrm>
          <a:prstGeom prst="roundRect">
            <a:avLst>
              <a:gd name="adj" fmla="val 16667"/>
            </a:avLst>
          </a:prstGeom>
          <a:solidFill>
            <a:schemeClr val="bg2">
              <a:lumMod val="90000"/>
            </a:schemeClr>
          </a:solidFill>
          <a:ln>
            <a:noFill/>
          </a:ln>
        </p:spPr>
        <p:txBody>
          <a:bodyPr spcFirstLastPara="1" wrap="square" lIns="91425" tIns="91425" rIns="91425" bIns="91425" anchor="ctr" anchorCtr="0">
            <a:noAutofit/>
          </a:bodyPr>
          <a:lstStyle/>
          <a:p>
            <a:pPr>
              <a:lnSpc>
                <a:spcPct val="114000"/>
              </a:lnSpc>
            </a:pPr>
            <a:r>
              <a:rPr lang="fr-CA" sz="1800" dirty="0">
                <a:latin typeface="Oswald"/>
                <a:ea typeface="Oswald"/>
                <a:cs typeface="Oswald"/>
                <a:sym typeface="Oswald"/>
              </a:rPr>
              <a:t>Exemple d'un </a:t>
            </a:r>
            <a:r>
              <a:rPr lang="fr-CA" sz="1800" u="sng" dirty="0">
                <a:latin typeface="Oswald"/>
                <a:ea typeface="Oswald"/>
                <a:cs typeface="Oswald"/>
                <a:sym typeface="Oswald"/>
                <a:hlinkClick r:id="rId4"/>
              </a:rPr>
              <a:t>Relevé de participation du RRQ</a:t>
            </a:r>
            <a:r>
              <a:rPr lang="fr-CA" sz="1800" dirty="0">
                <a:latin typeface="Oswald"/>
                <a:ea typeface="Oswald"/>
                <a:cs typeface="Oswald"/>
                <a:sym typeface="Oswald"/>
                <a:hlinkClick r:id="rId4"/>
              </a:rPr>
              <a:t> </a:t>
            </a:r>
            <a:endParaRPr lang="fr-CA" sz="1800" dirty="0">
              <a:latin typeface="Oswald"/>
              <a:ea typeface="Oswald"/>
              <a:cs typeface="Oswa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45"/>
        <p:cNvGrpSpPr/>
        <p:nvPr/>
      </p:nvGrpSpPr>
      <p:grpSpPr>
        <a:xfrm>
          <a:off x="0" y="0"/>
          <a:ext cx="0" cy="0"/>
          <a:chOff x="0" y="0"/>
          <a:chExt cx="0" cy="0"/>
        </a:xfrm>
      </p:grpSpPr>
      <p:sp>
        <p:nvSpPr>
          <p:cNvPr id="246" name="Google Shape;246;p38"/>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26</a:t>
            </a:fld>
            <a:endParaRPr>
              <a:latin typeface="Oswald"/>
              <a:ea typeface="Oswald"/>
              <a:cs typeface="Oswald"/>
              <a:sym typeface="Oswald"/>
            </a:endParaRPr>
          </a:p>
        </p:txBody>
      </p:sp>
      <p:pic>
        <p:nvPicPr>
          <p:cNvPr id="247" name="Google Shape;247;p38"/>
          <p:cNvPicPr preferRelativeResize="0"/>
          <p:nvPr/>
        </p:nvPicPr>
        <p:blipFill>
          <a:blip r:embed="rId3">
            <a:alphaModFix/>
          </a:blip>
          <a:stretch>
            <a:fillRect/>
          </a:stretch>
        </p:blipFill>
        <p:spPr>
          <a:xfrm>
            <a:off x="152400" y="152400"/>
            <a:ext cx="3735375" cy="4698652"/>
          </a:xfrm>
          <a:prstGeom prst="rect">
            <a:avLst/>
          </a:prstGeom>
          <a:noFill/>
          <a:ln>
            <a:noFill/>
          </a:ln>
        </p:spPr>
      </p:pic>
      <p:sp>
        <p:nvSpPr>
          <p:cNvPr id="248" name="Google Shape;248;p38"/>
          <p:cNvSpPr/>
          <p:nvPr/>
        </p:nvSpPr>
        <p:spPr>
          <a:xfrm>
            <a:off x="3918607" y="1719975"/>
            <a:ext cx="5177493" cy="10014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342900" indent="-228600">
              <a:lnSpc>
                <a:spcPct val="114000"/>
              </a:lnSpc>
              <a:buClr>
                <a:schemeClr val="lt1"/>
              </a:buClr>
              <a:buSzPts val="1800"/>
              <a:buFont typeface="Oswald"/>
              <a:buChar char="●"/>
            </a:pPr>
            <a:r>
              <a:rPr lang="fr-CA" sz="1800" dirty="0">
                <a:solidFill>
                  <a:schemeClr val="lt1"/>
                </a:solidFill>
                <a:latin typeface="Oswald"/>
                <a:ea typeface="Oswald"/>
                <a:cs typeface="Oswald"/>
                <a:sym typeface="Oswald"/>
              </a:rPr>
              <a:t>Tableau des montants admissibles (à partir de 18 ans)</a:t>
            </a:r>
            <a:endParaRPr lang="fr-CA" sz="1800" dirty="0">
              <a:solidFill>
                <a:schemeClr val="lt1"/>
              </a:solidFill>
              <a:latin typeface="Oswald"/>
              <a:ea typeface="Oswald"/>
              <a:cs typeface="Oswald"/>
            </a:endParaRPr>
          </a:p>
          <a:p>
            <a:pPr marL="342900" indent="-228600">
              <a:lnSpc>
                <a:spcPct val="114000"/>
              </a:lnSpc>
              <a:spcBef>
                <a:spcPts val="1000"/>
              </a:spcBef>
              <a:buClr>
                <a:schemeClr val="lt1"/>
              </a:buClr>
              <a:buSzPts val="1800"/>
              <a:buFont typeface="Oswald"/>
              <a:buChar char="●"/>
            </a:pPr>
            <a:r>
              <a:rPr lang="fr-CA" sz="1800" dirty="0">
                <a:solidFill>
                  <a:schemeClr val="lt1"/>
                </a:solidFill>
                <a:latin typeface="Oswald"/>
                <a:ea typeface="Oswald"/>
                <a:cs typeface="Oswald"/>
                <a:sym typeface="Oswald"/>
              </a:rPr>
              <a:t>* indique que le MGA a été atteint pour l'année</a:t>
            </a:r>
            <a:endParaRPr lang="fr-CA" sz="1800" dirty="0">
              <a:solidFill>
                <a:schemeClr val="lt1"/>
              </a:solidFill>
              <a:latin typeface="Oswald"/>
              <a:ea typeface="Oswald"/>
              <a:cs typeface="Oswald"/>
            </a:endParaRPr>
          </a:p>
        </p:txBody>
      </p:sp>
      <p:cxnSp>
        <p:nvCxnSpPr>
          <p:cNvPr id="249" name="Google Shape;249;p38"/>
          <p:cNvCxnSpPr/>
          <p:nvPr/>
        </p:nvCxnSpPr>
        <p:spPr>
          <a:xfrm rot="10800000">
            <a:off x="1988000" y="858750"/>
            <a:ext cx="2171700" cy="1266900"/>
          </a:xfrm>
          <a:prstGeom prst="straightConnector1">
            <a:avLst/>
          </a:prstGeom>
          <a:noFill/>
          <a:ln w="38100" cap="flat" cmpd="sng">
            <a:solidFill>
              <a:schemeClr val="lt1"/>
            </a:solidFill>
            <a:prstDash val="solid"/>
            <a:round/>
            <a:headEnd type="none" w="med" len="med"/>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500"/>
                                        <p:tgtEl>
                                          <p:spTgt spid="248"/>
                                        </p:tgtEl>
                                      </p:cBhvr>
                                    </p:animEffect>
                                  </p:childTnLst>
                                </p:cTn>
                              </p:par>
                              <p:par>
                                <p:cTn id="8" presetID="10" presetClass="entr" presetSubtype="0" fill="hold" nodeType="withEffect">
                                  <p:stCondLst>
                                    <p:cond delay="0"/>
                                  </p:stCondLst>
                                  <p:childTnLst>
                                    <p:set>
                                      <p:cBhvr>
                                        <p:cTn id="9" dur="1" fill="hold">
                                          <p:stCondLst>
                                            <p:cond delay="0"/>
                                          </p:stCondLst>
                                        </p:cTn>
                                        <p:tgtEl>
                                          <p:spTgt spid="249"/>
                                        </p:tgtEl>
                                        <p:attrNameLst>
                                          <p:attrName>style.visibility</p:attrName>
                                        </p:attrNameLst>
                                      </p:cBhvr>
                                      <p:to>
                                        <p:strVal val="visible"/>
                                      </p:to>
                                    </p:set>
                                    <p:animEffect transition="in" filter="fade">
                                      <p:cBhvr>
                                        <p:cTn id="10"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53"/>
        <p:cNvGrpSpPr/>
        <p:nvPr/>
      </p:nvGrpSpPr>
      <p:grpSpPr>
        <a:xfrm>
          <a:off x="0" y="0"/>
          <a:ext cx="0" cy="0"/>
          <a:chOff x="0" y="0"/>
          <a:chExt cx="0" cy="0"/>
        </a:xfrm>
      </p:grpSpPr>
      <p:sp>
        <p:nvSpPr>
          <p:cNvPr id="255" name="Google Shape;255;p3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27</a:t>
            </a:fld>
            <a:endParaRPr>
              <a:latin typeface="Oswald"/>
              <a:ea typeface="Oswald"/>
              <a:cs typeface="Oswald"/>
              <a:sym typeface="Oswald"/>
            </a:endParaRPr>
          </a:p>
        </p:txBody>
      </p:sp>
      <p:pic>
        <p:nvPicPr>
          <p:cNvPr id="256" name="Google Shape;256;p39"/>
          <p:cNvPicPr preferRelativeResize="0"/>
          <p:nvPr/>
        </p:nvPicPr>
        <p:blipFill>
          <a:blip r:embed="rId3">
            <a:alphaModFix/>
          </a:blip>
          <a:stretch>
            <a:fillRect/>
          </a:stretch>
        </p:blipFill>
        <p:spPr>
          <a:xfrm>
            <a:off x="356325" y="332813"/>
            <a:ext cx="4602850" cy="3868275"/>
          </a:xfrm>
          <a:prstGeom prst="rect">
            <a:avLst/>
          </a:prstGeom>
          <a:noFill/>
          <a:ln>
            <a:noFill/>
          </a:ln>
        </p:spPr>
      </p:pic>
      <p:cxnSp>
        <p:nvCxnSpPr>
          <p:cNvPr id="257" name="Google Shape;257;p39"/>
          <p:cNvCxnSpPr/>
          <p:nvPr/>
        </p:nvCxnSpPr>
        <p:spPr>
          <a:xfrm rot="10800000">
            <a:off x="4472425" y="1671375"/>
            <a:ext cx="893100" cy="1200"/>
          </a:xfrm>
          <a:prstGeom prst="straightConnector1">
            <a:avLst/>
          </a:prstGeom>
          <a:noFill/>
          <a:ln w="9525" cap="flat" cmpd="sng">
            <a:solidFill>
              <a:schemeClr val="lt1"/>
            </a:solidFill>
            <a:prstDash val="solid"/>
            <a:round/>
            <a:headEnd type="none" w="med" len="med"/>
            <a:tailEnd type="stealth" w="med" len="med"/>
          </a:ln>
        </p:spPr>
      </p:cxnSp>
      <p:cxnSp>
        <p:nvCxnSpPr>
          <p:cNvPr id="259" name="Google Shape;259;p39"/>
          <p:cNvCxnSpPr/>
          <p:nvPr/>
        </p:nvCxnSpPr>
        <p:spPr>
          <a:xfrm rot="10800000">
            <a:off x="1567325" y="3626925"/>
            <a:ext cx="199500" cy="869700"/>
          </a:xfrm>
          <a:prstGeom prst="straightConnector1">
            <a:avLst/>
          </a:prstGeom>
          <a:noFill/>
          <a:ln w="9525" cap="flat" cmpd="sng">
            <a:solidFill>
              <a:schemeClr val="lt1"/>
            </a:solidFill>
            <a:prstDash val="solid"/>
            <a:round/>
            <a:headEnd type="none" w="med" len="med"/>
            <a:tailEnd type="stealth" w="med" len="med"/>
          </a:ln>
        </p:spPr>
      </p:cxnSp>
      <p:cxnSp>
        <p:nvCxnSpPr>
          <p:cNvPr id="260" name="Google Shape;260;p39"/>
          <p:cNvCxnSpPr/>
          <p:nvPr/>
        </p:nvCxnSpPr>
        <p:spPr>
          <a:xfrm rot="10800000">
            <a:off x="4472525" y="1813250"/>
            <a:ext cx="996600" cy="799200"/>
          </a:xfrm>
          <a:prstGeom prst="bentConnector3">
            <a:avLst>
              <a:gd name="adj1" fmla="val 34901"/>
            </a:avLst>
          </a:prstGeom>
          <a:noFill/>
          <a:ln w="9525" cap="flat" cmpd="sng">
            <a:solidFill>
              <a:schemeClr val="lt1"/>
            </a:solidFill>
            <a:prstDash val="solid"/>
            <a:round/>
            <a:headEnd type="none" w="med" len="med"/>
            <a:tailEnd type="stealth" w="med" len="med"/>
          </a:ln>
        </p:spPr>
      </p:cxnSp>
      <p:sp>
        <p:nvSpPr>
          <p:cNvPr id="261" name="Google Shape;261;p39"/>
          <p:cNvSpPr/>
          <p:nvPr/>
        </p:nvSpPr>
        <p:spPr>
          <a:xfrm>
            <a:off x="5262007" y="2212562"/>
            <a:ext cx="3670199" cy="2212613"/>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a:lnSpc>
                <a:spcPct val="114000"/>
              </a:lnSpc>
            </a:pPr>
            <a:r>
              <a:rPr lang="fr-CA" sz="1800" dirty="0">
                <a:latin typeface="Oswald"/>
                <a:ea typeface="Oswald"/>
                <a:cs typeface="Oswald"/>
                <a:sym typeface="Oswald"/>
              </a:rPr>
              <a:t>“Montant projeté” </a:t>
            </a:r>
            <a:r>
              <a:rPr lang="fr-CA" sz="1800" dirty="0">
                <a:solidFill>
                  <a:schemeClr val="lt1"/>
                </a:solidFill>
                <a:latin typeface="Oswald"/>
                <a:ea typeface="Oswald"/>
                <a:cs typeface="Oswald"/>
                <a:sym typeface="Oswald"/>
              </a:rPr>
              <a:t>- estimation du montant mensuel que vous recevriez du RRQ si vous </a:t>
            </a:r>
            <a:r>
              <a:rPr lang="fr-CA" sz="1800" b="1" dirty="0">
                <a:latin typeface="Oswald"/>
                <a:ea typeface="Oswald"/>
                <a:cs typeface="Oswald"/>
                <a:sym typeface="Oswald"/>
              </a:rPr>
              <a:t>continuiez</a:t>
            </a:r>
            <a:r>
              <a:rPr lang="fr-CA" sz="1800" dirty="0">
                <a:latin typeface="Oswald"/>
                <a:ea typeface="Oswald"/>
                <a:cs typeface="Oswald"/>
                <a:sym typeface="Oswald"/>
              </a:rPr>
              <a:t> à cotiser </a:t>
            </a:r>
            <a:r>
              <a:rPr lang="fr-CA" sz="1800" dirty="0">
                <a:solidFill>
                  <a:schemeClr val="lt1"/>
                </a:solidFill>
                <a:latin typeface="Oswald"/>
                <a:ea typeface="Oswald"/>
                <a:cs typeface="Oswald"/>
                <a:sym typeface="Oswald"/>
              </a:rPr>
              <a:t>sur un revenu similaire et </a:t>
            </a:r>
            <a:r>
              <a:rPr lang="fr-CA" sz="1800" dirty="0">
                <a:solidFill>
                  <a:schemeClr val="lt1"/>
                </a:solidFill>
                <a:latin typeface="Oswald"/>
                <a:ea typeface="Oswald"/>
                <a:sym typeface="Oswald"/>
              </a:rPr>
              <a:t>commenciez à toucher votre rente à 60 ans</a:t>
            </a:r>
            <a:r>
              <a:rPr lang="fr-CA" sz="1800" dirty="0">
                <a:solidFill>
                  <a:schemeClr val="lt1"/>
                </a:solidFill>
                <a:latin typeface="Oswald"/>
                <a:ea typeface="Oswald"/>
                <a:cs typeface="Oswald"/>
                <a:sym typeface="Oswald"/>
              </a:rPr>
              <a:t> (ou 65 ans)</a:t>
            </a:r>
            <a:endParaRPr lang="fr-CA" sz="1800" dirty="0">
              <a:solidFill>
                <a:schemeClr val="lt1"/>
              </a:solidFill>
              <a:latin typeface="Oswald"/>
              <a:ea typeface="Oswald"/>
              <a:cs typeface="Oswald"/>
            </a:endParaRPr>
          </a:p>
        </p:txBody>
      </p:sp>
      <p:sp>
        <p:nvSpPr>
          <p:cNvPr id="254" name="Google Shape;254;p39"/>
          <p:cNvSpPr/>
          <p:nvPr/>
        </p:nvSpPr>
        <p:spPr>
          <a:xfrm>
            <a:off x="5240576" y="222750"/>
            <a:ext cx="3670199" cy="18756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a:lnSpc>
                <a:spcPct val="114000"/>
              </a:lnSpc>
            </a:pPr>
            <a:r>
              <a:rPr lang="fr-CA" sz="1800" dirty="0">
                <a:latin typeface="Oswald"/>
                <a:ea typeface="Oswald"/>
                <a:cs typeface="Oswald"/>
                <a:sym typeface="Oswald"/>
              </a:rPr>
              <a:t>“Montant actuel” </a:t>
            </a:r>
            <a:r>
              <a:rPr lang="fr-CA" sz="1800" dirty="0">
                <a:solidFill>
                  <a:schemeClr val="lt1"/>
                </a:solidFill>
                <a:latin typeface="Oswald"/>
                <a:ea typeface="Oswald"/>
                <a:cs typeface="Oswald"/>
                <a:sym typeface="Oswald"/>
              </a:rPr>
              <a:t>- montant mensuel que vous recevriez du RRQ si vous </a:t>
            </a:r>
            <a:r>
              <a:rPr lang="fr-CA" sz="1800" b="1" dirty="0">
                <a:latin typeface="Oswald"/>
                <a:ea typeface="Oswald"/>
                <a:cs typeface="Oswald"/>
                <a:sym typeface="Oswald"/>
              </a:rPr>
              <a:t>arrêtiez</a:t>
            </a:r>
            <a:r>
              <a:rPr lang="fr-CA" sz="1800" dirty="0">
                <a:latin typeface="Oswald"/>
                <a:ea typeface="Oswald"/>
                <a:cs typeface="Oswald"/>
                <a:sym typeface="Oswald"/>
              </a:rPr>
              <a:t> de cotiser immédiatement </a:t>
            </a:r>
            <a:r>
              <a:rPr lang="fr-CA" sz="1800" dirty="0">
                <a:solidFill>
                  <a:schemeClr val="lt1"/>
                </a:solidFill>
                <a:latin typeface="Oswald"/>
                <a:ea typeface="Oswald"/>
                <a:cs typeface="Oswald"/>
                <a:sym typeface="Oswald"/>
              </a:rPr>
              <a:t>et commenciez à toucher votre rente à 60 ans (ou 65 ans)</a:t>
            </a:r>
            <a:endParaRPr lang="fr-CA" sz="1800" dirty="0">
              <a:solidFill>
                <a:schemeClr val="lt1"/>
              </a:solidFill>
              <a:latin typeface="Oswald"/>
              <a:ea typeface="Oswald"/>
              <a:cs typeface="Oswald"/>
            </a:endParaRPr>
          </a:p>
        </p:txBody>
      </p:sp>
      <p:sp>
        <p:nvSpPr>
          <p:cNvPr id="258" name="Google Shape;258;p39"/>
          <p:cNvSpPr/>
          <p:nvPr/>
        </p:nvSpPr>
        <p:spPr>
          <a:xfrm>
            <a:off x="356325" y="4418057"/>
            <a:ext cx="4819256" cy="488943"/>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a:lnSpc>
                <a:spcPct val="114000"/>
              </a:lnSpc>
            </a:pPr>
            <a:r>
              <a:rPr lang="en" sz="1800" dirty="0">
                <a:latin typeface="Oswald"/>
                <a:ea typeface="Oswald"/>
                <a:cs typeface="Oswald"/>
                <a:sym typeface="Oswald"/>
              </a:rPr>
              <a:t>“Rente d'invalidité” </a:t>
            </a:r>
            <a:r>
              <a:rPr lang="en" sz="1800" dirty="0">
                <a:solidFill>
                  <a:schemeClr val="lt1"/>
                </a:solidFill>
                <a:latin typeface="Oswald"/>
                <a:ea typeface="Oswald"/>
                <a:cs typeface="Oswald"/>
                <a:sym typeface="Oswald"/>
              </a:rPr>
              <a:t>- montant mensuel jusqu'à 65 ans*</a:t>
            </a:r>
            <a:endParaRPr sz="1800" dirty="0">
              <a:solidFill>
                <a:schemeClr val="lt1"/>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fade">
                                      <p:cBhvr>
                                        <p:cTn id="7" dur="500"/>
                                        <p:tgtEl>
                                          <p:spTgt spid="2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4"/>
                                        </p:tgtEl>
                                        <p:attrNameLst>
                                          <p:attrName>style.visibility</p:attrName>
                                        </p:attrNameLst>
                                      </p:cBhvr>
                                      <p:to>
                                        <p:strVal val="visible"/>
                                      </p:to>
                                    </p:set>
                                    <p:animEffect transition="in" filter="fade">
                                      <p:cBhvr>
                                        <p:cTn id="10" dur="500"/>
                                        <p:tgtEl>
                                          <p:spTgt spid="25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0"/>
                                        </p:tgtEl>
                                        <p:attrNameLst>
                                          <p:attrName>style.visibility</p:attrName>
                                        </p:attrNameLst>
                                      </p:cBhvr>
                                      <p:to>
                                        <p:strVal val="visible"/>
                                      </p:to>
                                    </p:set>
                                    <p:animEffect transition="in" filter="fade">
                                      <p:cBhvr>
                                        <p:cTn id="15" dur="500"/>
                                        <p:tgtEl>
                                          <p:spTgt spid="2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1"/>
                                        </p:tgtEl>
                                        <p:attrNameLst>
                                          <p:attrName>style.visibility</p:attrName>
                                        </p:attrNameLst>
                                      </p:cBhvr>
                                      <p:to>
                                        <p:strVal val="visible"/>
                                      </p:to>
                                    </p:set>
                                    <p:animEffect transition="in" filter="fade">
                                      <p:cBhvr>
                                        <p:cTn id="18" dur="500"/>
                                        <p:tgtEl>
                                          <p:spTgt spid="26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9"/>
                                        </p:tgtEl>
                                        <p:attrNameLst>
                                          <p:attrName>style.visibility</p:attrName>
                                        </p:attrNameLst>
                                      </p:cBhvr>
                                      <p:to>
                                        <p:strVal val="visible"/>
                                      </p:to>
                                    </p:set>
                                    <p:animEffect transition="in" filter="fade">
                                      <p:cBhvr>
                                        <p:cTn id="23" dur="500"/>
                                        <p:tgtEl>
                                          <p:spTgt spid="25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8"/>
                                        </p:tgtEl>
                                        <p:attrNameLst>
                                          <p:attrName>style.visibility</p:attrName>
                                        </p:attrNameLst>
                                      </p:cBhvr>
                                      <p:to>
                                        <p:strVal val="visible"/>
                                      </p:to>
                                    </p:set>
                                    <p:animEffect transition="in" filter="fade">
                                      <p:cBhvr>
                                        <p:cTn id="26"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 grpId="0" animBg="1"/>
      <p:bldP spid="254" grpId="0" animBg="1"/>
      <p:bldP spid="2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65"/>
        <p:cNvGrpSpPr/>
        <p:nvPr/>
      </p:nvGrpSpPr>
      <p:grpSpPr>
        <a:xfrm>
          <a:off x="0" y="0"/>
          <a:ext cx="0" cy="0"/>
          <a:chOff x="0" y="0"/>
          <a:chExt cx="0" cy="0"/>
        </a:xfrm>
      </p:grpSpPr>
      <p:sp>
        <p:nvSpPr>
          <p:cNvPr id="266" name="Google Shape;266;p40"/>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28</a:t>
            </a:fld>
            <a:endParaRPr>
              <a:latin typeface="Oswald"/>
              <a:ea typeface="Oswald"/>
              <a:cs typeface="Oswald"/>
              <a:sym typeface="Oswald"/>
            </a:endParaRPr>
          </a:p>
        </p:txBody>
      </p:sp>
      <p:pic>
        <p:nvPicPr>
          <p:cNvPr id="267" name="Google Shape;267;p40"/>
          <p:cNvPicPr preferRelativeResize="0"/>
          <p:nvPr/>
        </p:nvPicPr>
        <p:blipFill>
          <a:blip r:embed="rId3">
            <a:alphaModFix/>
          </a:blip>
          <a:stretch>
            <a:fillRect/>
          </a:stretch>
        </p:blipFill>
        <p:spPr>
          <a:xfrm>
            <a:off x="348675" y="718150"/>
            <a:ext cx="5020123" cy="3588301"/>
          </a:xfrm>
          <a:prstGeom prst="rect">
            <a:avLst/>
          </a:prstGeom>
          <a:noFill/>
          <a:ln>
            <a:noFill/>
          </a:ln>
        </p:spPr>
      </p:pic>
      <p:sp>
        <p:nvSpPr>
          <p:cNvPr id="268" name="Google Shape;268;p40"/>
          <p:cNvSpPr/>
          <p:nvPr/>
        </p:nvSpPr>
        <p:spPr>
          <a:xfrm>
            <a:off x="4182150" y="252500"/>
            <a:ext cx="3797400" cy="13281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a:lnSpc>
                <a:spcPct val="114000"/>
              </a:lnSpc>
            </a:pPr>
            <a:r>
              <a:rPr lang="en" sz="1800" dirty="0">
                <a:latin typeface="Oswald"/>
                <a:ea typeface="Oswald"/>
                <a:cs typeface="Oswald"/>
                <a:sym typeface="Oswald"/>
              </a:rPr>
              <a:t>Rente de conjoint survivant </a:t>
            </a:r>
            <a:r>
              <a:rPr lang="en" sz="1800" dirty="0">
                <a:solidFill>
                  <a:schemeClr val="lt1"/>
                </a:solidFill>
                <a:latin typeface="Oswald"/>
                <a:ea typeface="Oswald"/>
                <a:cs typeface="Oswald"/>
                <a:sym typeface="Oswald"/>
              </a:rPr>
              <a:t>- montant mensuel que toucherait votre conjoint-e si vous décédiez</a:t>
            </a:r>
            <a:endParaRPr lang="en" sz="1800" dirty="0">
              <a:solidFill>
                <a:schemeClr val="lt1"/>
              </a:solidFill>
              <a:latin typeface="Oswald"/>
              <a:ea typeface="Oswald"/>
              <a:cs typeface="Oswa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1"/>
          <p:cNvSpPr txBox="1">
            <a:spLocks noGrp="1"/>
          </p:cNvSpPr>
          <p:nvPr>
            <p:ph type="title"/>
          </p:nvPr>
        </p:nvSpPr>
        <p:spPr/>
        <p:txBody>
          <a:bodyPr spcFirstLastPara="1" lIns="91425" tIns="91425" rIns="91425" bIns="91425" anchor="ctr" anchorCtr="0">
            <a:normAutofit/>
          </a:bodyPr>
          <a:lstStyle/>
          <a:p>
            <a:pPr marL="0" lvl="0" indent="0" algn="ctr" rtl="0">
              <a:spcBef>
                <a:spcPts val="0"/>
              </a:spcBef>
              <a:spcAft>
                <a:spcPts val="0"/>
              </a:spcAft>
              <a:buNone/>
            </a:pPr>
            <a:r>
              <a:rPr lang="en" b="1" dirty="0"/>
              <a:t>RREGOP</a:t>
            </a:r>
            <a:endParaRPr lang="fr-CA" b="1" dirty="0"/>
          </a:p>
        </p:txBody>
      </p:sp>
      <p:sp>
        <p:nvSpPr>
          <p:cNvPr id="275" name="Google Shape;275;p41"/>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29</a:t>
            </a:fld>
            <a:endParaRPr lang="en" sz="200"/>
          </a:p>
        </p:txBody>
      </p:sp>
      <p:sp>
        <p:nvSpPr>
          <p:cNvPr id="274" name="Google Shape;274;p41"/>
          <p:cNvSpPr txBox="1">
            <a:spLocks noGrp="1"/>
          </p:cNvSpPr>
          <p:nvPr>
            <p:ph sz="half" idx="1"/>
          </p:nvPr>
        </p:nvSpPr>
        <p:spPr>
          <a:xfrm>
            <a:off x="1205712" y="1286072"/>
            <a:ext cx="7309637" cy="3263504"/>
          </a:xfrm>
        </p:spPr>
        <p:txBody>
          <a:bodyPr spcFirstLastPara="1" lIns="91425" tIns="91425" rIns="91425" bIns="91425" anchorCtr="0">
            <a:normAutofit fontScale="92500" lnSpcReduction="10000"/>
          </a:bodyPr>
          <a:lstStyle/>
          <a:p>
            <a:pPr indent="-79375">
              <a:buSzPts val="2500"/>
            </a:pPr>
            <a:r>
              <a:rPr lang="fr-CA" sz="2000" dirty="0"/>
              <a:t>Qu'est-ce que le RREGOP?</a:t>
            </a:r>
          </a:p>
          <a:p>
            <a:pPr indent="-79375">
              <a:buSzPts val="2500"/>
            </a:pPr>
            <a:r>
              <a:rPr lang="fr-CA" sz="2000" dirty="0"/>
              <a:t>Années de service</a:t>
            </a:r>
          </a:p>
          <a:p>
            <a:pPr lvl="0" indent="-79375" rtl="0">
              <a:spcBef>
                <a:spcPts val="700"/>
              </a:spcBef>
              <a:spcAft>
                <a:spcPts val="0"/>
              </a:spcAft>
              <a:buSzPts val="2500"/>
            </a:pPr>
            <a:r>
              <a:rPr lang="fr-CA" sz="2000" dirty="0"/>
              <a:t>Cotisations</a:t>
            </a:r>
          </a:p>
          <a:p>
            <a:pPr lvl="0" indent="-79375" rtl="0">
              <a:lnSpc>
                <a:spcPct val="100000"/>
              </a:lnSpc>
              <a:spcBef>
                <a:spcPts val="700"/>
              </a:spcBef>
              <a:spcAft>
                <a:spcPts val="0"/>
              </a:spcAft>
              <a:buSzPts val="2500"/>
            </a:pPr>
            <a:r>
              <a:rPr lang="fr-CA" sz="2000" dirty="0"/>
              <a:t>Admissibilité</a:t>
            </a:r>
          </a:p>
          <a:p>
            <a:pPr indent="-79375">
              <a:buSzPts val="2500"/>
            </a:pPr>
            <a:r>
              <a:rPr lang="fr-CA" sz="2000" dirty="0"/>
              <a:t>Pénalités pour retraite anticipée</a:t>
            </a:r>
          </a:p>
          <a:p>
            <a:pPr indent="-79375">
              <a:buSzPts val="2500"/>
            </a:pPr>
            <a:r>
              <a:rPr lang="fr-CA" sz="2000" dirty="0"/>
              <a:t>Montant </a:t>
            </a:r>
          </a:p>
          <a:p>
            <a:pPr lvl="0" indent="-79375" rtl="0">
              <a:lnSpc>
                <a:spcPct val="100000"/>
              </a:lnSpc>
              <a:spcBef>
                <a:spcPts val="700"/>
              </a:spcBef>
              <a:spcAft>
                <a:spcPts val="0"/>
              </a:spcAft>
              <a:buSzPts val="2500"/>
            </a:pPr>
            <a:r>
              <a:rPr lang="fr-CA" sz="2000" dirty="0"/>
              <a:t>Indexation</a:t>
            </a:r>
          </a:p>
          <a:p>
            <a:pPr indent="-79375">
              <a:buSzPts val="2500"/>
            </a:pPr>
            <a:r>
              <a:rPr lang="fr-CA" sz="2000" dirty="0"/>
              <a:t>Harmonisation avec le RRQ</a:t>
            </a:r>
          </a:p>
          <a:p>
            <a:pPr indent="-79375">
              <a:buSzPts val="2500"/>
            </a:pPr>
            <a:r>
              <a:rPr lang="fr-CA" sz="2000" dirty="0"/>
              <a:t>Retarder sa demande</a:t>
            </a:r>
          </a:p>
          <a:p>
            <a:pPr marL="69850" indent="0">
              <a:buSzPts val="2500"/>
              <a:buNone/>
            </a:pPr>
            <a:endParaRPr lang="fr-CA" sz="1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79"/>
        <p:cNvGrpSpPr/>
        <p:nvPr/>
      </p:nvGrpSpPr>
      <p:grpSpPr>
        <a:xfrm>
          <a:off x="0" y="0"/>
          <a:ext cx="0" cy="0"/>
          <a:chOff x="0" y="0"/>
          <a:chExt cx="0" cy="0"/>
        </a:xfrm>
      </p:grpSpPr>
      <p:sp>
        <p:nvSpPr>
          <p:cNvPr id="280" name="Google Shape;280;p42"/>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en" b="1" dirty="0"/>
              <a:t>Qu'est-ce que le RREGOP?</a:t>
            </a:r>
            <a:endParaRPr b="1" dirty="0"/>
          </a:p>
        </p:txBody>
      </p:sp>
      <p:sp>
        <p:nvSpPr>
          <p:cNvPr id="282" name="Google Shape;282;p4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30</a:t>
            </a:fld>
            <a:endParaRPr>
              <a:latin typeface="Oswald"/>
              <a:ea typeface="Oswald"/>
              <a:cs typeface="Oswald"/>
              <a:sym typeface="Oswald"/>
            </a:endParaRPr>
          </a:p>
        </p:txBody>
      </p:sp>
      <p:sp>
        <p:nvSpPr>
          <p:cNvPr id="281" name="Google Shape;281;p42"/>
          <p:cNvSpPr txBox="1"/>
          <p:nvPr/>
        </p:nvSpPr>
        <p:spPr>
          <a:xfrm>
            <a:off x="656625" y="1643975"/>
            <a:ext cx="7852200" cy="31089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Régime de retraite du personnel employé du gouvernement et des organismes publics – administré par Retraite Québec</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Régime de retraite enregistré - Loi spécifique sur le RREGOP</a:t>
            </a:r>
            <a:endParaRPr lang="fr-CA" sz="2400" dirty="0">
              <a:solidFill>
                <a:schemeClr val="lt1"/>
              </a:solidFill>
              <a:latin typeface="Oswald"/>
              <a:ea typeface="Oswald"/>
              <a:cs typeface="Oswald"/>
            </a:endParaRPr>
          </a:p>
          <a:p>
            <a:pPr marL="457200" indent="-381000">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Régime de retraite à prestations déterminées (qui garantit un revenu déterminé au moment de la retraite)</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1">
                                            <p:txEl>
                                              <p:pRg st="0" end="0"/>
                                            </p:txEl>
                                          </p:spTgt>
                                        </p:tgtEl>
                                        <p:attrNameLst>
                                          <p:attrName>style.visibility</p:attrName>
                                        </p:attrNameLst>
                                      </p:cBhvr>
                                      <p:to>
                                        <p:strVal val="visible"/>
                                      </p:to>
                                    </p:set>
                                    <p:animEffect transition="in" filter="fade">
                                      <p:cBhvr>
                                        <p:cTn id="7" dur="1000"/>
                                        <p:tgtEl>
                                          <p:spTgt spid="2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1">
                                            <p:txEl>
                                              <p:pRg st="1" end="1"/>
                                            </p:txEl>
                                          </p:spTgt>
                                        </p:tgtEl>
                                        <p:attrNameLst>
                                          <p:attrName>style.visibility</p:attrName>
                                        </p:attrNameLst>
                                      </p:cBhvr>
                                      <p:to>
                                        <p:strVal val="visible"/>
                                      </p:to>
                                    </p:set>
                                    <p:animEffect transition="in" filter="fade">
                                      <p:cBhvr>
                                        <p:cTn id="12" dur="1000"/>
                                        <p:tgtEl>
                                          <p:spTgt spid="2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1">
                                            <p:txEl>
                                              <p:pRg st="2" end="2"/>
                                            </p:txEl>
                                          </p:spTgt>
                                        </p:tgtEl>
                                        <p:attrNameLst>
                                          <p:attrName>style.visibility</p:attrName>
                                        </p:attrNameLst>
                                      </p:cBhvr>
                                      <p:to>
                                        <p:strVal val="visible"/>
                                      </p:to>
                                    </p:set>
                                    <p:animEffect transition="in" filter="fade">
                                      <p:cBhvr>
                                        <p:cTn id="17" dur="1000"/>
                                        <p:tgtEl>
                                          <p:spTgt spid="28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86"/>
        <p:cNvGrpSpPr/>
        <p:nvPr/>
      </p:nvGrpSpPr>
      <p:grpSpPr>
        <a:xfrm>
          <a:off x="0" y="0"/>
          <a:ext cx="0" cy="0"/>
          <a:chOff x="0" y="0"/>
          <a:chExt cx="0" cy="0"/>
        </a:xfrm>
      </p:grpSpPr>
      <p:sp>
        <p:nvSpPr>
          <p:cNvPr id="287" name="Google Shape;287;p43"/>
          <p:cNvSpPr txBox="1">
            <a:spLocks noGrp="1"/>
          </p:cNvSpPr>
          <p:nvPr>
            <p:ph type="title"/>
          </p:nvPr>
        </p:nvSpPr>
        <p:spPr>
          <a:xfrm>
            <a:off x="656625" y="293544"/>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Qu'est-ce que le RREGOP?</a:t>
            </a:r>
          </a:p>
        </p:txBody>
      </p:sp>
      <p:sp>
        <p:nvSpPr>
          <p:cNvPr id="289" name="Google Shape;289;p4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31</a:t>
            </a:fld>
            <a:endParaRPr>
              <a:latin typeface="Oswald"/>
              <a:ea typeface="Oswald"/>
              <a:cs typeface="Oswald"/>
              <a:sym typeface="Oswald"/>
            </a:endParaRPr>
          </a:p>
        </p:txBody>
      </p:sp>
      <p:sp>
        <p:nvSpPr>
          <p:cNvPr id="288" name="Google Shape;288;p43"/>
          <p:cNvSpPr txBox="1"/>
          <p:nvPr/>
        </p:nvSpPr>
        <p:spPr>
          <a:xfrm>
            <a:off x="656625" y="1741056"/>
            <a:ext cx="7852200" cy="31089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Obligatoire pour toutes les catégories d'emploi du secteur public couvertes par le régime</a:t>
            </a:r>
          </a:p>
          <a:p>
            <a:pPr marL="457200" indent="-381000">
              <a:buClr>
                <a:schemeClr val="lt1"/>
              </a:buClr>
              <a:buSzPts val="2400"/>
              <a:buFont typeface="Oswald"/>
              <a:buChar char="●"/>
            </a:pPr>
            <a:endParaRPr lang="fr-CA" sz="2400" dirty="0">
              <a:solidFill>
                <a:schemeClr val="lt1"/>
              </a:solidFill>
              <a:latin typeface="Oswald"/>
              <a:ea typeface="Oswald"/>
              <a:cs typeface="Oswald"/>
              <a:sym typeface="Oswald"/>
            </a:endParaRPr>
          </a:p>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Les cotisations cessent à la première de ces dates :  </a:t>
            </a:r>
            <a:endParaRPr lang="fr-CA" sz="2400" dirty="0">
              <a:solidFill>
                <a:schemeClr val="lt1"/>
              </a:solidFill>
              <a:latin typeface="Oswald"/>
              <a:ea typeface="Oswald"/>
              <a:cs typeface="Oswald"/>
            </a:endParaRPr>
          </a:p>
          <a:p>
            <a:pPr marL="914400" lvl="1"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La date à laquelle l'</a:t>
            </a:r>
            <a:r>
              <a:rPr lang="fr-CA" sz="2200" dirty="0" err="1">
                <a:solidFill>
                  <a:schemeClr val="lt1"/>
                </a:solidFill>
                <a:latin typeface="Oswald"/>
                <a:ea typeface="Oswald"/>
                <a:cs typeface="Oswald"/>
                <a:sym typeface="Oswald"/>
              </a:rPr>
              <a:t>enseignant-e</a:t>
            </a:r>
            <a:r>
              <a:rPr lang="fr-CA" sz="2200" dirty="0">
                <a:solidFill>
                  <a:schemeClr val="lt1"/>
                </a:solidFill>
                <a:latin typeface="Oswald"/>
                <a:ea typeface="Oswald"/>
                <a:cs typeface="Oswald"/>
                <a:sym typeface="Oswald"/>
              </a:rPr>
              <a:t> atteint 40 années de service*</a:t>
            </a:r>
            <a:endParaRPr lang="fr-CA" sz="2200" b="1" dirty="0">
              <a:solidFill>
                <a:schemeClr val="lt1"/>
              </a:solidFill>
              <a:latin typeface="Oswald"/>
              <a:ea typeface="Oswald"/>
              <a:cs typeface="Oswald"/>
            </a:endParaRPr>
          </a:p>
          <a:p>
            <a:pPr marL="546100" lvl="1">
              <a:buClr>
                <a:schemeClr val="lt1"/>
              </a:buClr>
              <a:buSzPts val="2200"/>
            </a:pPr>
            <a:r>
              <a:rPr lang="fr-CA" sz="2200" dirty="0">
                <a:solidFill>
                  <a:schemeClr val="lt1"/>
                </a:solidFill>
                <a:latin typeface="Oswald"/>
                <a:ea typeface="Oswald"/>
                <a:cs typeface="Oswald"/>
                <a:sym typeface="Oswald"/>
              </a:rPr>
              <a:t>			       </a:t>
            </a:r>
            <a:r>
              <a:rPr lang="fr-CA" sz="2200" b="1" dirty="0">
                <a:solidFill>
                  <a:schemeClr val="lt1"/>
                </a:solidFill>
                <a:latin typeface="Oswald"/>
                <a:ea typeface="Oswald"/>
                <a:cs typeface="Oswald"/>
                <a:sym typeface="Oswald"/>
              </a:rPr>
              <a:t>ou</a:t>
            </a:r>
            <a:endParaRPr lang="fr-CA" sz="2200" dirty="0">
              <a:solidFill>
                <a:schemeClr val="lt1"/>
              </a:solidFill>
              <a:latin typeface="Oswald"/>
              <a:ea typeface="Oswald"/>
              <a:cs typeface="Oswald"/>
              <a:sym typeface="Oswald"/>
            </a:endParaRPr>
          </a:p>
          <a:p>
            <a:pPr marL="914400" lvl="1" indent="-368300">
              <a:buClr>
                <a:schemeClr val="lt1"/>
              </a:buClr>
              <a:buSzPts val="2200"/>
              <a:buFont typeface="Oswald"/>
              <a:buChar char="-"/>
            </a:pPr>
            <a:r>
              <a:rPr lang="fr-CA" sz="2200" dirty="0">
                <a:solidFill>
                  <a:schemeClr val="lt1"/>
                </a:solidFill>
                <a:latin typeface="Oswald"/>
                <a:ea typeface="Oswald"/>
                <a:cs typeface="Oswald"/>
                <a:sym typeface="Oswald"/>
              </a:rPr>
              <a:t>Depuis le 1</a:t>
            </a:r>
            <a:r>
              <a:rPr lang="fr-CA" sz="2200" baseline="30000" dirty="0">
                <a:solidFill>
                  <a:schemeClr val="lt1"/>
                </a:solidFill>
                <a:latin typeface="Oswald"/>
                <a:ea typeface="Oswald"/>
                <a:cs typeface="Oswald"/>
                <a:sym typeface="Oswald"/>
              </a:rPr>
              <a:t>er</a:t>
            </a:r>
            <a:r>
              <a:rPr lang="fr-CA" sz="2200" dirty="0">
                <a:solidFill>
                  <a:schemeClr val="lt1"/>
                </a:solidFill>
                <a:latin typeface="Oswald"/>
                <a:ea typeface="Oswald"/>
                <a:cs typeface="Oswald"/>
                <a:sym typeface="Oswald"/>
              </a:rPr>
              <a:t> janvier 2025,  le 30 décembre suivant le 71</a:t>
            </a:r>
            <a:r>
              <a:rPr lang="fr-CA" sz="2200" baseline="50000" dirty="0">
                <a:solidFill>
                  <a:schemeClr val="lt1"/>
                </a:solidFill>
                <a:latin typeface="Oswald"/>
                <a:ea typeface="Oswald"/>
                <a:cs typeface="Oswald"/>
                <a:sym typeface="Oswald"/>
              </a:rPr>
              <a:t>e</a:t>
            </a:r>
            <a:r>
              <a:rPr lang="fr-CA" sz="2200" dirty="0">
                <a:solidFill>
                  <a:schemeClr val="lt1"/>
                </a:solidFill>
                <a:latin typeface="Oswald"/>
                <a:ea typeface="Oswald"/>
                <a:cs typeface="Oswald"/>
                <a:sym typeface="Oswald"/>
              </a:rPr>
              <a:t> anniversaire de l'</a:t>
            </a:r>
            <a:r>
              <a:rPr lang="fr-CA" sz="2200" dirty="0" err="1">
                <a:solidFill>
                  <a:schemeClr val="lt1"/>
                </a:solidFill>
                <a:latin typeface="Oswald"/>
                <a:ea typeface="Oswald"/>
                <a:cs typeface="Oswald"/>
                <a:sym typeface="Oswald"/>
              </a:rPr>
              <a:t>employé-e</a:t>
            </a:r>
            <a:endParaRPr lang="fr-CA" sz="2200" dirty="0">
              <a:solidFill>
                <a:schemeClr val="lt1"/>
              </a:solidFill>
              <a:latin typeface="Oswald"/>
              <a:ea typeface="Oswald"/>
              <a:cs typeface="Oswald"/>
              <a:sym typeface="Oswald"/>
            </a:endParaRPr>
          </a:p>
          <a:p>
            <a:pPr marL="457200" indent="-381000">
              <a:buClr>
                <a:schemeClr val="lt1"/>
              </a:buClr>
              <a:buSzPts val="2400"/>
              <a:buFont typeface="Oswald"/>
              <a:buChar char="●"/>
            </a:pPr>
            <a:endParaRPr lang="fr-CA" sz="2400" dirty="0">
              <a:solidFill>
                <a:schemeClr val="lt1"/>
              </a:solidFill>
              <a:latin typeface="Oswald"/>
              <a:ea typeface="Oswald"/>
              <a:cs typeface="Oswald"/>
              <a:sym typeface="Oswald"/>
            </a:endParaRPr>
          </a:p>
          <a:p>
            <a:pPr marL="76200">
              <a:buClr>
                <a:schemeClr val="lt1"/>
              </a:buClr>
              <a:buSzPts val="2400"/>
            </a:pPr>
            <a:r>
              <a:rPr lang="fr-CA" sz="1200" dirty="0">
                <a:solidFill>
                  <a:schemeClr val="lt1"/>
                </a:solidFill>
                <a:latin typeface="Oswald"/>
                <a:ea typeface="Oswald"/>
                <a:cs typeface="Oswald"/>
                <a:sym typeface="Oswald"/>
              </a:rPr>
              <a:t>Avant 2025, les cotisations ne pouvaient dépasser le 30 décembre suivant le 69</a:t>
            </a:r>
            <a:r>
              <a:rPr lang="fr-CA" sz="1200" baseline="30000" dirty="0">
                <a:solidFill>
                  <a:schemeClr val="lt1"/>
                </a:solidFill>
                <a:latin typeface="Oswald"/>
                <a:ea typeface="Oswald"/>
                <a:cs typeface="Oswald"/>
                <a:sym typeface="Oswald"/>
              </a:rPr>
              <a:t>e</a:t>
            </a:r>
            <a:r>
              <a:rPr lang="fr-CA" sz="1200" dirty="0">
                <a:solidFill>
                  <a:schemeClr val="lt1"/>
                </a:solidFill>
                <a:latin typeface="Oswald"/>
                <a:ea typeface="Oswald"/>
                <a:cs typeface="Oswald"/>
                <a:sym typeface="Oswald"/>
              </a:rPr>
              <a:t> anniversaire. Les personnes nées en 1954 n’ont donc pas cotisé en 2024 et ont recommencé à cotiser en 2025 si elles n’avaient pas atteint 40 années de service  </a:t>
            </a:r>
            <a:endParaRPr lang="fr-CA" sz="1200" dirty="0">
              <a:solidFill>
                <a:schemeClr val="lt1"/>
              </a:solidFill>
              <a:latin typeface="Oswald"/>
              <a:ea typeface="Oswald"/>
              <a:cs typeface="Oswald"/>
            </a:endParaRPr>
          </a:p>
          <a:p>
            <a:pPr marL="546100" lvl="1">
              <a:buClr>
                <a:schemeClr val="lt1"/>
              </a:buClr>
              <a:buSzPts val="2200"/>
            </a:pPr>
            <a:endParaRPr lang="fr-CA" sz="2200" dirty="0">
              <a:solidFill>
                <a:schemeClr val="lt1"/>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8">
                                            <p:txEl>
                                              <p:pRg st="0" end="0"/>
                                            </p:txEl>
                                          </p:spTgt>
                                        </p:tgtEl>
                                        <p:attrNameLst>
                                          <p:attrName>style.visibility</p:attrName>
                                        </p:attrNameLst>
                                      </p:cBhvr>
                                      <p:to>
                                        <p:strVal val="visible"/>
                                      </p:to>
                                    </p:set>
                                    <p:animEffect transition="in" filter="fade">
                                      <p:cBhvr>
                                        <p:cTn id="7" dur="1000"/>
                                        <p:tgtEl>
                                          <p:spTgt spid="2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8">
                                            <p:txEl>
                                              <p:pRg st="4" end="4"/>
                                            </p:txEl>
                                          </p:spTgt>
                                        </p:tgtEl>
                                        <p:attrNameLst>
                                          <p:attrName>style.visibility</p:attrName>
                                        </p:attrNameLst>
                                      </p:cBhvr>
                                      <p:to>
                                        <p:strVal val="visible"/>
                                      </p:to>
                                    </p:set>
                                    <p:animEffect transition="in" filter="fade">
                                      <p:cBhvr>
                                        <p:cTn id="12" dur="1000"/>
                                        <p:tgtEl>
                                          <p:spTgt spid="28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8">
                                            <p:txEl>
                                              <p:pRg st="5" end="5"/>
                                            </p:txEl>
                                          </p:spTgt>
                                        </p:tgtEl>
                                        <p:attrNameLst>
                                          <p:attrName>style.visibility</p:attrName>
                                        </p:attrNameLst>
                                      </p:cBhvr>
                                      <p:to>
                                        <p:strVal val="visible"/>
                                      </p:to>
                                    </p:set>
                                    <p:animEffect transition="in" filter="fade">
                                      <p:cBhvr>
                                        <p:cTn id="17" dur="1000"/>
                                        <p:tgtEl>
                                          <p:spTgt spid="28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8">
                                            <p:txEl>
                                              <p:pRg st="7" end="7"/>
                                            </p:txEl>
                                          </p:spTgt>
                                        </p:tgtEl>
                                        <p:attrNameLst>
                                          <p:attrName>style.visibility</p:attrName>
                                        </p:attrNameLst>
                                      </p:cBhvr>
                                      <p:to>
                                        <p:strVal val="visible"/>
                                      </p:to>
                                    </p:set>
                                    <p:animEffect transition="in" filter="fade">
                                      <p:cBhvr>
                                        <p:cTn id="22" dur="1000"/>
                                        <p:tgtEl>
                                          <p:spTgt spid="28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93"/>
        <p:cNvGrpSpPr/>
        <p:nvPr/>
      </p:nvGrpSpPr>
      <p:grpSpPr>
        <a:xfrm>
          <a:off x="0" y="0"/>
          <a:ext cx="0" cy="0"/>
          <a:chOff x="0" y="0"/>
          <a:chExt cx="0" cy="0"/>
        </a:xfrm>
      </p:grpSpPr>
      <p:sp>
        <p:nvSpPr>
          <p:cNvPr id="294" name="Google Shape;294;p44"/>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Années de service - RREGOP</a:t>
            </a:r>
          </a:p>
        </p:txBody>
      </p:sp>
      <p:sp>
        <p:nvSpPr>
          <p:cNvPr id="297" name="Google Shape;297;p4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200">
                <a:latin typeface="Oswald"/>
                <a:ea typeface="Oswald"/>
                <a:cs typeface="Oswald"/>
                <a:sym typeface="Oswald"/>
              </a:rPr>
              <a:t>32</a:t>
            </a:fld>
            <a:endParaRPr sz="1200">
              <a:latin typeface="Oswald"/>
              <a:ea typeface="Oswald"/>
              <a:cs typeface="Oswald"/>
              <a:sym typeface="Oswald"/>
            </a:endParaRPr>
          </a:p>
        </p:txBody>
      </p:sp>
      <p:sp>
        <p:nvSpPr>
          <p:cNvPr id="295" name="Google Shape;295;p44"/>
          <p:cNvSpPr txBox="1"/>
          <p:nvPr/>
        </p:nvSpPr>
        <p:spPr>
          <a:xfrm>
            <a:off x="692796" y="1993591"/>
            <a:ext cx="7852200" cy="2820915"/>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b="1" dirty="0">
                <a:latin typeface="Oswald"/>
                <a:ea typeface="Oswald"/>
                <a:cs typeface="Oswald"/>
                <a:sym typeface="Oswald"/>
              </a:rPr>
              <a:t>Années de service pour </a:t>
            </a:r>
            <a:r>
              <a:rPr lang="fr-CA" sz="2400" b="1" dirty="0">
                <a:highlight>
                  <a:srgbClr val="FFFF00"/>
                </a:highlight>
                <a:latin typeface="Oswald"/>
                <a:ea typeface="Oswald"/>
                <a:cs typeface="Oswald"/>
                <a:sym typeface="Oswald"/>
              </a:rPr>
              <a:t>l'admissibilité</a:t>
            </a:r>
            <a:r>
              <a:rPr lang="fr-CA" sz="2400" b="1" dirty="0">
                <a:latin typeface="Oswald"/>
                <a:ea typeface="Oswald"/>
                <a:cs typeface="Oswald"/>
                <a:sym typeface="Oswald"/>
              </a:rPr>
              <a:t> à la rente :</a:t>
            </a:r>
            <a:r>
              <a:rPr lang="fr-CA" sz="2400" dirty="0">
                <a:latin typeface="Oswald"/>
                <a:ea typeface="Oswald"/>
                <a:cs typeface="Oswald"/>
                <a:sym typeface="Oswald"/>
              </a:rPr>
              <a:t>  </a:t>
            </a:r>
            <a:r>
              <a:rPr lang="fr-CA" sz="2400" dirty="0">
                <a:solidFill>
                  <a:schemeClr val="lt1"/>
                </a:solidFill>
                <a:latin typeface="Oswald"/>
                <a:ea typeface="Oswald"/>
                <a:cs typeface="Oswald"/>
                <a:sym typeface="Oswald"/>
              </a:rPr>
              <a:t>années au cours desquelles une personne a cotisé au RREGOP, sans égard au nombre de jours travaillés au cours de l'année</a:t>
            </a:r>
            <a:endParaRPr lang="fr-CA" sz="2400" dirty="0">
              <a:solidFill>
                <a:schemeClr val="lt1"/>
              </a:solidFill>
              <a:latin typeface="Oswald"/>
              <a:ea typeface="Oswald"/>
              <a:cs typeface="Oswald"/>
            </a:endParaRPr>
          </a:p>
          <a:p>
            <a:pPr marL="76200">
              <a:buClr>
                <a:schemeClr val="lt1"/>
              </a:buClr>
              <a:buSzPts val="2400"/>
            </a:pPr>
            <a:r>
              <a:rPr lang="fr-CA" sz="2400" dirty="0">
                <a:solidFill>
                  <a:schemeClr val="lt1"/>
                </a:solidFill>
                <a:latin typeface="Oswald"/>
                <a:ea typeface="Oswald"/>
                <a:cs typeface="Oswald"/>
              </a:rPr>
              <a:t>     au moins 1 journée travaillée = 1 année de service </a:t>
            </a:r>
          </a:p>
          <a:p>
            <a:pPr marL="457200" indent="-381000">
              <a:spcBef>
                <a:spcPts val="1000"/>
              </a:spcBef>
              <a:spcAft>
                <a:spcPts val="1000"/>
              </a:spcAft>
              <a:buClr>
                <a:schemeClr val="lt1"/>
              </a:buClr>
              <a:buSzPts val="2400"/>
              <a:buFont typeface="Oswald"/>
              <a:buChar char="●"/>
            </a:pPr>
            <a:r>
              <a:rPr lang="fr-CA" sz="2400" b="1" dirty="0">
                <a:latin typeface="Oswald"/>
                <a:ea typeface="Oswald"/>
                <a:cs typeface="Oswald"/>
                <a:sym typeface="Oswald"/>
              </a:rPr>
              <a:t>Années de service pour </a:t>
            </a:r>
            <a:r>
              <a:rPr lang="fr-CA" sz="2400" b="1" dirty="0">
                <a:highlight>
                  <a:srgbClr val="FFFF00"/>
                </a:highlight>
                <a:latin typeface="Oswald"/>
                <a:ea typeface="Oswald"/>
                <a:cs typeface="Oswald"/>
                <a:sym typeface="Oswald"/>
              </a:rPr>
              <a:t>le calcul</a:t>
            </a:r>
            <a:r>
              <a:rPr lang="fr-CA" sz="2400" b="1" dirty="0">
                <a:latin typeface="Oswald"/>
                <a:ea typeface="Oswald"/>
                <a:cs typeface="Oswald"/>
                <a:sym typeface="Oswald"/>
              </a:rPr>
              <a:t> de la rente :</a:t>
            </a:r>
            <a:r>
              <a:rPr lang="fr-CA" sz="2400" dirty="0">
                <a:latin typeface="Oswald"/>
                <a:ea typeface="Oswald"/>
                <a:cs typeface="Oswald"/>
                <a:sym typeface="Oswald"/>
              </a:rPr>
              <a:t>  </a:t>
            </a:r>
            <a:r>
              <a:rPr lang="fr-CA" sz="2400" dirty="0">
                <a:solidFill>
                  <a:schemeClr val="lt1"/>
                </a:solidFill>
                <a:latin typeface="Oswald"/>
                <a:ea typeface="Oswald"/>
                <a:cs typeface="Oswald"/>
                <a:sym typeface="Oswald"/>
              </a:rPr>
              <a:t>basées sur le nombre de jours réellement travaillés :</a:t>
            </a:r>
            <a:br>
              <a:rPr lang="fr-CA" sz="2400" dirty="0">
                <a:solidFill>
                  <a:schemeClr val="lt1"/>
                </a:solidFill>
                <a:latin typeface="Oswald"/>
                <a:ea typeface="Oswald"/>
                <a:cs typeface="Oswald"/>
              </a:rPr>
            </a:br>
            <a:r>
              <a:rPr lang="fr-CA" sz="2400" dirty="0">
                <a:solidFill>
                  <a:schemeClr val="lt1"/>
                </a:solidFill>
                <a:latin typeface="Oswald"/>
                <a:ea typeface="Oswald"/>
                <a:cs typeface="Oswald"/>
                <a:sym typeface="Oswald"/>
              </a:rPr>
              <a:t> 1 année à temps plein = 1 année de service </a:t>
            </a:r>
            <a:endParaRPr lang="fr-CA" sz="2400" dirty="0">
              <a:solidFill>
                <a:schemeClr val="lt1"/>
              </a:solidFill>
              <a:latin typeface="Oswald"/>
              <a:ea typeface="Oswald"/>
              <a:cs typeface="Oswald"/>
            </a:endParaRPr>
          </a:p>
        </p:txBody>
      </p:sp>
      <p:sp>
        <p:nvSpPr>
          <p:cNvPr id="296" name="Google Shape;296;p44"/>
          <p:cNvSpPr txBox="1"/>
          <p:nvPr/>
        </p:nvSpPr>
        <p:spPr>
          <a:xfrm>
            <a:off x="656500" y="1377491"/>
            <a:ext cx="7852200" cy="675900"/>
          </a:xfrm>
          <a:prstGeom prst="rect">
            <a:avLst/>
          </a:prstGeom>
          <a:noFill/>
          <a:ln>
            <a:noFill/>
          </a:ln>
        </p:spPr>
        <p:txBody>
          <a:bodyPr spcFirstLastPara="1" wrap="square" lIns="91425" tIns="91425" rIns="91425" bIns="91425" anchor="ctr" anchorCtr="0">
            <a:noAutofit/>
          </a:bodyPr>
          <a:lstStyle/>
          <a:p>
            <a:pPr marL="457200">
              <a:spcAft>
                <a:spcPts val="1000"/>
              </a:spcAft>
            </a:pPr>
            <a:r>
              <a:rPr lang="fr-CA" sz="2800" b="1">
                <a:solidFill>
                  <a:schemeClr val="lt1"/>
                </a:solidFill>
                <a:latin typeface="Oswald"/>
                <a:ea typeface="Oswald"/>
                <a:cs typeface="Oswald"/>
                <a:sym typeface="Oswald"/>
              </a:rPr>
              <a:t>Deux types d’« années de service »</a:t>
            </a:r>
            <a:endParaRPr lang="fr-CA" sz="24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5">
                                            <p:txEl>
                                              <p:pRg st="0" end="0"/>
                                            </p:txEl>
                                          </p:spTgt>
                                        </p:tgtEl>
                                        <p:attrNameLst>
                                          <p:attrName>style.visibility</p:attrName>
                                        </p:attrNameLst>
                                      </p:cBhvr>
                                      <p:to>
                                        <p:strVal val="visible"/>
                                      </p:to>
                                    </p:set>
                                    <p:animEffect transition="in" filter="fade">
                                      <p:cBhvr>
                                        <p:cTn id="7" dur="1000"/>
                                        <p:tgtEl>
                                          <p:spTgt spid="2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5">
                                            <p:txEl>
                                              <p:pRg st="1" end="1"/>
                                            </p:txEl>
                                          </p:spTgt>
                                        </p:tgtEl>
                                        <p:attrNameLst>
                                          <p:attrName>style.visibility</p:attrName>
                                        </p:attrNameLst>
                                      </p:cBhvr>
                                      <p:to>
                                        <p:strVal val="visible"/>
                                      </p:to>
                                    </p:set>
                                    <p:animEffect transition="in" filter="fade">
                                      <p:cBhvr>
                                        <p:cTn id="12" dur="1000"/>
                                        <p:tgtEl>
                                          <p:spTgt spid="2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5">
                                            <p:txEl>
                                              <p:pRg st="2" end="2"/>
                                            </p:txEl>
                                          </p:spTgt>
                                        </p:tgtEl>
                                        <p:attrNameLst>
                                          <p:attrName>style.visibility</p:attrName>
                                        </p:attrNameLst>
                                      </p:cBhvr>
                                      <p:to>
                                        <p:strVal val="visible"/>
                                      </p:to>
                                    </p:set>
                                    <p:animEffect transition="in" filter="fade">
                                      <p:cBhvr>
                                        <p:cTn id="17" dur="1000"/>
                                        <p:tgtEl>
                                          <p:spTgt spid="2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01"/>
        <p:cNvGrpSpPr/>
        <p:nvPr/>
      </p:nvGrpSpPr>
      <p:grpSpPr>
        <a:xfrm>
          <a:off x="0" y="0"/>
          <a:ext cx="0" cy="0"/>
          <a:chOff x="0" y="0"/>
          <a:chExt cx="0" cy="0"/>
        </a:xfrm>
      </p:grpSpPr>
      <p:sp>
        <p:nvSpPr>
          <p:cNvPr id="302" name="Google Shape;302;p45"/>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Années de service - RREGOP</a:t>
            </a:r>
          </a:p>
        </p:txBody>
      </p:sp>
      <p:sp>
        <p:nvSpPr>
          <p:cNvPr id="304" name="Google Shape;304;p4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33</a:t>
            </a:fld>
            <a:endParaRPr>
              <a:latin typeface="Oswald"/>
              <a:ea typeface="Oswald"/>
              <a:cs typeface="Oswald"/>
              <a:sym typeface="Oswald"/>
            </a:endParaRPr>
          </a:p>
        </p:txBody>
      </p:sp>
      <p:sp>
        <p:nvSpPr>
          <p:cNvPr id="303" name="Google Shape;303;p45"/>
          <p:cNvSpPr txBox="1"/>
          <p:nvPr/>
        </p:nvSpPr>
        <p:spPr>
          <a:xfrm>
            <a:off x="656625" y="1528150"/>
            <a:ext cx="7852200" cy="32247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b="1" dirty="0">
                <a:latin typeface="Oswald"/>
                <a:ea typeface="Oswald"/>
                <a:cs typeface="Oswald"/>
                <a:sym typeface="Oswald"/>
              </a:rPr>
              <a:t>Années de service pour l'admissibilité :</a:t>
            </a:r>
            <a:r>
              <a:rPr lang="fr-CA" sz="2400" dirty="0">
                <a:latin typeface="Oswald"/>
                <a:ea typeface="Oswald"/>
                <a:cs typeface="Oswald"/>
                <a:sym typeface="Oswald"/>
              </a:rPr>
              <a:t> </a:t>
            </a:r>
            <a:r>
              <a:rPr lang="fr-CA" sz="2400" dirty="0">
                <a:solidFill>
                  <a:schemeClr val="lt1"/>
                </a:solidFill>
                <a:latin typeface="Oswald"/>
                <a:ea typeface="Oswald"/>
                <a:cs typeface="Oswald"/>
                <a:sym typeface="Oswald"/>
              </a:rPr>
              <a:t>sert à déterminer l'admissibilité à la rente</a:t>
            </a:r>
          </a:p>
          <a:p>
            <a:pPr marL="76200">
              <a:buClr>
                <a:schemeClr val="lt1"/>
              </a:buClr>
              <a:buSzPts val="2400"/>
            </a:pPr>
            <a:endParaRPr lang="fr-CA" sz="2400" dirty="0">
              <a:solidFill>
                <a:schemeClr val="lt1"/>
              </a:solidFill>
              <a:latin typeface="Oswald"/>
              <a:ea typeface="Oswald"/>
              <a:cs typeface="Oswald"/>
            </a:endParaRPr>
          </a:p>
          <a:p>
            <a:pPr marL="457200" indent="-381000">
              <a:spcBef>
                <a:spcPts val="1000"/>
              </a:spcBef>
              <a:spcAft>
                <a:spcPts val="1000"/>
              </a:spcAft>
              <a:buClr>
                <a:schemeClr val="lt1"/>
              </a:buClr>
              <a:buSzPts val="2400"/>
              <a:buFont typeface="Oswald"/>
              <a:buChar char="●"/>
            </a:pPr>
            <a:r>
              <a:rPr lang="fr-CA" sz="2400" b="1" dirty="0">
                <a:latin typeface="Oswald"/>
                <a:ea typeface="Oswald"/>
                <a:cs typeface="Oswald"/>
                <a:sym typeface="Oswald"/>
              </a:rPr>
              <a:t>Années de service pour le calcul de la rente </a:t>
            </a:r>
            <a:r>
              <a:rPr lang="fr-CA" sz="2400" dirty="0">
                <a:solidFill>
                  <a:schemeClr val="lt1"/>
                </a:solidFill>
                <a:latin typeface="Oswald"/>
                <a:ea typeface="Oswald"/>
                <a:cs typeface="Oswald"/>
                <a:sym typeface="Oswald"/>
              </a:rPr>
              <a:t>: sert à calculer le montant de la rente </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3">
                                            <p:txEl>
                                              <p:pRg st="0" end="0"/>
                                            </p:txEl>
                                          </p:spTgt>
                                        </p:tgtEl>
                                        <p:attrNameLst>
                                          <p:attrName>style.visibility</p:attrName>
                                        </p:attrNameLst>
                                      </p:cBhvr>
                                      <p:to>
                                        <p:strVal val="visible"/>
                                      </p:to>
                                    </p:set>
                                    <p:animEffect transition="in" filter="fade">
                                      <p:cBhvr>
                                        <p:cTn id="7" dur="1000"/>
                                        <p:tgtEl>
                                          <p:spTgt spid="3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3">
                                            <p:txEl>
                                              <p:pRg st="2" end="2"/>
                                            </p:txEl>
                                          </p:spTgt>
                                        </p:tgtEl>
                                        <p:attrNameLst>
                                          <p:attrName>style.visibility</p:attrName>
                                        </p:attrNameLst>
                                      </p:cBhvr>
                                      <p:to>
                                        <p:strVal val="visible"/>
                                      </p:to>
                                    </p:set>
                                    <p:animEffect transition="in" filter="fade">
                                      <p:cBhvr>
                                        <p:cTn id="12" dur="1000"/>
                                        <p:tgtEl>
                                          <p:spTgt spid="3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08"/>
        <p:cNvGrpSpPr/>
        <p:nvPr/>
      </p:nvGrpSpPr>
      <p:grpSpPr>
        <a:xfrm>
          <a:off x="0" y="0"/>
          <a:ext cx="0" cy="0"/>
          <a:chOff x="0" y="0"/>
          <a:chExt cx="0" cy="0"/>
        </a:xfrm>
      </p:grpSpPr>
      <p:sp>
        <p:nvSpPr>
          <p:cNvPr id="309" name="Google Shape;309;p46"/>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Années de service - RREGOP</a:t>
            </a:r>
          </a:p>
        </p:txBody>
      </p:sp>
      <p:sp>
        <p:nvSpPr>
          <p:cNvPr id="312" name="Google Shape;312;p4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34</a:t>
            </a:fld>
            <a:endParaRPr>
              <a:latin typeface="Oswald"/>
              <a:ea typeface="Oswald"/>
              <a:cs typeface="Oswald"/>
              <a:sym typeface="Oswald"/>
            </a:endParaRPr>
          </a:p>
        </p:txBody>
      </p:sp>
      <p:sp>
        <p:nvSpPr>
          <p:cNvPr id="310" name="Google Shape;310;p46"/>
          <p:cNvSpPr txBox="1"/>
          <p:nvPr/>
        </p:nvSpPr>
        <p:spPr>
          <a:xfrm>
            <a:off x="293358" y="2242686"/>
            <a:ext cx="8578734" cy="2501544"/>
          </a:xfrm>
          <a:prstGeom prst="rect">
            <a:avLst/>
          </a:prstGeom>
          <a:noFill/>
          <a:ln>
            <a:noFill/>
          </a:ln>
        </p:spPr>
        <p:txBody>
          <a:bodyPr spcFirstLastPara="1" wrap="square" lIns="91425" tIns="91425" rIns="91425" bIns="91425" anchor="ctr" anchorCtr="0">
            <a:noAutofit/>
          </a:bodyPr>
          <a:lstStyle/>
          <a:p>
            <a:pPr marL="457200" indent="-381000">
              <a:lnSpc>
                <a:spcPct val="115000"/>
              </a:lnSpc>
              <a:buClr>
                <a:schemeClr val="lt1"/>
              </a:buClr>
              <a:buSzPts val="2400"/>
              <a:buFont typeface="Oswald"/>
              <a:buChar char="●"/>
            </a:pPr>
            <a:r>
              <a:rPr lang="fr-CA" sz="2400" dirty="0">
                <a:solidFill>
                  <a:schemeClr val="bg1"/>
                </a:solidFill>
                <a:latin typeface="Oswald"/>
                <a:ea typeface="Oswald"/>
                <a:cs typeface="Oswald"/>
                <a:sym typeface="Oswald"/>
              </a:rPr>
              <a:t>Secteur régulier - cégeps :  1 année de service = 260 jours</a:t>
            </a:r>
            <a:endParaRPr lang="fr-CA" sz="2400" dirty="0">
              <a:solidFill>
                <a:schemeClr val="bg1"/>
              </a:solidFill>
              <a:latin typeface="Oswald"/>
              <a:ea typeface="Oswald"/>
              <a:cs typeface="Oswald"/>
            </a:endParaRPr>
          </a:p>
          <a:p>
            <a:pPr marL="457200" indent="-381000">
              <a:lnSpc>
                <a:spcPct val="115000"/>
              </a:lnSpc>
              <a:buClr>
                <a:schemeClr val="lt1"/>
              </a:buClr>
              <a:buSzPts val="2400"/>
              <a:buFont typeface="Oswald"/>
              <a:buChar char="●"/>
            </a:pPr>
            <a:r>
              <a:rPr lang="fr-CA" sz="2400" dirty="0">
                <a:solidFill>
                  <a:schemeClr val="bg1"/>
                </a:solidFill>
                <a:latin typeface="Oswald"/>
                <a:ea typeface="Oswald"/>
                <a:cs typeface="Oswald"/>
                <a:sym typeface="Oswald"/>
              </a:rPr>
              <a:t>Chargés de cours - cégeps : 1 année de service = 525 heures</a:t>
            </a:r>
          </a:p>
          <a:p>
            <a:pPr marL="457200" indent="-381000">
              <a:lnSpc>
                <a:spcPct val="115000"/>
              </a:lnSpc>
              <a:buClr>
                <a:schemeClr val="lt1"/>
              </a:buClr>
              <a:buSzPts val="2400"/>
              <a:buFont typeface="Oswald"/>
              <a:buChar char="●"/>
            </a:pPr>
            <a:r>
              <a:rPr lang="fr-CA" sz="2400" dirty="0">
                <a:solidFill>
                  <a:schemeClr val="bg1"/>
                </a:solidFill>
                <a:latin typeface="Oswald"/>
                <a:ea typeface="Oswald"/>
                <a:cs typeface="Oswald"/>
                <a:sym typeface="Oswald"/>
              </a:rPr>
              <a:t>Taux pour autres activités - cégeps : 1 année de service = 1690 heures</a:t>
            </a:r>
          </a:p>
          <a:p>
            <a:pPr marL="457200" indent="-381000">
              <a:lnSpc>
                <a:spcPct val="115000"/>
              </a:lnSpc>
              <a:buClr>
                <a:schemeClr val="lt1"/>
              </a:buClr>
              <a:buSzPts val="2400"/>
              <a:buFont typeface="Oswald"/>
              <a:buChar char="●"/>
            </a:pPr>
            <a:r>
              <a:rPr lang="fr-CA" sz="2400" dirty="0">
                <a:solidFill>
                  <a:schemeClr val="bg1"/>
                </a:solidFill>
                <a:latin typeface="Oswald"/>
                <a:ea typeface="Oswald"/>
                <a:cs typeface="Oswald"/>
              </a:rPr>
              <a:t>Primaire et secondaire : 1 année de service = 200 jours de travail</a:t>
            </a:r>
          </a:p>
          <a:p>
            <a:pPr>
              <a:spcBef>
                <a:spcPts val="1000"/>
              </a:spcBef>
              <a:spcAft>
                <a:spcPts val="1000"/>
              </a:spcAft>
            </a:pPr>
            <a:r>
              <a:rPr lang="fr-CA" sz="2200" dirty="0">
                <a:solidFill>
                  <a:schemeClr val="bg1"/>
                </a:solidFill>
                <a:latin typeface="Oswald"/>
                <a:ea typeface="Oswald"/>
                <a:cs typeface="Oswald"/>
                <a:sym typeface="Oswald"/>
              </a:rPr>
              <a:t>Note : il n'est pas possible d'accumuler plus d'une année de service par année civile – tout versement excédentaire est éventuellement remboursé</a:t>
            </a:r>
            <a:endParaRPr lang="fr-CA" sz="2200" dirty="0">
              <a:solidFill>
                <a:schemeClr val="bg1"/>
              </a:solidFill>
              <a:latin typeface="Oswald"/>
              <a:ea typeface="Oswald"/>
              <a:cs typeface="Oswald"/>
            </a:endParaRPr>
          </a:p>
        </p:txBody>
      </p:sp>
      <p:sp>
        <p:nvSpPr>
          <p:cNvPr id="311" name="Google Shape;311;p46"/>
          <p:cNvSpPr txBox="1"/>
          <p:nvPr/>
        </p:nvSpPr>
        <p:spPr>
          <a:xfrm>
            <a:off x="293358" y="1444907"/>
            <a:ext cx="8196892" cy="861000"/>
          </a:xfrm>
          <a:prstGeom prst="rect">
            <a:avLst/>
          </a:prstGeom>
          <a:noFill/>
          <a:ln>
            <a:noFill/>
          </a:ln>
        </p:spPr>
        <p:txBody>
          <a:bodyPr spcFirstLastPara="1" wrap="square" lIns="91425" tIns="91425" rIns="91425" bIns="91425" anchor="ctr" anchorCtr="0">
            <a:noAutofit/>
          </a:bodyPr>
          <a:lstStyle/>
          <a:p>
            <a:pPr marL="457200">
              <a:spcAft>
                <a:spcPts val="1000"/>
              </a:spcAft>
            </a:pPr>
            <a:r>
              <a:rPr lang="fr-CA" sz="2800" b="1" dirty="0">
                <a:solidFill>
                  <a:schemeClr val="lt1"/>
                </a:solidFill>
                <a:latin typeface="Oswald"/>
                <a:ea typeface="Oswald"/>
                <a:cs typeface="Oswald"/>
                <a:sym typeface="Oswald"/>
              </a:rPr>
              <a:t>Service pour le calcul de la rente</a:t>
            </a:r>
            <a:endParaRPr lang="fr-CA" sz="2800" b="1"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0">
                                            <p:txEl>
                                              <p:pRg st="0" end="0"/>
                                            </p:txEl>
                                          </p:spTgt>
                                        </p:tgtEl>
                                        <p:attrNameLst>
                                          <p:attrName>style.visibility</p:attrName>
                                        </p:attrNameLst>
                                      </p:cBhvr>
                                      <p:to>
                                        <p:strVal val="visible"/>
                                      </p:to>
                                    </p:set>
                                    <p:animEffect transition="in" filter="fade">
                                      <p:cBhvr>
                                        <p:cTn id="7" dur="1000"/>
                                        <p:tgtEl>
                                          <p:spTgt spid="3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0">
                                            <p:txEl>
                                              <p:pRg st="1" end="1"/>
                                            </p:txEl>
                                          </p:spTgt>
                                        </p:tgtEl>
                                        <p:attrNameLst>
                                          <p:attrName>style.visibility</p:attrName>
                                        </p:attrNameLst>
                                      </p:cBhvr>
                                      <p:to>
                                        <p:strVal val="visible"/>
                                      </p:to>
                                    </p:set>
                                    <p:animEffect transition="in" filter="fade">
                                      <p:cBhvr>
                                        <p:cTn id="12" dur="1000"/>
                                        <p:tgtEl>
                                          <p:spTgt spid="3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0">
                                            <p:txEl>
                                              <p:pRg st="2" end="2"/>
                                            </p:txEl>
                                          </p:spTgt>
                                        </p:tgtEl>
                                        <p:attrNameLst>
                                          <p:attrName>style.visibility</p:attrName>
                                        </p:attrNameLst>
                                      </p:cBhvr>
                                      <p:to>
                                        <p:strVal val="visible"/>
                                      </p:to>
                                    </p:set>
                                    <p:animEffect transition="in" filter="fade">
                                      <p:cBhvr>
                                        <p:cTn id="17" dur="1000"/>
                                        <p:tgtEl>
                                          <p:spTgt spid="3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0">
                                            <p:txEl>
                                              <p:pRg st="3" end="3"/>
                                            </p:txEl>
                                          </p:spTgt>
                                        </p:tgtEl>
                                        <p:attrNameLst>
                                          <p:attrName>style.visibility</p:attrName>
                                        </p:attrNameLst>
                                      </p:cBhvr>
                                      <p:to>
                                        <p:strVal val="visible"/>
                                      </p:to>
                                    </p:set>
                                    <p:animEffect transition="in" filter="fade">
                                      <p:cBhvr>
                                        <p:cTn id="22" dur="1000"/>
                                        <p:tgtEl>
                                          <p:spTgt spid="3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0">
                                            <p:txEl>
                                              <p:pRg st="4" end="4"/>
                                            </p:txEl>
                                          </p:spTgt>
                                        </p:tgtEl>
                                        <p:attrNameLst>
                                          <p:attrName>style.visibility</p:attrName>
                                        </p:attrNameLst>
                                      </p:cBhvr>
                                      <p:to>
                                        <p:strVal val="visible"/>
                                      </p:to>
                                    </p:set>
                                    <p:animEffect transition="in" filter="fade">
                                      <p:cBhvr>
                                        <p:cTn id="27" dur="1000"/>
                                        <p:tgtEl>
                                          <p:spTgt spid="3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 name="Picture 2">
            <a:extLst>
              <a:ext uri="{FF2B5EF4-FFF2-40B4-BE49-F238E27FC236}">
                <a16:creationId xmlns:a16="http://schemas.microsoft.com/office/drawing/2014/main" id="{240DAD31-FDB6-49E4-A6A7-E9F94F8D63D6}"/>
              </a:ext>
            </a:extLst>
          </p:cNvPr>
          <p:cNvPicPr>
            <a:picLocks noChangeAspect="1"/>
          </p:cNvPicPr>
          <p:nvPr/>
        </p:nvPicPr>
        <p:blipFill>
          <a:blip r:embed="rId3"/>
          <a:stretch>
            <a:fillRect/>
          </a:stretch>
        </p:blipFill>
        <p:spPr>
          <a:xfrm>
            <a:off x="338582" y="369259"/>
            <a:ext cx="5113392" cy="4453376"/>
          </a:xfrm>
          <a:prstGeom prst="rect">
            <a:avLst/>
          </a:prstGeom>
        </p:spPr>
      </p:pic>
      <p:sp>
        <p:nvSpPr>
          <p:cNvPr id="318" name="Google Shape;318;p47"/>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35</a:t>
            </a:fld>
            <a:endParaRPr>
              <a:latin typeface="Oswald"/>
              <a:ea typeface="Oswald"/>
              <a:cs typeface="Oswald"/>
              <a:sym typeface="Oswald"/>
            </a:endParaRPr>
          </a:p>
        </p:txBody>
      </p:sp>
      <p:sp>
        <p:nvSpPr>
          <p:cNvPr id="319" name="Google Shape;319;p47"/>
          <p:cNvSpPr/>
          <p:nvPr/>
        </p:nvSpPr>
        <p:spPr>
          <a:xfrm>
            <a:off x="3136259" y="2435508"/>
            <a:ext cx="498000" cy="2439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0" name="Google Shape;320;p47"/>
          <p:cNvCxnSpPr>
            <a:cxnSpLocks/>
            <a:stCxn id="326" idx="1"/>
          </p:cNvCxnSpPr>
          <p:nvPr/>
        </p:nvCxnSpPr>
        <p:spPr>
          <a:xfrm flipH="1" flipV="1">
            <a:off x="4759030" y="2647697"/>
            <a:ext cx="1441488" cy="903928"/>
          </a:xfrm>
          <a:prstGeom prst="straightConnector1">
            <a:avLst/>
          </a:prstGeom>
          <a:noFill/>
          <a:ln w="19050" cap="flat" cmpd="sng">
            <a:solidFill>
              <a:schemeClr val="dk2"/>
            </a:solidFill>
            <a:prstDash val="solid"/>
            <a:round/>
            <a:headEnd type="none" w="med" len="med"/>
            <a:tailEnd type="triangle" w="med" len="med"/>
          </a:ln>
        </p:spPr>
      </p:cxnSp>
      <p:sp>
        <p:nvSpPr>
          <p:cNvPr id="322" name="Google Shape;322;p47"/>
          <p:cNvSpPr/>
          <p:nvPr/>
        </p:nvSpPr>
        <p:spPr>
          <a:xfrm>
            <a:off x="4253731" y="1180482"/>
            <a:ext cx="498000" cy="2061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7"/>
          <p:cNvSpPr/>
          <p:nvPr/>
        </p:nvSpPr>
        <p:spPr>
          <a:xfrm>
            <a:off x="5890975" y="351050"/>
            <a:ext cx="3147900" cy="13077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r>
              <a:rPr lang="fr-CA" sz="1800" dirty="0">
                <a:latin typeface="Oswald"/>
                <a:ea typeface="Oswald"/>
                <a:cs typeface="Oswald"/>
                <a:sym typeface="Oswald"/>
              </a:rPr>
              <a:t>Service crédité pour le calcul de la rente </a:t>
            </a:r>
            <a:r>
              <a:rPr lang="fr-CA" sz="1800" dirty="0">
                <a:solidFill>
                  <a:schemeClr val="lt1"/>
                </a:solidFill>
                <a:latin typeface="Oswald"/>
                <a:ea typeface="Oswald"/>
                <a:cs typeface="Oswald"/>
                <a:sym typeface="Oswald"/>
              </a:rPr>
              <a:t>pour l'année considérée (2019)</a:t>
            </a:r>
            <a:endParaRPr lang="fr-CA" sz="1800" dirty="0">
              <a:solidFill>
                <a:schemeClr val="lt1"/>
              </a:solidFill>
              <a:latin typeface="Oswald"/>
              <a:ea typeface="Oswald"/>
              <a:cs typeface="Oswald"/>
            </a:endParaRPr>
          </a:p>
        </p:txBody>
      </p:sp>
      <p:cxnSp>
        <p:nvCxnSpPr>
          <p:cNvPr id="324" name="Google Shape;324;p47"/>
          <p:cNvCxnSpPr>
            <a:cxnSpLocks/>
            <a:stCxn id="323" idx="1"/>
          </p:cNvCxnSpPr>
          <p:nvPr/>
        </p:nvCxnSpPr>
        <p:spPr>
          <a:xfrm flipH="1">
            <a:off x="4759030" y="1004900"/>
            <a:ext cx="1131945" cy="278632"/>
          </a:xfrm>
          <a:prstGeom prst="straightConnector1">
            <a:avLst/>
          </a:prstGeom>
          <a:noFill/>
          <a:ln w="19050" cap="flat" cmpd="sng">
            <a:solidFill>
              <a:schemeClr val="dk2"/>
            </a:solidFill>
            <a:prstDash val="solid"/>
            <a:round/>
            <a:headEnd type="none" w="med" len="med"/>
            <a:tailEnd type="triangle" w="med" len="med"/>
          </a:ln>
        </p:spPr>
      </p:cxnSp>
      <p:sp>
        <p:nvSpPr>
          <p:cNvPr id="321" name="Google Shape;321;p47"/>
          <p:cNvSpPr/>
          <p:nvPr/>
        </p:nvSpPr>
        <p:spPr>
          <a:xfrm>
            <a:off x="4253731" y="2449800"/>
            <a:ext cx="498000" cy="2439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5" name="Google Shape;325;p47"/>
          <p:cNvCxnSpPr>
            <a:cxnSpLocks/>
            <a:endCxn id="319" idx="5"/>
          </p:cNvCxnSpPr>
          <p:nvPr/>
        </p:nvCxnSpPr>
        <p:spPr>
          <a:xfrm flipH="1" flipV="1">
            <a:off x="3561329" y="2643690"/>
            <a:ext cx="2639190" cy="1319328"/>
          </a:xfrm>
          <a:prstGeom prst="straightConnector1">
            <a:avLst/>
          </a:prstGeom>
          <a:noFill/>
          <a:ln w="19050" cap="flat" cmpd="sng">
            <a:solidFill>
              <a:schemeClr val="dk2"/>
            </a:solidFill>
            <a:prstDash val="solid"/>
            <a:round/>
            <a:headEnd type="none" w="med" len="med"/>
            <a:tailEnd type="triangle" w="med" len="med"/>
          </a:ln>
        </p:spPr>
      </p:cxnSp>
      <p:sp>
        <p:nvSpPr>
          <p:cNvPr id="326" name="Google Shape;326;p47"/>
          <p:cNvSpPr/>
          <p:nvPr/>
        </p:nvSpPr>
        <p:spPr>
          <a:xfrm>
            <a:off x="6200518" y="2422275"/>
            <a:ext cx="2604900" cy="22587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r>
              <a:rPr lang="fr-CA" sz="1800" dirty="0">
                <a:solidFill>
                  <a:schemeClr val="lt1"/>
                </a:solidFill>
                <a:latin typeface="Oswald"/>
                <a:ea typeface="Oswald"/>
                <a:cs typeface="Oswald"/>
                <a:sym typeface="Oswald"/>
              </a:rPr>
              <a:t>Les nombres d'années accumulées pour les </a:t>
            </a:r>
            <a:r>
              <a:rPr lang="fr-CA" sz="1800" dirty="0">
                <a:latin typeface="Oswald"/>
                <a:ea typeface="Oswald"/>
                <a:cs typeface="Oswald"/>
                <a:sym typeface="Oswald"/>
              </a:rPr>
              <a:t>deux types d'années de service </a:t>
            </a:r>
            <a:r>
              <a:rPr lang="fr-CA" sz="1800" dirty="0">
                <a:solidFill>
                  <a:schemeClr val="lt1"/>
                </a:solidFill>
                <a:latin typeface="Oswald"/>
                <a:ea typeface="Oswald"/>
                <a:cs typeface="Oswald"/>
                <a:sym typeface="Oswald"/>
              </a:rPr>
              <a:t>sont indiqués sur la 2</a:t>
            </a:r>
            <a:r>
              <a:rPr lang="fr-CA" sz="1800" baseline="50000" dirty="0">
                <a:solidFill>
                  <a:schemeClr val="lt1"/>
                </a:solidFill>
                <a:latin typeface="Oswald"/>
                <a:ea typeface="Oswald"/>
                <a:cs typeface="Oswald"/>
                <a:sym typeface="Oswald"/>
              </a:rPr>
              <a:t>e</a:t>
            </a:r>
            <a:r>
              <a:rPr lang="fr-CA" sz="1800" dirty="0">
                <a:solidFill>
                  <a:schemeClr val="lt1"/>
                </a:solidFill>
                <a:latin typeface="Oswald"/>
                <a:ea typeface="Oswald"/>
                <a:cs typeface="Oswald"/>
                <a:sym typeface="Oswald"/>
              </a:rPr>
              <a:t> page de votre relevé de participation du RREGOP</a:t>
            </a:r>
            <a:endParaRPr lang="fr-CA" sz="1800" dirty="0">
              <a:solidFill>
                <a:schemeClr val="lt1"/>
              </a:solidFill>
              <a:latin typeface="Oswald"/>
              <a:ea typeface="Oswald"/>
              <a:cs typeface="Oswa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30"/>
        <p:cNvGrpSpPr/>
        <p:nvPr/>
      </p:nvGrpSpPr>
      <p:grpSpPr>
        <a:xfrm>
          <a:off x="0" y="0"/>
          <a:ext cx="0" cy="0"/>
          <a:chOff x="0" y="0"/>
          <a:chExt cx="0" cy="0"/>
        </a:xfrm>
      </p:grpSpPr>
      <p:sp>
        <p:nvSpPr>
          <p:cNvPr id="331" name="Google Shape;331;p48"/>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Cotisations - RREGOP</a:t>
            </a:r>
          </a:p>
        </p:txBody>
      </p:sp>
      <p:sp>
        <p:nvSpPr>
          <p:cNvPr id="333" name="Google Shape;333;p48"/>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36</a:t>
            </a:fld>
            <a:endParaRPr>
              <a:latin typeface="Oswald"/>
              <a:ea typeface="Oswald"/>
              <a:cs typeface="Oswald"/>
              <a:sym typeface="Oswald"/>
            </a:endParaRPr>
          </a:p>
        </p:txBody>
      </p:sp>
      <p:sp>
        <p:nvSpPr>
          <p:cNvPr id="332" name="Google Shape;332;p48"/>
          <p:cNvSpPr txBox="1"/>
          <p:nvPr/>
        </p:nvSpPr>
        <p:spPr>
          <a:xfrm>
            <a:off x="645900" y="1720819"/>
            <a:ext cx="7852200" cy="315699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Le taux varie selon une évaluation actuarielle</a:t>
            </a:r>
          </a:p>
          <a:p>
            <a:pPr marL="76200">
              <a:buClr>
                <a:schemeClr val="lt1"/>
              </a:buClr>
              <a:buSzPts val="2400"/>
            </a:pP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Le taux est fixé par un comité formé de représentants des employés et du gouvernement</a:t>
            </a:r>
          </a:p>
          <a:p>
            <a:pPr marL="76200">
              <a:spcBef>
                <a:spcPts val="1000"/>
              </a:spcBef>
              <a:buClr>
                <a:schemeClr val="lt1"/>
              </a:buClr>
              <a:buSzPts val="2400"/>
            </a:pPr>
            <a:endParaRPr lang="fr-CA" sz="2400" dirty="0">
              <a:solidFill>
                <a:schemeClr val="lt1"/>
              </a:solidFill>
              <a:latin typeface="Oswald"/>
              <a:ea typeface="Oswald"/>
              <a:cs typeface="Oswald"/>
              <a:sym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Taux de cotisation en 2025 : </a:t>
            </a:r>
            <a:r>
              <a:rPr lang="fr-CA" sz="2400" b="1" dirty="0">
                <a:latin typeface="Oswald"/>
                <a:ea typeface="Oswald"/>
                <a:cs typeface="Oswald"/>
                <a:sym typeface="Oswald"/>
              </a:rPr>
              <a:t>9,09</a:t>
            </a:r>
            <a:r>
              <a:rPr lang="fr-CA" sz="2400" b="1" dirty="0">
                <a:solidFill>
                  <a:schemeClr val="accent2"/>
                </a:solidFill>
                <a:latin typeface="Oswald"/>
                <a:ea typeface="Oswald"/>
                <a:cs typeface="Oswald"/>
                <a:sym typeface="Oswald"/>
              </a:rPr>
              <a:t> </a:t>
            </a:r>
            <a:r>
              <a:rPr lang="fr-CA" sz="2400" dirty="0">
                <a:solidFill>
                  <a:schemeClr val="lt1"/>
                </a:solidFill>
                <a:latin typeface="Oswald"/>
                <a:ea typeface="Oswald"/>
                <a:cs typeface="Oswald"/>
                <a:sym typeface="Oswald"/>
              </a:rPr>
              <a:t>% (</a:t>
            </a:r>
            <a:r>
              <a:rPr lang="fr-CA" sz="2400" dirty="0">
                <a:solidFill>
                  <a:schemeClr val="bg1"/>
                </a:solidFill>
                <a:latin typeface="Oswald"/>
                <a:ea typeface="Oswald"/>
                <a:cs typeface="Oswald"/>
                <a:sym typeface="Oswald"/>
              </a:rPr>
              <a:t>en baisse depuis plusieurs années) </a:t>
            </a:r>
            <a:endParaRPr lang="fr-CA" sz="2400" dirty="0">
              <a:solidFill>
                <a:schemeClr val="bg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xEl>
                                              <p:pRg st="0" end="0"/>
                                            </p:txEl>
                                          </p:spTgt>
                                        </p:tgtEl>
                                        <p:attrNameLst>
                                          <p:attrName>style.visibility</p:attrName>
                                        </p:attrNameLst>
                                      </p:cBhvr>
                                      <p:to>
                                        <p:strVal val="visible"/>
                                      </p:to>
                                    </p:set>
                                    <p:animEffect transition="in" filter="fade">
                                      <p:cBhvr>
                                        <p:cTn id="7" dur="1000"/>
                                        <p:tgtEl>
                                          <p:spTgt spid="3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2">
                                            <p:txEl>
                                              <p:pRg st="2" end="2"/>
                                            </p:txEl>
                                          </p:spTgt>
                                        </p:tgtEl>
                                        <p:attrNameLst>
                                          <p:attrName>style.visibility</p:attrName>
                                        </p:attrNameLst>
                                      </p:cBhvr>
                                      <p:to>
                                        <p:strVal val="visible"/>
                                      </p:to>
                                    </p:set>
                                    <p:animEffect transition="in" filter="fade">
                                      <p:cBhvr>
                                        <p:cTn id="12" dur="1000"/>
                                        <p:tgtEl>
                                          <p:spTgt spid="33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2">
                                            <p:txEl>
                                              <p:pRg st="4" end="4"/>
                                            </p:txEl>
                                          </p:spTgt>
                                        </p:tgtEl>
                                        <p:attrNameLst>
                                          <p:attrName>style.visibility</p:attrName>
                                        </p:attrNameLst>
                                      </p:cBhvr>
                                      <p:to>
                                        <p:strVal val="visible"/>
                                      </p:to>
                                    </p:set>
                                    <p:animEffect transition="in" filter="fade">
                                      <p:cBhvr>
                                        <p:cTn id="17" dur="1000"/>
                                        <p:tgtEl>
                                          <p:spTgt spid="3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37"/>
        <p:cNvGrpSpPr/>
        <p:nvPr/>
      </p:nvGrpSpPr>
      <p:grpSpPr>
        <a:xfrm>
          <a:off x="0" y="0"/>
          <a:ext cx="0" cy="0"/>
          <a:chOff x="0" y="0"/>
          <a:chExt cx="0" cy="0"/>
        </a:xfrm>
      </p:grpSpPr>
      <p:sp>
        <p:nvSpPr>
          <p:cNvPr id="338" name="Google Shape;338;p49"/>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Cotisations – Harmonisation RREGOP/RRQ</a:t>
            </a:r>
          </a:p>
        </p:txBody>
      </p:sp>
      <p:sp>
        <p:nvSpPr>
          <p:cNvPr id="340" name="Google Shape;340;p4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200">
                <a:latin typeface="Oswald"/>
                <a:ea typeface="Oswald"/>
                <a:cs typeface="Oswald"/>
                <a:sym typeface="Oswald"/>
              </a:rPr>
              <a:t>37</a:t>
            </a:fld>
            <a:endParaRPr sz="1200">
              <a:latin typeface="Oswald"/>
              <a:ea typeface="Oswald"/>
              <a:cs typeface="Oswald"/>
              <a:sym typeface="Oswald"/>
            </a:endParaRPr>
          </a:p>
        </p:txBody>
      </p:sp>
      <p:sp>
        <p:nvSpPr>
          <p:cNvPr id="339" name="Google Shape;339;p49"/>
          <p:cNvSpPr txBox="1"/>
          <p:nvPr/>
        </p:nvSpPr>
        <p:spPr>
          <a:xfrm>
            <a:off x="656625" y="1643975"/>
            <a:ext cx="7852200" cy="3108900"/>
          </a:xfrm>
          <a:prstGeom prst="rect">
            <a:avLst/>
          </a:prstGeom>
          <a:noFill/>
          <a:ln>
            <a:noFill/>
          </a:ln>
        </p:spPr>
        <p:txBody>
          <a:bodyPr spcFirstLastPara="1" wrap="square" lIns="91425" tIns="91425" rIns="91425" bIns="91425" anchor="ctr" anchorCtr="0">
            <a:noAutofit/>
          </a:bodyPr>
          <a:lstStyle/>
          <a:p>
            <a:pPr marL="457200" indent="-381000">
              <a:lnSpc>
                <a:spcPct val="114000"/>
              </a:lnSpc>
              <a:buClr>
                <a:schemeClr val="lt1"/>
              </a:buClr>
              <a:buSzPts val="2400"/>
              <a:buFont typeface="Oswald"/>
              <a:buChar char="●"/>
            </a:pPr>
            <a:r>
              <a:rPr lang="fr-CA" sz="2400" dirty="0">
                <a:solidFill>
                  <a:schemeClr val="lt1"/>
                </a:solidFill>
                <a:latin typeface="Oswald"/>
                <a:ea typeface="Oswald"/>
                <a:cs typeface="Oswald"/>
                <a:sym typeface="Oswald"/>
              </a:rPr>
              <a:t>Les taux de cotisation du RREGOP sont déterminés en tenant compte du fait que les </a:t>
            </a:r>
            <a:r>
              <a:rPr lang="fr-CA" sz="2400" dirty="0" err="1">
                <a:solidFill>
                  <a:schemeClr val="lt1"/>
                </a:solidFill>
                <a:latin typeface="Oswald"/>
                <a:ea typeface="Oswald"/>
                <a:cs typeface="Oswald"/>
                <a:sym typeface="Oswald"/>
              </a:rPr>
              <a:t>employé-es</a:t>
            </a:r>
            <a:r>
              <a:rPr lang="fr-CA" sz="2400" dirty="0">
                <a:solidFill>
                  <a:schemeClr val="lt1"/>
                </a:solidFill>
                <a:latin typeface="Oswald"/>
                <a:ea typeface="Oswald"/>
                <a:cs typeface="Oswald"/>
                <a:sym typeface="Oswald"/>
              </a:rPr>
              <a:t> cotisent également au RRQ et qu’ils recevront donc une rente du RRQ</a:t>
            </a:r>
          </a:p>
          <a:p>
            <a:pPr marL="76200">
              <a:lnSpc>
                <a:spcPct val="114000"/>
              </a:lnSpc>
              <a:buClr>
                <a:schemeClr val="lt1"/>
              </a:buClr>
              <a:buSzPts val="2400"/>
            </a:pPr>
            <a:endParaRPr lang="fr-CA" sz="2400" dirty="0">
              <a:solidFill>
                <a:schemeClr val="lt1"/>
              </a:solidFill>
              <a:latin typeface="Oswald"/>
              <a:ea typeface="Oswald"/>
              <a:cs typeface="Oswald"/>
            </a:endParaRPr>
          </a:p>
          <a:p>
            <a:pPr marL="457200" indent="-381000">
              <a:lnSpc>
                <a:spcPct val="114000"/>
              </a:lnSpc>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Une partie du revenu est exemptée des cotisations au RREGOP pour tenir compte des cotisations au RRQ</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animEffect transition="in" filter="fade">
                                      <p:cBhvr>
                                        <p:cTn id="7" dur="1000"/>
                                        <p:tgtEl>
                                          <p:spTgt spid="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9">
                                            <p:txEl>
                                              <p:pRg st="2" end="2"/>
                                            </p:txEl>
                                          </p:spTgt>
                                        </p:tgtEl>
                                        <p:attrNameLst>
                                          <p:attrName>style.visibility</p:attrName>
                                        </p:attrNameLst>
                                      </p:cBhvr>
                                      <p:to>
                                        <p:strVal val="visible"/>
                                      </p:to>
                                    </p:set>
                                    <p:animEffect transition="in" filter="fade">
                                      <p:cBhvr>
                                        <p:cTn id="12" dur="1000"/>
                                        <p:tgtEl>
                                          <p:spTgt spid="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44"/>
        <p:cNvGrpSpPr/>
        <p:nvPr/>
      </p:nvGrpSpPr>
      <p:grpSpPr>
        <a:xfrm>
          <a:off x="0" y="0"/>
          <a:ext cx="0" cy="0"/>
          <a:chOff x="0" y="0"/>
          <a:chExt cx="0" cy="0"/>
        </a:xfrm>
      </p:grpSpPr>
      <p:grpSp>
        <p:nvGrpSpPr>
          <p:cNvPr id="345" name="Google Shape;345;p50"/>
          <p:cNvGrpSpPr/>
          <p:nvPr/>
        </p:nvGrpSpPr>
        <p:grpSpPr>
          <a:xfrm>
            <a:off x="1544513" y="1740080"/>
            <a:ext cx="1700700" cy="2895669"/>
            <a:chOff x="1595375" y="2255150"/>
            <a:chExt cx="1700700" cy="3577550"/>
          </a:xfrm>
        </p:grpSpPr>
        <p:sp>
          <p:nvSpPr>
            <p:cNvPr id="346" name="Google Shape;346;p50"/>
            <p:cNvSpPr/>
            <p:nvPr/>
          </p:nvSpPr>
          <p:spPr>
            <a:xfrm>
              <a:off x="1595375" y="3304300"/>
              <a:ext cx="1700700" cy="2528400"/>
            </a:xfrm>
            <a:prstGeom prst="cube">
              <a:avLst>
                <a:gd name="adj" fmla="val 2594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50"/>
            <p:cNvSpPr/>
            <p:nvPr/>
          </p:nvSpPr>
          <p:spPr>
            <a:xfrm>
              <a:off x="1595375" y="2255150"/>
              <a:ext cx="1700700" cy="2957700"/>
            </a:xfrm>
            <a:prstGeom prst="cube">
              <a:avLst>
                <a:gd name="adj" fmla="val 25940"/>
              </a:avLst>
            </a:prstGeom>
            <a:solidFill>
              <a:schemeClr val="accen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8" name="Google Shape;348;p50"/>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Cotisations – harmonisation RREGOP/RRQ</a:t>
            </a:r>
          </a:p>
        </p:txBody>
      </p:sp>
      <p:sp>
        <p:nvSpPr>
          <p:cNvPr id="353" name="Google Shape;353;p50"/>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38</a:t>
            </a:fld>
            <a:endParaRPr>
              <a:latin typeface="Oswald"/>
              <a:ea typeface="Oswald"/>
              <a:cs typeface="Oswald"/>
              <a:sym typeface="Oswald"/>
            </a:endParaRPr>
          </a:p>
        </p:txBody>
      </p:sp>
      <p:cxnSp>
        <p:nvCxnSpPr>
          <p:cNvPr id="349" name="Google Shape;349;p50"/>
          <p:cNvCxnSpPr/>
          <p:nvPr/>
        </p:nvCxnSpPr>
        <p:spPr>
          <a:xfrm rot="10800000">
            <a:off x="2777825" y="4383400"/>
            <a:ext cx="1893000" cy="10500"/>
          </a:xfrm>
          <a:prstGeom prst="straightConnector1">
            <a:avLst/>
          </a:prstGeom>
          <a:noFill/>
          <a:ln w="38100" cap="flat" cmpd="sng">
            <a:solidFill>
              <a:schemeClr val="lt1"/>
            </a:solidFill>
            <a:prstDash val="solid"/>
            <a:round/>
            <a:headEnd type="none" w="med" len="med"/>
            <a:tailEnd type="triangle" w="med" len="med"/>
          </a:ln>
        </p:spPr>
      </p:cxnSp>
      <p:sp>
        <p:nvSpPr>
          <p:cNvPr id="350" name="Google Shape;350;p50"/>
          <p:cNvSpPr txBox="1"/>
          <p:nvPr/>
        </p:nvSpPr>
        <p:spPr>
          <a:xfrm>
            <a:off x="4739699" y="4031150"/>
            <a:ext cx="3214129" cy="529200"/>
          </a:xfrm>
          <a:prstGeom prst="rect">
            <a:avLst/>
          </a:prstGeom>
          <a:noFill/>
          <a:ln>
            <a:noFill/>
          </a:ln>
        </p:spPr>
        <p:txBody>
          <a:bodyPr spcFirstLastPara="1" wrap="square" lIns="91425" tIns="91425" rIns="91425" bIns="91425" anchor="ctr" anchorCtr="0">
            <a:noAutofit/>
          </a:bodyPr>
          <a:lstStyle/>
          <a:p>
            <a:r>
              <a:rPr lang="fr-CA" sz="1800" dirty="0">
                <a:latin typeface="Oswald"/>
                <a:ea typeface="Oswald"/>
                <a:cs typeface="Oswald"/>
                <a:sym typeface="Oswald"/>
              </a:rPr>
              <a:t>Revenu exempté des cotisations au RREGOP (25 % du MGA RRQ 2025)</a:t>
            </a:r>
            <a:endParaRPr lang="fr-CA" sz="1800" dirty="0">
              <a:latin typeface="Oswald"/>
              <a:ea typeface="Oswald"/>
              <a:cs typeface="Oswald"/>
            </a:endParaRPr>
          </a:p>
        </p:txBody>
      </p:sp>
      <p:cxnSp>
        <p:nvCxnSpPr>
          <p:cNvPr id="351" name="Google Shape;351;p50"/>
          <p:cNvCxnSpPr/>
          <p:nvPr/>
        </p:nvCxnSpPr>
        <p:spPr>
          <a:xfrm rot="10800000">
            <a:off x="2777825" y="3076150"/>
            <a:ext cx="1893000" cy="10500"/>
          </a:xfrm>
          <a:prstGeom prst="straightConnector1">
            <a:avLst/>
          </a:prstGeom>
          <a:noFill/>
          <a:ln w="38100" cap="flat" cmpd="sng">
            <a:solidFill>
              <a:schemeClr val="lt1"/>
            </a:solidFill>
            <a:prstDash val="solid"/>
            <a:round/>
            <a:headEnd type="none" w="med" len="med"/>
            <a:tailEnd type="triangle" w="med" len="med"/>
          </a:ln>
        </p:spPr>
      </p:cxnSp>
      <p:sp>
        <p:nvSpPr>
          <p:cNvPr id="352" name="Google Shape;352;p50"/>
          <p:cNvSpPr txBox="1"/>
          <p:nvPr/>
        </p:nvSpPr>
        <p:spPr>
          <a:xfrm>
            <a:off x="4739700" y="2539337"/>
            <a:ext cx="3155100" cy="1029262"/>
          </a:xfrm>
          <a:prstGeom prst="rect">
            <a:avLst/>
          </a:prstGeom>
          <a:noFill/>
          <a:ln>
            <a:noFill/>
          </a:ln>
        </p:spPr>
        <p:txBody>
          <a:bodyPr spcFirstLastPara="1" wrap="square" lIns="91425" tIns="91425" rIns="91425" bIns="91425" anchor="ctr" anchorCtr="0">
            <a:noAutofit/>
          </a:bodyPr>
          <a:lstStyle/>
          <a:p>
            <a:r>
              <a:rPr lang="fr-CA" sz="1800" dirty="0">
                <a:latin typeface="Oswald"/>
                <a:ea typeface="Oswald"/>
                <a:cs typeface="Oswald"/>
                <a:sym typeface="Oswald"/>
              </a:rPr>
              <a:t>Partie du salaire supérieure à l'exemption (échelon 17) et soumise à la cotisation de </a:t>
            </a:r>
            <a:r>
              <a:rPr lang="fr-CA" sz="1800" b="1" dirty="0">
                <a:latin typeface="Oswald"/>
                <a:ea typeface="Oswald"/>
                <a:cs typeface="Oswald"/>
                <a:sym typeface="Oswald"/>
              </a:rPr>
              <a:t>9,09</a:t>
            </a:r>
            <a:r>
              <a:rPr lang="fr-CA" sz="1800" dirty="0">
                <a:latin typeface="Oswald"/>
                <a:ea typeface="Oswald"/>
                <a:cs typeface="Oswald"/>
                <a:sym typeface="Oswald"/>
              </a:rPr>
              <a:t> %</a:t>
            </a:r>
            <a:endParaRPr lang="fr-CA" sz="1800" dirty="0">
              <a:latin typeface="Oswald"/>
              <a:ea typeface="Oswald"/>
              <a:cs typeface="Oswald"/>
            </a:endParaRPr>
          </a:p>
        </p:txBody>
      </p:sp>
      <p:sp>
        <p:nvSpPr>
          <p:cNvPr id="354" name="Google Shape;354;p50"/>
          <p:cNvSpPr txBox="1"/>
          <p:nvPr/>
        </p:nvSpPr>
        <p:spPr>
          <a:xfrm>
            <a:off x="1569875" y="2884600"/>
            <a:ext cx="1252312" cy="393600"/>
          </a:xfrm>
          <a:prstGeom prst="rect">
            <a:avLst/>
          </a:prstGeom>
          <a:noFill/>
          <a:ln>
            <a:noFill/>
          </a:ln>
        </p:spPr>
        <p:txBody>
          <a:bodyPr spcFirstLastPara="1" wrap="square" lIns="91425" tIns="91425" rIns="91425" bIns="91425" anchor="ctr" anchorCtr="0">
            <a:noAutofit/>
          </a:bodyPr>
          <a:lstStyle/>
          <a:p>
            <a:r>
              <a:rPr lang="en" sz="2400" dirty="0">
                <a:solidFill>
                  <a:schemeClr val="lt2"/>
                </a:solidFill>
                <a:latin typeface="Oswald"/>
                <a:ea typeface="Oswald"/>
                <a:cs typeface="Oswald"/>
                <a:sym typeface="Oswald"/>
              </a:rPr>
              <a:t>85 069 $</a:t>
            </a:r>
            <a:endParaRPr sz="2400" dirty="0">
              <a:solidFill>
                <a:schemeClr val="lt2"/>
              </a:solidFill>
              <a:latin typeface="Oswald"/>
              <a:ea typeface="Oswald"/>
              <a:cs typeface="Oswald"/>
              <a:sym typeface="Oswald"/>
            </a:endParaRPr>
          </a:p>
        </p:txBody>
      </p:sp>
      <p:sp>
        <p:nvSpPr>
          <p:cNvPr id="355" name="Google Shape;355;p50"/>
          <p:cNvSpPr txBox="1"/>
          <p:nvPr/>
        </p:nvSpPr>
        <p:spPr>
          <a:xfrm>
            <a:off x="1544525" y="4141450"/>
            <a:ext cx="1233300" cy="494400"/>
          </a:xfrm>
          <a:prstGeom prst="rect">
            <a:avLst/>
          </a:prstGeom>
          <a:noFill/>
          <a:ln>
            <a:noFill/>
          </a:ln>
        </p:spPr>
        <p:txBody>
          <a:bodyPr spcFirstLastPara="1" wrap="square" lIns="91425" tIns="91425" rIns="91425" bIns="91425" anchor="t" anchorCtr="0">
            <a:noAutofit/>
          </a:bodyPr>
          <a:lstStyle/>
          <a:p>
            <a:r>
              <a:rPr lang="en" sz="2400" dirty="0">
                <a:solidFill>
                  <a:schemeClr val="accent1"/>
                </a:solidFill>
                <a:latin typeface="Oswald"/>
                <a:ea typeface="Average"/>
                <a:cs typeface="Average"/>
                <a:sym typeface="Oswald"/>
              </a:rPr>
              <a:t>17 825</a:t>
            </a:r>
            <a:r>
              <a:rPr lang="en" sz="2400" dirty="0">
                <a:solidFill>
                  <a:schemeClr val="accent1"/>
                </a:solidFill>
                <a:latin typeface="Oswald"/>
                <a:ea typeface="Average"/>
                <a:cs typeface="Average"/>
                <a:sym typeface="Average"/>
              </a:rPr>
              <a:t> $</a:t>
            </a:r>
            <a:r>
              <a:rPr lang="en" dirty="0">
                <a:latin typeface="Average"/>
                <a:ea typeface="Average"/>
                <a:cs typeface="Average"/>
                <a:sym typeface="Average"/>
              </a:rPr>
              <a:t>	</a:t>
            </a:r>
            <a:endParaRPr dirty="0">
              <a:latin typeface="Average"/>
              <a:ea typeface="Average"/>
              <a:cs typeface="Average"/>
              <a:sym typeface="Average"/>
            </a:endParaRPr>
          </a:p>
        </p:txBody>
      </p:sp>
      <p:sp>
        <p:nvSpPr>
          <p:cNvPr id="356" name="Google Shape;356;p50"/>
          <p:cNvSpPr txBox="1"/>
          <p:nvPr/>
        </p:nvSpPr>
        <p:spPr>
          <a:xfrm rot="-5400000">
            <a:off x="-555565" y="2945944"/>
            <a:ext cx="2940929" cy="52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CA" sz="1600" dirty="0">
                <a:latin typeface="Oswald"/>
                <a:ea typeface="Oswald"/>
                <a:cs typeface="Oswald"/>
                <a:sym typeface="Oswald"/>
              </a:rPr>
              <a:t>Salaire - Échelon 17 au 1</a:t>
            </a:r>
            <a:r>
              <a:rPr lang="fr-CA" sz="1600" baseline="30000" dirty="0">
                <a:latin typeface="Oswald"/>
                <a:ea typeface="Oswald"/>
                <a:cs typeface="Oswald"/>
                <a:sym typeface="Oswald"/>
              </a:rPr>
              <a:t>er</a:t>
            </a:r>
            <a:r>
              <a:rPr lang="fr-CA" sz="1600" dirty="0">
                <a:latin typeface="Oswald"/>
                <a:ea typeface="Oswald"/>
                <a:cs typeface="Oswald"/>
                <a:sym typeface="Oswald"/>
              </a:rPr>
              <a:t> avril 2025</a:t>
            </a:r>
            <a:endParaRPr lang="fr-CA" sz="1600" dirty="0">
              <a:latin typeface="Oswald"/>
              <a:ea typeface="Oswald"/>
              <a:cs typeface="Oswald"/>
            </a:endParaRPr>
          </a:p>
        </p:txBody>
      </p:sp>
      <p:sp>
        <p:nvSpPr>
          <p:cNvPr id="357" name="Google Shape;357;p50"/>
          <p:cNvSpPr/>
          <p:nvPr/>
        </p:nvSpPr>
        <p:spPr>
          <a:xfrm>
            <a:off x="1027100" y="2174550"/>
            <a:ext cx="300600" cy="2506500"/>
          </a:xfrm>
          <a:prstGeom prst="leftBrace">
            <a:avLst>
              <a:gd name="adj1" fmla="val 8333"/>
              <a:gd name="adj2"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61"/>
        <p:cNvGrpSpPr/>
        <p:nvPr/>
      </p:nvGrpSpPr>
      <p:grpSpPr>
        <a:xfrm>
          <a:off x="0" y="0"/>
          <a:ext cx="0" cy="0"/>
          <a:chOff x="0" y="0"/>
          <a:chExt cx="0" cy="0"/>
        </a:xfrm>
      </p:grpSpPr>
      <p:sp>
        <p:nvSpPr>
          <p:cNvPr id="362" name="Google Shape;362;p51"/>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Exonération cotisation - RREGOP</a:t>
            </a:r>
          </a:p>
        </p:txBody>
      </p:sp>
      <p:sp>
        <p:nvSpPr>
          <p:cNvPr id="364" name="Google Shape;364;p5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39</a:t>
            </a:fld>
            <a:endParaRPr>
              <a:latin typeface="Oswald"/>
              <a:ea typeface="Oswald"/>
              <a:cs typeface="Oswald"/>
              <a:sym typeface="Oswald"/>
            </a:endParaRPr>
          </a:p>
        </p:txBody>
      </p:sp>
      <p:sp>
        <p:nvSpPr>
          <p:cNvPr id="363" name="Google Shape;363;p51"/>
          <p:cNvSpPr txBox="1"/>
          <p:nvPr/>
        </p:nvSpPr>
        <p:spPr>
          <a:xfrm>
            <a:off x="656625" y="1374550"/>
            <a:ext cx="7852200" cy="3191700"/>
          </a:xfrm>
          <a:prstGeom prst="rect">
            <a:avLst/>
          </a:prstGeom>
          <a:noFill/>
          <a:ln>
            <a:noFill/>
          </a:ln>
        </p:spPr>
        <p:txBody>
          <a:bodyPr spcFirstLastPara="1" wrap="square" lIns="91425" tIns="91425" rIns="91425" bIns="91425" anchor="ctr" anchorCtr="0">
            <a:noAutofit/>
          </a:bodyPr>
          <a:lstStyle/>
          <a:p>
            <a:pPr marL="457200" indent="-381000">
              <a:spcBef>
                <a:spcPts val="1000"/>
              </a:spcBef>
              <a:buClr>
                <a:schemeClr val="lt1"/>
              </a:buClr>
              <a:buSzPts val="2400"/>
              <a:buFont typeface="Oswald"/>
              <a:buChar char="●"/>
            </a:pPr>
            <a:r>
              <a:rPr lang="fr-CA" sz="2400" dirty="0">
                <a:solidFill>
                  <a:schemeClr val="lt1"/>
                </a:solidFill>
                <a:latin typeface="Oswald"/>
                <a:ea typeface="Oswald"/>
                <a:sym typeface="Oswald"/>
              </a:rPr>
              <a:t>Lorsqu'une personne est exonérée de cotisations, le service est crédité sans que la personne ait à payer des cotisations</a:t>
            </a:r>
          </a:p>
          <a:p>
            <a:pPr marL="457200" indent="-381000">
              <a:spcBef>
                <a:spcPts val="1000"/>
              </a:spcBef>
              <a:buClr>
                <a:schemeClr val="lt1"/>
              </a:buClr>
              <a:buSzPts val="2400"/>
              <a:buFont typeface="Oswald"/>
              <a:buChar char="●"/>
            </a:pPr>
            <a:r>
              <a:rPr lang="fr-CA" sz="2400" dirty="0">
                <a:solidFill>
                  <a:schemeClr val="lt1"/>
                </a:solidFill>
                <a:latin typeface="Oswald"/>
                <a:ea typeface="Oswald"/>
                <a:sym typeface="Oswald"/>
              </a:rPr>
              <a:t>Une</a:t>
            </a:r>
            <a:r>
              <a:rPr lang="fr-CA" sz="2400" dirty="0">
                <a:solidFill>
                  <a:schemeClr val="lt1"/>
                </a:solidFill>
                <a:latin typeface="Oswald"/>
                <a:ea typeface="Oswald"/>
                <a:cs typeface="Oswald"/>
                <a:sym typeface="Oswald"/>
              </a:rPr>
              <a:t> personne est exonérée de cotisations au RREGOP pendant tout congé d'invalidité pour un maximum de 3 années</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Une personne est exonérée de cotisations au RREGOP pendant tout congé de maternité pour un maximum de 6 mois</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
                                            <p:txEl>
                                              <p:pRg st="0" end="0"/>
                                            </p:txEl>
                                          </p:spTgt>
                                        </p:tgtEl>
                                        <p:attrNameLst>
                                          <p:attrName>style.visibility</p:attrName>
                                        </p:attrNameLst>
                                      </p:cBhvr>
                                      <p:to>
                                        <p:strVal val="visible"/>
                                      </p:to>
                                    </p:set>
                                    <p:animEffect transition="in" filter="fade">
                                      <p:cBhvr>
                                        <p:cTn id="7" dur="1000"/>
                                        <p:tgtEl>
                                          <p:spTgt spid="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3">
                                            <p:txEl>
                                              <p:pRg st="1" end="1"/>
                                            </p:txEl>
                                          </p:spTgt>
                                        </p:tgtEl>
                                        <p:attrNameLst>
                                          <p:attrName>style.visibility</p:attrName>
                                        </p:attrNameLst>
                                      </p:cBhvr>
                                      <p:to>
                                        <p:strVal val="visible"/>
                                      </p:to>
                                    </p:set>
                                    <p:animEffect transition="in" filter="fade">
                                      <p:cBhvr>
                                        <p:cTn id="12" dur="1000"/>
                                        <p:tgtEl>
                                          <p:spTgt spid="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3">
                                            <p:txEl>
                                              <p:pRg st="2" end="2"/>
                                            </p:txEl>
                                          </p:spTgt>
                                        </p:tgtEl>
                                        <p:attrNameLst>
                                          <p:attrName>style.visibility</p:attrName>
                                        </p:attrNameLst>
                                      </p:cBhvr>
                                      <p:to>
                                        <p:strVal val="visible"/>
                                      </p:to>
                                    </p:set>
                                    <p:animEffect transition="in" filter="fade">
                                      <p:cBhvr>
                                        <p:cTn id="17" dur="1000"/>
                                        <p:tgtEl>
                                          <p:spTgt spid="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68"/>
        <p:cNvGrpSpPr/>
        <p:nvPr/>
      </p:nvGrpSpPr>
      <p:grpSpPr>
        <a:xfrm>
          <a:off x="0" y="0"/>
          <a:ext cx="0" cy="0"/>
          <a:chOff x="0" y="0"/>
          <a:chExt cx="0" cy="0"/>
        </a:xfrm>
      </p:grpSpPr>
      <p:sp>
        <p:nvSpPr>
          <p:cNvPr id="369" name="Google Shape;369;p52"/>
          <p:cNvSpPr txBox="1">
            <a:spLocks noGrp="1"/>
          </p:cNvSpPr>
          <p:nvPr>
            <p:ph type="title"/>
          </p:nvPr>
        </p:nvSpPr>
        <p:spPr>
          <a:xfrm>
            <a:off x="0" y="0"/>
            <a:ext cx="9144000" cy="5143500"/>
          </a:xfrm>
          <a:prstGeom prst="rect">
            <a:avLst/>
          </a:prstGeom>
          <a:solidFill>
            <a:schemeClr val="lt1"/>
          </a:solidFill>
        </p:spPr>
        <p:txBody>
          <a:bodyPr spcFirstLastPara="1" wrap="square" lIns="91425" tIns="91425" rIns="91425" bIns="91425" anchor="t" anchorCtr="0">
            <a:noAutofit/>
          </a:bodyPr>
          <a:lstStyle/>
          <a:p>
            <a:r>
              <a:rPr lang="en"/>
              <a:t>État de participation</a:t>
            </a:r>
            <a:endParaRPr/>
          </a:p>
        </p:txBody>
      </p:sp>
      <p:sp>
        <p:nvSpPr>
          <p:cNvPr id="370" name="Google Shape;370;p5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highlight>
                  <a:schemeClr val="accent5"/>
                </a:highlight>
              </a:rPr>
              <a:t>40</a:t>
            </a:fld>
            <a:endParaRPr>
              <a:highlight>
                <a:schemeClr val="accent5"/>
              </a:highlight>
            </a:endParaRPr>
          </a:p>
        </p:txBody>
      </p:sp>
      <p:pic>
        <p:nvPicPr>
          <p:cNvPr id="371" name="Google Shape;371;p52"/>
          <p:cNvPicPr preferRelativeResize="0"/>
          <p:nvPr/>
        </p:nvPicPr>
        <p:blipFill rotWithShape="1">
          <a:blip r:embed="rId3">
            <a:alphaModFix/>
          </a:blip>
          <a:srcRect t="19601" b="8414"/>
          <a:stretch/>
        </p:blipFill>
        <p:spPr>
          <a:xfrm>
            <a:off x="777075" y="959125"/>
            <a:ext cx="7229976" cy="4021501"/>
          </a:xfrm>
          <a:prstGeom prst="rect">
            <a:avLst/>
          </a:prstGeom>
          <a:noFill/>
          <a:ln>
            <a:noFill/>
          </a:ln>
        </p:spPr>
      </p:pic>
      <p:sp>
        <p:nvSpPr>
          <p:cNvPr id="372" name="Google Shape;372;p52"/>
          <p:cNvSpPr txBox="1"/>
          <p:nvPr/>
        </p:nvSpPr>
        <p:spPr>
          <a:xfrm>
            <a:off x="6328525" y="1676675"/>
            <a:ext cx="216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verage"/>
              <a:ea typeface="Average"/>
              <a:cs typeface="Average"/>
              <a:sym typeface="Average"/>
            </a:endParaRPr>
          </a:p>
        </p:txBody>
      </p:sp>
      <p:sp>
        <p:nvSpPr>
          <p:cNvPr id="373" name="Google Shape;373;p52"/>
          <p:cNvSpPr/>
          <p:nvPr/>
        </p:nvSpPr>
        <p:spPr>
          <a:xfrm>
            <a:off x="1138250" y="2114850"/>
            <a:ext cx="1727100" cy="4917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52"/>
          <p:cNvSpPr/>
          <p:nvPr/>
        </p:nvSpPr>
        <p:spPr>
          <a:xfrm>
            <a:off x="2931950" y="2114850"/>
            <a:ext cx="1613700" cy="4002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52"/>
          <p:cNvSpPr/>
          <p:nvPr/>
        </p:nvSpPr>
        <p:spPr>
          <a:xfrm>
            <a:off x="6166125" y="3381750"/>
            <a:ext cx="749400" cy="15987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79"/>
        <p:cNvGrpSpPr/>
        <p:nvPr/>
      </p:nvGrpSpPr>
      <p:grpSpPr>
        <a:xfrm>
          <a:off x="0" y="0"/>
          <a:ext cx="0" cy="0"/>
          <a:chOff x="0" y="0"/>
          <a:chExt cx="0" cy="0"/>
        </a:xfrm>
      </p:grpSpPr>
      <p:sp>
        <p:nvSpPr>
          <p:cNvPr id="380" name="Google Shape;380;p53"/>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Admissibilité - RREGOP</a:t>
            </a:r>
          </a:p>
        </p:txBody>
      </p:sp>
      <p:sp>
        <p:nvSpPr>
          <p:cNvPr id="382" name="Google Shape;382;p5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41</a:t>
            </a:fld>
            <a:endParaRPr>
              <a:latin typeface="Oswald"/>
              <a:ea typeface="Oswald"/>
              <a:cs typeface="Oswald"/>
              <a:sym typeface="Oswald"/>
            </a:endParaRPr>
          </a:p>
        </p:txBody>
      </p:sp>
      <p:sp>
        <p:nvSpPr>
          <p:cNvPr id="381" name="Google Shape;381;p53"/>
          <p:cNvSpPr txBox="1"/>
          <p:nvPr/>
        </p:nvSpPr>
        <p:spPr>
          <a:xfrm>
            <a:off x="706050" y="1470200"/>
            <a:ext cx="7731900" cy="34173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Contrairement à la rente du RRQ et à la PSV, vous devez prendre votre retraite du Collège pour toucher votre rente du RREGOP</a:t>
            </a:r>
            <a:r>
              <a:rPr lang="fr-CA" sz="2400" baseline="30000" dirty="0">
                <a:solidFill>
                  <a:schemeClr val="lt1"/>
                </a:solidFill>
                <a:latin typeface="Oswald"/>
                <a:ea typeface="Oswald"/>
                <a:cs typeface="Oswald"/>
                <a:sym typeface="Oswald"/>
              </a:rPr>
              <a:t>1 </a:t>
            </a:r>
            <a:endParaRPr lang="fr-CA" sz="2400" baseline="300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L'âge auquel une personne peut commencer à toucher sa rente du RREGOP varie selon le nombre d'années de service pour l'admissibilité de cette personne</a:t>
            </a:r>
            <a:endParaRPr lang="fr-CA" sz="2400" dirty="0">
              <a:solidFill>
                <a:schemeClr val="lt1"/>
              </a:solidFill>
              <a:latin typeface="Oswald"/>
              <a:ea typeface="Oswald"/>
              <a:cs typeface="Oswald"/>
            </a:endParaRPr>
          </a:p>
          <a:p>
            <a:pPr marL="457200" indent="-381000">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Une personne peut choisir de commencer à toucher sa rente dès 55 ans, mais celle-ci risque d'être soumise à une réduction</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1">
                                            <p:txEl>
                                              <p:pRg st="0" end="0"/>
                                            </p:txEl>
                                          </p:spTgt>
                                        </p:tgtEl>
                                        <p:attrNameLst>
                                          <p:attrName>style.visibility</p:attrName>
                                        </p:attrNameLst>
                                      </p:cBhvr>
                                      <p:to>
                                        <p:strVal val="visible"/>
                                      </p:to>
                                    </p:set>
                                    <p:animEffect transition="in" filter="fade">
                                      <p:cBhvr>
                                        <p:cTn id="7" dur="1000"/>
                                        <p:tgtEl>
                                          <p:spTgt spid="3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xEl>
                                              <p:pRg st="1" end="1"/>
                                            </p:txEl>
                                          </p:spTgt>
                                        </p:tgtEl>
                                        <p:attrNameLst>
                                          <p:attrName>style.visibility</p:attrName>
                                        </p:attrNameLst>
                                      </p:cBhvr>
                                      <p:to>
                                        <p:strVal val="visible"/>
                                      </p:to>
                                    </p:set>
                                    <p:animEffect transition="in" filter="fade">
                                      <p:cBhvr>
                                        <p:cTn id="12" dur="1000"/>
                                        <p:tgtEl>
                                          <p:spTgt spid="3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1">
                                            <p:txEl>
                                              <p:pRg st="2" end="2"/>
                                            </p:txEl>
                                          </p:spTgt>
                                        </p:tgtEl>
                                        <p:attrNameLst>
                                          <p:attrName>style.visibility</p:attrName>
                                        </p:attrNameLst>
                                      </p:cBhvr>
                                      <p:to>
                                        <p:strVal val="visible"/>
                                      </p:to>
                                    </p:set>
                                    <p:animEffect transition="in" filter="fade">
                                      <p:cBhvr>
                                        <p:cTn id="17" dur="1000"/>
                                        <p:tgtEl>
                                          <p:spTgt spid="38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86"/>
        <p:cNvGrpSpPr/>
        <p:nvPr/>
      </p:nvGrpSpPr>
      <p:grpSpPr>
        <a:xfrm>
          <a:off x="0" y="0"/>
          <a:ext cx="0" cy="0"/>
          <a:chOff x="0" y="0"/>
          <a:chExt cx="0" cy="0"/>
        </a:xfrm>
      </p:grpSpPr>
      <p:sp>
        <p:nvSpPr>
          <p:cNvPr id="387" name="Google Shape;387;p54"/>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pPr marL="0" lvl="0" indent="0" algn="ctr" rtl="0">
              <a:spcBef>
                <a:spcPts val="0"/>
              </a:spcBef>
              <a:spcAft>
                <a:spcPts val="0"/>
              </a:spcAft>
              <a:buNone/>
            </a:pPr>
            <a:r>
              <a:rPr lang="fr-CA" b="1" dirty="0"/>
              <a:t>Admissibilité- RREGOP</a:t>
            </a:r>
          </a:p>
        </p:txBody>
      </p:sp>
      <p:sp>
        <p:nvSpPr>
          <p:cNvPr id="390" name="Google Shape;390;p5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42</a:t>
            </a:fld>
            <a:endParaRPr>
              <a:latin typeface="Oswald"/>
              <a:ea typeface="Oswald"/>
              <a:cs typeface="Oswald"/>
              <a:sym typeface="Oswald"/>
            </a:endParaRPr>
          </a:p>
        </p:txBody>
      </p:sp>
      <p:sp>
        <p:nvSpPr>
          <p:cNvPr id="388" name="Google Shape;388;p54"/>
          <p:cNvSpPr txBox="1"/>
          <p:nvPr/>
        </p:nvSpPr>
        <p:spPr>
          <a:xfrm>
            <a:off x="645900" y="2214175"/>
            <a:ext cx="7852200" cy="2312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CA" sz="2400" dirty="0">
              <a:solidFill>
                <a:schemeClr val="lt1"/>
              </a:solidFill>
              <a:latin typeface="Oswald"/>
              <a:ea typeface="Oswald"/>
              <a:cs typeface="Oswald"/>
            </a:endParaRPr>
          </a:p>
          <a:p>
            <a:pPr marL="457200" lvl="0" indent="0" algn="l" rtl="0">
              <a:lnSpc>
                <a:spcPct val="115000"/>
              </a:lnSpc>
              <a:spcBef>
                <a:spcPts val="0"/>
              </a:spcBef>
              <a:spcAft>
                <a:spcPts val="0"/>
              </a:spcAft>
              <a:buNone/>
            </a:pPr>
            <a:endParaRPr lang="fr-CA" sz="2400" dirty="0">
              <a:solidFill>
                <a:schemeClr val="lt1"/>
              </a:solidFill>
              <a:latin typeface="Oswald"/>
              <a:ea typeface="Oswald"/>
              <a:cs typeface="Oswald"/>
            </a:endParaRPr>
          </a:p>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Avoir au moins 61 ans </a:t>
            </a:r>
            <a:endParaRPr lang="fr-CA" sz="2400" dirty="0">
              <a:solidFill>
                <a:schemeClr val="lt1"/>
              </a:solidFill>
              <a:latin typeface="Oswald"/>
              <a:ea typeface="Oswald"/>
              <a:cs typeface="Oswald"/>
            </a:endParaRPr>
          </a:p>
          <a:p>
            <a:pPr marL="1371600" lvl="0" indent="0" algn="l" rtl="0">
              <a:spcBef>
                <a:spcPts val="0"/>
              </a:spcBef>
              <a:spcAft>
                <a:spcPts val="0"/>
              </a:spcAft>
              <a:buNone/>
            </a:pPr>
            <a:r>
              <a:rPr lang="fr-CA" sz="2400" b="1" dirty="0">
                <a:latin typeface="Oswald"/>
                <a:ea typeface="Oswald"/>
                <a:cs typeface="Oswald"/>
                <a:sym typeface="Oswald"/>
              </a:rPr>
              <a:t>ou</a:t>
            </a:r>
            <a:endParaRPr lang="fr-CA" sz="2400" dirty="0">
              <a:latin typeface="Oswald"/>
              <a:ea typeface="Oswald"/>
              <a:cs typeface="Oswald"/>
            </a:endParaRPr>
          </a:p>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Avoir au moins 35 années de service pour l'admissibilité (même avant 55 ans)</a:t>
            </a:r>
            <a:endParaRPr lang="fr-CA" sz="2400" dirty="0">
              <a:solidFill>
                <a:schemeClr val="lt1"/>
              </a:solidFill>
              <a:latin typeface="Oswald"/>
              <a:ea typeface="Oswald"/>
              <a:cs typeface="Oswald"/>
            </a:endParaRPr>
          </a:p>
          <a:p>
            <a:pPr marL="1371600" lvl="0" indent="0" algn="l" rtl="0">
              <a:spcBef>
                <a:spcPts val="0"/>
              </a:spcBef>
              <a:spcAft>
                <a:spcPts val="0"/>
              </a:spcAft>
              <a:buNone/>
            </a:pPr>
            <a:r>
              <a:rPr lang="fr-CA" sz="2400" b="1" dirty="0">
                <a:latin typeface="Oswald"/>
                <a:ea typeface="Oswald"/>
                <a:cs typeface="Oswald"/>
                <a:sym typeface="Oswald"/>
              </a:rPr>
              <a:t>ou</a:t>
            </a:r>
            <a:endParaRPr lang="fr-CA" sz="2400" dirty="0">
              <a:latin typeface="Oswald"/>
              <a:ea typeface="Oswald"/>
              <a:cs typeface="Oswald"/>
            </a:endParaRPr>
          </a:p>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Avoir au moins 60 ans </a:t>
            </a:r>
            <a:r>
              <a:rPr lang="fr-CA" sz="2400" b="1" dirty="0">
                <a:latin typeface="Oswald"/>
                <a:ea typeface="Oswald"/>
                <a:cs typeface="Oswald"/>
                <a:sym typeface="Oswald"/>
              </a:rPr>
              <a:t>et</a:t>
            </a:r>
            <a:r>
              <a:rPr lang="fr-CA" sz="2400" dirty="0">
                <a:latin typeface="Oswald"/>
                <a:ea typeface="Oswald"/>
                <a:cs typeface="Oswald"/>
                <a:sym typeface="Oswald"/>
              </a:rPr>
              <a:t> </a:t>
            </a:r>
            <a:r>
              <a:rPr lang="fr-CA" sz="2400" dirty="0">
                <a:solidFill>
                  <a:schemeClr val="lt1"/>
                </a:solidFill>
                <a:latin typeface="Oswald"/>
                <a:ea typeface="Oswald"/>
                <a:cs typeface="Oswald"/>
                <a:sym typeface="Oswald"/>
              </a:rPr>
              <a:t>avoir (âge + années de service pour l'admissibilité) = 90</a:t>
            </a:r>
            <a:endParaRPr lang="fr-CA" sz="2400" dirty="0">
              <a:solidFill>
                <a:schemeClr val="lt1"/>
              </a:solidFill>
              <a:latin typeface="Oswald"/>
              <a:ea typeface="Oswald"/>
              <a:cs typeface="Oswald"/>
            </a:endParaRPr>
          </a:p>
          <a:p>
            <a:pPr marL="457200" lvl="0" indent="0" algn="l" rtl="0">
              <a:spcBef>
                <a:spcPts val="0"/>
              </a:spcBef>
              <a:spcAft>
                <a:spcPts val="0"/>
              </a:spcAft>
              <a:buNone/>
            </a:pPr>
            <a:endParaRPr lang="fr-CA" sz="2400" baseline="30000" dirty="0">
              <a:solidFill>
                <a:schemeClr val="lt1"/>
              </a:solidFill>
              <a:latin typeface="Oswald"/>
              <a:ea typeface="Oswald"/>
              <a:cs typeface="Oswald"/>
            </a:endParaRPr>
          </a:p>
          <a:p>
            <a:pPr marL="0" lvl="0" indent="0" algn="l" rtl="0">
              <a:spcBef>
                <a:spcPts val="0"/>
              </a:spcBef>
              <a:spcAft>
                <a:spcPts val="0"/>
              </a:spcAft>
              <a:buNone/>
            </a:pPr>
            <a:endParaRPr lang="fr-CA" sz="2400" dirty="0">
              <a:solidFill>
                <a:schemeClr val="lt1"/>
              </a:solidFill>
              <a:latin typeface="Oswald"/>
              <a:ea typeface="Oswald"/>
              <a:cs typeface="Oswald"/>
            </a:endParaRPr>
          </a:p>
        </p:txBody>
      </p:sp>
      <p:sp>
        <p:nvSpPr>
          <p:cNvPr id="389" name="Google Shape;389;p54"/>
          <p:cNvSpPr txBox="1"/>
          <p:nvPr/>
        </p:nvSpPr>
        <p:spPr>
          <a:xfrm>
            <a:off x="645900" y="1553300"/>
            <a:ext cx="6753300" cy="558300"/>
          </a:xfrm>
          <a:prstGeom prst="rect">
            <a:avLst/>
          </a:prstGeom>
          <a:noFill/>
          <a:ln>
            <a:noFill/>
          </a:ln>
        </p:spPr>
        <p:txBody>
          <a:bodyPr spcFirstLastPara="1" wrap="square" lIns="91425" tIns="91425" rIns="91425" bIns="91425" anchor="ctr" anchorCtr="0">
            <a:noAutofit/>
          </a:bodyPr>
          <a:lstStyle/>
          <a:p>
            <a:pPr>
              <a:lnSpc>
                <a:spcPct val="115000"/>
              </a:lnSpc>
            </a:pPr>
            <a:r>
              <a:rPr lang="fr-CA" sz="2800" dirty="0">
                <a:solidFill>
                  <a:schemeClr val="lt1"/>
                </a:solidFill>
                <a:latin typeface="Oswald"/>
                <a:ea typeface="Oswald"/>
                <a:cs typeface="Oswald"/>
                <a:sym typeface="Oswald"/>
              </a:rPr>
              <a:t>Pour la </a:t>
            </a:r>
            <a:r>
              <a:rPr lang="fr-CA" sz="2800" b="1" u="sng" dirty="0">
                <a:solidFill>
                  <a:schemeClr val="lt1"/>
                </a:solidFill>
                <a:latin typeface="Oswald"/>
                <a:ea typeface="Oswald"/>
                <a:cs typeface="Oswald"/>
                <a:sym typeface="Oswald"/>
              </a:rPr>
              <a:t>rente sans réduction</a:t>
            </a:r>
            <a:r>
              <a:rPr lang="fr-CA" sz="2800" dirty="0">
                <a:solidFill>
                  <a:schemeClr val="lt1"/>
                </a:solidFill>
                <a:latin typeface="Oswald"/>
                <a:ea typeface="Oswald"/>
                <a:cs typeface="Oswald"/>
                <a:sym typeface="Oswald"/>
              </a:rPr>
              <a:t>, vous devez :</a:t>
            </a:r>
            <a:endParaRPr lang="fr-CA" sz="2800" dirty="0">
              <a:solidFill>
                <a:schemeClr val="lt1"/>
              </a:solidFill>
              <a:latin typeface="Average"/>
              <a:ea typeface="Average"/>
              <a:cs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8">
                                            <p:txEl>
                                              <p:pRg st="2" end="2"/>
                                            </p:txEl>
                                          </p:spTgt>
                                        </p:tgtEl>
                                        <p:attrNameLst>
                                          <p:attrName>style.visibility</p:attrName>
                                        </p:attrNameLst>
                                      </p:cBhvr>
                                      <p:to>
                                        <p:strVal val="visible"/>
                                      </p:to>
                                    </p:set>
                                    <p:animEffect transition="in" filter="fade">
                                      <p:cBhvr>
                                        <p:cTn id="7" dur="1000"/>
                                        <p:tgtEl>
                                          <p:spTgt spid="38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8">
                                            <p:txEl>
                                              <p:pRg st="3" end="3"/>
                                            </p:txEl>
                                          </p:spTgt>
                                        </p:tgtEl>
                                        <p:attrNameLst>
                                          <p:attrName>style.visibility</p:attrName>
                                        </p:attrNameLst>
                                      </p:cBhvr>
                                      <p:to>
                                        <p:strVal val="visible"/>
                                      </p:to>
                                    </p:set>
                                    <p:animEffect transition="in" filter="fade">
                                      <p:cBhvr>
                                        <p:cTn id="12" dur="1000"/>
                                        <p:tgtEl>
                                          <p:spTgt spid="38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8">
                                            <p:txEl>
                                              <p:pRg st="4" end="4"/>
                                            </p:txEl>
                                          </p:spTgt>
                                        </p:tgtEl>
                                        <p:attrNameLst>
                                          <p:attrName>style.visibility</p:attrName>
                                        </p:attrNameLst>
                                      </p:cBhvr>
                                      <p:to>
                                        <p:strVal val="visible"/>
                                      </p:to>
                                    </p:set>
                                    <p:animEffect transition="in" filter="fade">
                                      <p:cBhvr>
                                        <p:cTn id="17" dur="1000"/>
                                        <p:tgtEl>
                                          <p:spTgt spid="38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8">
                                            <p:txEl>
                                              <p:pRg st="5" end="5"/>
                                            </p:txEl>
                                          </p:spTgt>
                                        </p:tgtEl>
                                        <p:attrNameLst>
                                          <p:attrName>style.visibility</p:attrName>
                                        </p:attrNameLst>
                                      </p:cBhvr>
                                      <p:to>
                                        <p:strVal val="visible"/>
                                      </p:to>
                                    </p:set>
                                    <p:animEffect transition="in" filter="fade">
                                      <p:cBhvr>
                                        <p:cTn id="22" dur="1000"/>
                                        <p:tgtEl>
                                          <p:spTgt spid="38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8">
                                            <p:txEl>
                                              <p:pRg st="6" end="6"/>
                                            </p:txEl>
                                          </p:spTgt>
                                        </p:tgtEl>
                                        <p:attrNameLst>
                                          <p:attrName>style.visibility</p:attrName>
                                        </p:attrNameLst>
                                      </p:cBhvr>
                                      <p:to>
                                        <p:strVal val="visible"/>
                                      </p:to>
                                    </p:set>
                                    <p:animEffect transition="in" filter="fade">
                                      <p:cBhvr>
                                        <p:cTn id="27" dur="1000"/>
                                        <p:tgtEl>
                                          <p:spTgt spid="38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pic>
        <p:nvPicPr>
          <p:cNvPr id="3" name="Picture 2">
            <a:extLst>
              <a:ext uri="{FF2B5EF4-FFF2-40B4-BE49-F238E27FC236}">
                <a16:creationId xmlns:a16="http://schemas.microsoft.com/office/drawing/2014/main" id="{53F59F50-A1BE-49DF-B23B-E1A1F698504C}"/>
              </a:ext>
            </a:extLst>
          </p:cNvPr>
          <p:cNvPicPr>
            <a:picLocks noChangeAspect="1"/>
          </p:cNvPicPr>
          <p:nvPr/>
        </p:nvPicPr>
        <p:blipFill>
          <a:blip r:embed="rId3"/>
          <a:stretch>
            <a:fillRect/>
          </a:stretch>
        </p:blipFill>
        <p:spPr>
          <a:xfrm>
            <a:off x="404838" y="71717"/>
            <a:ext cx="4796453" cy="4769223"/>
          </a:xfrm>
          <a:prstGeom prst="rect">
            <a:avLst/>
          </a:prstGeom>
        </p:spPr>
      </p:pic>
      <p:sp>
        <p:nvSpPr>
          <p:cNvPr id="395" name="Google Shape;395;p55"/>
          <p:cNvSpPr/>
          <p:nvPr/>
        </p:nvSpPr>
        <p:spPr>
          <a:xfrm>
            <a:off x="5421500" y="596398"/>
            <a:ext cx="3005700" cy="2648139"/>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CA" sz="1800" dirty="0">
              <a:solidFill>
                <a:schemeClr val="lt1"/>
              </a:solidFill>
              <a:latin typeface="Oswald"/>
              <a:ea typeface="Oswald"/>
              <a:cs typeface="Oswald"/>
            </a:endParaRPr>
          </a:p>
          <a:p>
            <a:r>
              <a:rPr lang="fr-CA" sz="1800" dirty="0">
                <a:solidFill>
                  <a:schemeClr val="lt1"/>
                </a:solidFill>
                <a:latin typeface="Oswald"/>
                <a:ea typeface="Oswald"/>
                <a:cs typeface="Oswald"/>
                <a:sym typeface="Oswald"/>
              </a:rPr>
              <a:t>Le </a:t>
            </a:r>
            <a:r>
              <a:rPr lang="fr-CA" sz="1800" i="1" dirty="0">
                <a:solidFill>
                  <a:schemeClr val="lt1"/>
                </a:solidFill>
                <a:latin typeface="Oswald"/>
                <a:ea typeface="Oswald"/>
                <a:cs typeface="Oswald"/>
                <a:sym typeface="Oswald"/>
              </a:rPr>
              <a:t>Relevé de participation</a:t>
            </a:r>
            <a:r>
              <a:rPr lang="fr-CA" sz="1800" dirty="0">
                <a:solidFill>
                  <a:schemeClr val="lt1"/>
                </a:solidFill>
                <a:latin typeface="Oswald"/>
                <a:ea typeface="Oswald"/>
                <a:cs typeface="Oswald"/>
                <a:sym typeface="Oswald"/>
              </a:rPr>
              <a:t> du RREGOP indique :</a:t>
            </a:r>
            <a:endParaRPr lang="fr-CA" sz="1800" dirty="0">
              <a:solidFill>
                <a:schemeClr val="lt1"/>
              </a:solidFill>
              <a:latin typeface="Oswald"/>
              <a:ea typeface="Oswald"/>
              <a:cs typeface="Oswald"/>
            </a:endParaRPr>
          </a:p>
          <a:p>
            <a:pPr marL="0" lvl="0" indent="0" algn="l" rtl="0">
              <a:spcBef>
                <a:spcPts val="0"/>
              </a:spcBef>
              <a:spcAft>
                <a:spcPts val="0"/>
              </a:spcAft>
              <a:buNone/>
            </a:pPr>
            <a:endParaRPr lang="fr-CA" sz="1800" dirty="0">
              <a:solidFill>
                <a:schemeClr val="lt1"/>
              </a:solidFill>
              <a:latin typeface="Oswald"/>
              <a:ea typeface="Oswald"/>
              <a:cs typeface="Oswald"/>
            </a:endParaRPr>
          </a:p>
          <a:p>
            <a:r>
              <a:rPr lang="fr-CA" sz="1800" dirty="0">
                <a:solidFill>
                  <a:schemeClr val="lt1"/>
                </a:solidFill>
                <a:latin typeface="Oswald"/>
                <a:ea typeface="Oswald"/>
                <a:cs typeface="Oswald"/>
                <a:sym typeface="Oswald"/>
              </a:rPr>
              <a:t>la première date à laquelle la retraite est possible (</a:t>
            </a:r>
            <a:r>
              <a:rPr lang="fr-CA" sz="1800" u="sng" dirty="0">
                <a:latin typeface="Oswald"/>
                <a:ea typeface="Oswald"/>
                <a:cs typeface="Oswald"/>
                <a:sym typeface="Oswald"/>
              </a:rPr>
              <a:t>avec réduction</a:t>
            </a:r>
            <a:r>
              <a:rPr lang="fr-CA" sz="1800" dirty="0">
                <a:solidFill>
                  <a:schemeClr val="lt1"/>
                </a:solidFill>
                <a:latin typeface="Oswald"/>
                <a:ea typeface="Oswald"/>
                <a:cs typeface="Oswald"/>
                <a:sym typeface="Oswald"/>
              </a:rPr>
              <a:t>)</a:t>
            </a:r>
            <a:endParaRPr lang="fr-CA" sz="1800" dirty="0">
              <a:solidFill>
                <a:schemeClr val="lt1"/>
              </a:solidFill>
              <a:latin typeface="Oswald"/>
              <a:ea typeface="Oswald"/>
              <a:cs typeface="Oswald"/>
            </a:endParaRPr>
          </a:p>
          <a:p>
            <a:pPr marL="457200" lvl="0" indent="0" algn="l" rtl="0">
              <a:spcBef>
                <a:spcPts val="0"/>
              </a:spcBef>
              <a:spcAft>
                <a:spcPts val="0"/>
              </a:spcAft>
              <a:buNone/>
            </a:pPr>
            <a:endParaRPr lang="fr-CA" sz="1800" dirty="0">
              <a:solidFill>
                <a:schemeClr val="lt1"/>
              </a:solidFill>
              <a:latin typeface="Oswald"/>
              <a:ea typeface="Oswald"/>
              <a:cs typeface="Oswald"/>
            </a:endParaRPr>
          </a:p>
          <a:p>
            <a:r>
              <a:rPr lang="fr-CA" sz="1800" dirty="0">
                <a:solidFill>
                  <a:schemeClr val="lt1"/>
                </a:solidFill>
                <a:latin typeface="Oswald"/>
                <a:ea typeface="Oswald"/>
                <a:cs typeface="Oswald"/>
                <a:sym typeface="Oswald"/>
              </a:rPr>
              <a:t>la première date de retraite </a:t>
            </a:r>
            <a:r>
              <a:rPr lang="fr-CA" sz="1800" u="sng" dirty="0">
                <a:latin typeface="Oswald"/>
                <a:ea typeface="Oswald"/>
                <a:cs typeface="Oswald"/>
                <a:sym typeface="Oswald"/>
              </a:rPr>
              <a:t>sans réduction</a:t>
            </a:r>
            <a:endParaRPr lang="fr-CA" sz="1800" u="sng" dirty="0">
              <a:latin typeface="Oswald"/>
              <a:ea typeface="Oswald"/>
              <a:cs typeface="Oswald"/>
            </a:endParaRPr>
          </a:p>
          <a:p>
            <a:pPr marL="0" lvl="0" indent="0" algn="l" rtl="0">
              <a:spcBef>
                <a:spcPts val="0"/>
              </a:spcBef>
              <a:spcAft>
                <a:spcPts val="0"/>
              </a:spcAft>
              <a:buNone/>
            </a:pPr>
            <a:endParaRPr lang="fr-CA" sz="1800" dirty="0">
              <a:solidFill>
                <a:schemeClr val="lt1"/>
              </a:solidFill>
              <a:latin typeface="Oswald"/>
              <a:ea typeface="Oswald"/>
              <a:cs typeface="Oswald"/>
            </a:endParaRPr>
          </a:p>
        </p:txBody>
      </p:sp>
      <p:sp>
        <p:nvSpPr>
          <p:cNvPr id="397" name="Google Shape;397;p5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43</a:t>
            </a:fld>
            <a:endParaRPr>
              <a:latin typeface="Oswald"/>
              <a:ea typeface="Oswald"/>
              <a:cs typeface="Oswald"/>
              <a:sym typeface="Oswald"/>
            </a:endParaRPr>
          </a:p>
        </p:txBody>
      </p:sp>
      <p:sp>
        <p:nvSpPr>
          <p:cNvPr id="398" name="Google Shape;398;p55"/>
          <p:cNvSpPr/>
          <p:nvPr/>
        </p:nvSpPr>
        <p:spPr>
          <a:xfrm>
            <a:off x="2945475" y="3686175"/>
            <a:ext cx="673500" cy="4287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55"/>
          <p:cNvSpPr/>
          <p:nvPr/>
        </p:nvSpPr>
        <p:spPr>
          <a:xfrm>
            <a:off x="1901975" y="3686175"/>
            <a:ext cx="638700" cy="4665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0" name="Google Shape;400;p55"/>
          <p:cNvCxnSpPr/>
          <p:nvPr/>
        </p:nvCxnSpPr>
        <p:spPr>
          <a:xfrm flipH="1">
            <a:off x="2578914" y="1740770"/>
            <a:ext cx="2983376" cy="2021230"/>
          </a:xfrm>
          <a:prstGeom prst="straightConnector1">
            <a:avLst/>
          </a:prstGeom>
          <a:noFill/>
          <a:ln w="19050" cap="flat" cmpd="sng">
            <a:solidFill>
              <a:schemeClr val="dk2"/>
            </a:solidFill>
            <a:prstDash val="solid"/>
            <a:round/>
            <a:headEnd type="none" w="med" len="med"/>
            <a:tailEnd type="triangle" w="med" len="med"/>
          </a:ln>
        </p:spPr>
      </p:cxnSp>
      <p:cxnSp>
        <p:nvCxnSpPr>
          <p:cNvPr id="401" name="Google Shape;401;p55"/>
          <p:cNvCxnSpPr>
            <a:endCxn id="398" idx="6"/>
          </p:cNvCxnSpPr>
          <p:nvPr/>
        </p:nvCxnSpPr>
        <p:spPr>
          <a:xfrm flipH="1">
            <a:off x="3618975" y="2812125"/>
            <a:ext cx="1961100" cy="1088400"/>
          </a:xfrm>
          <a:prstGeom prst="straightConnector1">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23"/>
        <p:cNvGrpSpPr/>
        <p:nvPr/>
      </p:nvGrpSpPr>
      <p:grpSpPr>
        <a:xfrm>
          <a:off x="0" y="0"/>
          <a:ext cx="0" cy="0"/>
          <a:chOff x="0" y="0"/>
          <a:chExt cx="0" cy="0"/>
        </a:xfrm>
      </p:grpSpPr>
      <p:sp>
        <p:nvSpPr>
          <p:cNvPr id="424" name="Google Shape;424;p57"/>
          <p:cNvSpPr txBox="1">
            <a:spLocks noGrp="1"/>
          </p:cNvSpPr>
          <p:nvPr>
            <p:ph type="title"/>
          </p:nvPr>
        </p:nvSpPr>
        <p:spPr>
          <a:xfrm>
            <a:off x="376518" y="338667"/>
            <a:ext cx="8256494" cy="1165283"/>
          </a:xfrm>
          <a:prstGeom prst="rect">
            <a:avLst/>
          </a:prstGeom>
          <a:solidFill>
            <a:schemeClr val="lt1"/>
          </a:solidFill>
        </p:spPr>
        <p:txBody>
          <a:bodyPr spcFirstLastPara="1" wrap="square" lIns="91425" tIns="91425" rIns="91425" bIns="91425" anchor="ctr" anchorCtr="0">
            <a:noAutofit/>
          </a:bodyPr>
          <a:lstStyle/>
          <a:p>
            <a:r>
              <a:rPr lang="fr-CA" b="1" dirty="0"/>
              <a:t>Admissibilité - RREGOP – </a:t>
            </a:r>
            <a:br>
              <a:rPr lang="fr-CA" b="1" dirty="0"/>
            </a:br>
            <a:r>
              <a:rPr lang="fr-CA" b="1" dirty="0"/>
              <a:t>« Retraite anticipée »</a:t>
            </a:r>
          </a:p>
        </p:txBody>
      </p:sp>
      <p:sp>
        <p:nvSpPr>
          <p:cNvPr id="427" name="Google Shape;427;p57"/>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44</a:t>
            </a:fld>
            <a:endParaRPr>
              <a:latin typeface="Oswald"/>
              <a:ea typeface="Oswald"/>
              <a:cs typeface="Oswald"/>
              <a:sym typeface="Oswald"/>
            </a:endParaRPr>
          </a:p>
        </p:txBody>
      </p:sp>
      <p:sp>
        <p:nvSpPr>
          <p:cNvPr id="425" name="Google Shape;425;p57"/>
          <p:cNvSpPr txBox="1"/>
          <p:nvPr/>
        </p:nvSpPr>
        <p:spPr>
          <a:xfrm>
            <a:off x="645900" y="2137975"/>
            <a:ext cx="7852200" cy="1076100"/>
          </a:xfrm>
          <a:prstGeom prst="rect">
            <a:avLst/>
          </a:prstGeom>
          <a:noFill/>
          <a:ln>
            <a:noFill/>
          </a:ln>
        </p:spPr>
        <p:txBody>
          <a:bodyPr spcFirstLastPara="1" wrap="square" lIns="91425" tIns="91425" rIns="91425" bIns="91425" anchor="ctr" anchorCtr="0">
            <a:noAutofit/>
          </a:bodyPr>
          <a:lstStyle/>
          <a:p>
            <a:pPr marL="457200" indent="-381000">
              <a:lnSpc>
                <a:spcPct val="150000"/>
              </a:lnSpc>
              <a:buClr>
                <a:schemeClr val="lt1"/>
              </a:buClr>
              <a:buSzPts val="2400"/>
              <a:buFont typeface="Oswald"/>
              <a:buChar char="●"/>
            </a:pPr>
            <a:r>
              <a:rPr lang="fr-CA" sz="2400" dirty="0">
                <a:solidFill>
                  <a:schemeClr val="lt1"/>
                </a:solidFill>
                <a:latin typeface="Oswald"/>
                <a:ea typeface="Oswald"/>
                <a:cs typeface="Oswald"/>
                <a:sym typeface="Oswald"/>
              </a:rPr>
              <a:t>vous avez au moins 55 ans, </a:t>
            </a:r>
            <a:r>
              <a:rPr lang="fr-CA" sz="2400" b="1" dirty="0">
                <a:solidFill>
                  <a:schemeClr val="lt1"/>
                </a:solidFill>
                <a:latin typeface="Oswald"/>
                <a:ea typeface="Oswald"/>
                <a:cs typeface="Oswald"/>
                <a:sym typeface="Oswald"/>
              </a:rPr>
              <a:t>et</a:t>
            </a:r>
            <a:endParaRPr lang="fr-CA" sz="2400" b="1" dirty="0">
              <a:solidFill>
                <a:schemeClr val="lt1"/>
              </a:solidFill>
              <a:latin typeface="Oswald"/>
              <a:ea typeface="Oswald"/>
              <a:cs typeface="Oswald"/>
            </a:endParaRPr>
          </a:p>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vous participiez au RREGOP la journée précédant votre retraite </a:t>
            </a:r>
            <a:endParaRPr lang="fr-CA" sz="2400" dirty="0">
              <a:solidFill>
                <a:schemeClr val="lt1"/>
              </a:solidFill>
              <a:latin typeface="Oswald"/>
              <a:ea typeface="Oswald"/>
              <a:cs typeface="Oswald"/>
            </a:endParaRPr>
          </a:p>
        </p:txBody>
      </p:sp>
      <p:sp>
        <p:nvSpPr>
          <p:cNvPr id="426" name="Google Shape;426;p57"/>
          <p:cNvSpPr txBox="1"/>
          <p:nvPr/>
        </p:nvSpPr>
        <p:spPr>
          <a:xfrm>
            <a:off x="645900" y="1580200"/>
            <a:ext cx="7852200" cy="558300"/>
          </a:xfrm>
          <a:prstGeom prst="rect">
            <a:avLst/>
          </a:prstGeom>
          <a:noFill/>
          <a:ln>
            <a:noFill/>
          </a:ln>
        </p:spPr>
        <p:txBody>
          <a:bodyPr spcFirstLastPara="1" wrap="square" lIns="91425" tIns="91425" rIns="91425" bIns="91425" anchor="ctr" anchorCtr="0">
            <a:noAutofit/>
          </a:bodyPr>
          <a:lstStyle/>
          <a:p>
            <a:pPr>
              <a:lnSpc>
                <a:spcPct val="115000"/>
              </a:lnSpc>
            </a:pPr>
            <a:r>
              <a:rPr lang="fr-CA" sz="2800">
                <a:solidFill>
                  <a:schemeClr val="lt1"/>
                </a:solidFill>
                <a:latin typeface="Oswald"/>
                <a:ea typeface="Oswald"/>
                <a:cs typeface="Oswald"/>
                <a:sym typeface="Oswald"/>
              </a:rPr>
              <a:t>La retraite anticipée </a:t>
            </a:r>
            <a:r>
              <a:rPr lang="fr-CA" sz="2800" u="sng">
                <a:solidFill>
                  <a:schemeClr val="lt1"/>
                </a:solidFill>
                <a:latin typeface="Oswald"/>
                <a:ea typeface="Oswald"/>
                <a:cs typeface="Oswald"/>
                <a:sym typeface="Oswald"/>
              </a:rPr>
              <a:t>(avec réduction)</a:t>
            </a:r>
            <a:r>
              <a:rPr lang="fr-CA" sz="2800">
                <a:solidFill>
                  <a:schemeClr val="lt1"/>
                </a:solidFill>
                <a:latin typeface="Oswald"/>
                <a:ea typeface="Oswald"/>
                <a:cs typeface="Oswald"/>
                <a:sym typeface="Oswald"/>
              </a:rPr>
              <a:t> est possible </a:t>
            </a:r>
            <a:r>
              <a:rPr lang="fr-CA" sz="2800" b="1">
                <a:solidFill>
                  <a:schemeClr val="lt1"/>
                </a:solidFill>
                <a:latin typeface="Oswald"/>
                <a:ea typeface="Oswald"/>
                <a:cs typeface="Oswald"/>
                <a:sym typeface="Oswald"/>
              </a:rPr>
              <a:t>si </a:t>
            </a:r>
            <a:r>
              <a:rPr lang="fr-CA" sz="2800">
                <a:solidFill>
                  <a:schemeClr val="lt1"/>
                </a:solidFill>
                <a:latin typeface="Oswald"/>
                <a:ea typeface="Oswald"/>
                <a:cs typeface="Oswald"/>
                <a:sym typeface="Oswald"/>
              </a:rPr>
              <a:t>:</a:t>
            </a:r>
            <a:endParaRPr lang="fr-CA" sz="2800">
              <a:solidFill>
                <a:schemeClr val="lt1"/>
              </a:solidFill>
              <a:latin typeface="Average"/>
              <a:ea typeface="Average"/>
              <a:cs typeface="Average"/>
            </a:endParaRPr>
          </a:p>
        </p:txBody>
      </p:sp>
      <p:sp>
        <p:nvSpPr>
          <p:cNvPr id="428" name="Google Shape;428;p57"/>
          <p:cNvSpPr txBox="1"/>
          <p:nvPr/>
        </p:nvSpPr>
        <p:spPr>
          <a:xfrm>
            <a:off x="592500" y="3290325"/>
            <a:ext cx="7321500" cy="68015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fr-CA" sz="2800" b="1">
                <a:solidFill>
                  <a:schemeClr val="lt1"/>
                </a:solidFill>
                <a:latin typeface="Oswald"/>
                <a:ea typeface="Oswald"/>
                <a:cs typeface="Oswald"/>
                <a:sym typeface="Oswald"/>
              </a:rPr>
              <a:t>Réduction :</a:t>
            </a:r>
            <a:endParaRPr lang="fr-CA">
              <a:solidFill>
                <a:schemeClr val="lt1"/>
              </a:solidFill>
              <a:latin typeface="Average"/>
              <a:ea typeface="Average"/>
              <a:cs typeface="Average"/>
            </a:endParaRPr>
          </a:p>
        </p:txBody>
      </p:sp>
      <p:sp>
        <p:nvSpPr>
          <p:cNvPr id="429" name="Google Shape;429;p57"/>
          <p:cNvSpPr txBox="1"/>
          <p:nvPr/>
        </p:nvSpPr>
        <p:spPr>
          <a:xfrm>
            <a:off x="163875" y="3845850"/>
            <a:ext cx="8326500" cy="1051540"/>
          </a:xfrm>
          <a:prstGeom prst="rect">
            <a:avLst/>
          </a:prstGeom>
          <a:noFill/>
          <a:ln>
            <a:noFill/>
          </a:ln>
        </p:spPr>
        <p:txBody>
          <a:bodyPr spcFirstLastPara="1" wrap="square" lIns="91425" tIns="91425" rIns="91425" bIns="91425" anchor="t" anchorCtr="0">
            <a:spAutoFit/>
          </a:bodyPr>
          <a:lstStyle/>
          <a:p>
            <a:pPr marL="914400" indent="-381000">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La rente du RREGOP est réduite de façon permanente de </a:t>
            </a:r>
            <a:r>
              <a:rPr lang="fr-CA" sz="2400" b="1" dirty="0">
                <a:latin typeface="Oswald"/>
                <a:ea typeface="Oswald"/>
                <a:cs typeface="Oswald"/>
                <a:sym typeface="Oswald"/>
              </a:rPr>
              <a:t>0,5 %</a:t>
            </a:r>
            <a:r>
              <a:rPr lang="fr-CA" sz="2400" dirty="0">
                <a:solidFill>
                  <a:schemeClr val="lt1"/>
                </a:solidFill>
                <a:latin typeface="Oswald"/>
                <a:ea typeface="Oswald"/>
                <a:cs typeface="Oswald"/>
                <a:sym typeface="Oswald"/>
              </a:rPr>
              <a:t> par mois d'anticipation (</a:t>
            </a:r>
            <a:r>
              <a:rPr lang="fr-CA" sz="2400" b="1" dirty="0">
                <a:latin typeface="Oswald"/>
                <a:ea typeface="Oswald"/>
                <a:cs typeface="Oswald"/>
                <a:sym typeface="Oswald"/>
              </a:rPr>
              <a:t>6 %</a:t>
            </a:r>
            <a:r>
              <a:rPr lang="fr-CA" sz="2400" dirty="0">
                <a:solidFill>
                  <a:schemeClr val="lt1"/>
                </a:solidFill>
                <a:latin typeface="Oswald"/>
                <a:ea typeface="Oswald"/>
                <a:cs typeface="Oswald"/>
                <a:sym typeface="Oswald"/>
              </a:rPr>
              <a:t> par an)</a:t>
            </a:r>
            <a:endParaRPr lang="fr-CA" dirty="0">
              <a:solidFill>
                <a:schemeClr val="lt1"/>
              </a:solidFill>
              <a:latin typeface="Average"/>
              <a:ea typeface="Average"/>
              <a:cs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5">
                                            <p:txEl>
                                              <p:pRg st="1" end="1"/>
                                            </p:txEl>
                                          </p:spTgt>
                                        </p:tgtEl>
                                        <p:attrNameLst>
                                          <p:attrName>style.visibility</p:attrName>
                                        </p:attrNameLst>
                                      </p:cBhvr>
                                      <p:to>
                                        <p:strVal val="visible"/>
                                      </p:to>
                                    </p:set>
                                    <p:animEffect transition="in" filter="fade">
                                      <p:cBhvr>
                                        <p:cTn id="7" dur="1000"/>
                                        <p:tgtEl>
                                          <p:spTgt spid="42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5">
                                            <p:txEl>
                                              <p:pRg st="0" end="0"/>
                                            </p:txEl>
                                          </p:spTgt>
                                        </p:tgtEl>
                                        <p:attrNameLst>
                                          <p:attrName>style.visibility</p:attrName>
                                        </p:attrNameLst>
                                      </p:cBhvr>
                                      <p:to>
                                        <p:strVal val="visible"/>
                                      </p:to>
                                    </p:set>
                                    <p:animEffect transition="in" filter="fade">
                                      <p:cBhvr>
                                        <p:cTn id="12" dur="1000"/>
                                        <p:tgtEl>
                                          <p:spTgt spid="4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8"/>
                                        </p:tgtEl>
                                        <p:attrNameLst>
                                          <p:attrName>style.visibility</p:attrName>
                                        </p:attrNameLst>
                                      </p:cBhvr>
                                      <p:to>
                                        <p:strVal val="visible"/>
                                      </p:to>
                                    </p:set>
                                    <p:animEffect transition="in" filter="fade">
                                      <p:cBhvr>
                                        <p:cTn id="17" dur="500"/>
                                        <p:tgtEl>
                                          <p:spTgt spid="4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9"/>
                                        </p:tgtEl>
                                        <p:attrNameLst>
                                          <p:attrName>style.visibility</p:attrName>
                                        </p:attrNameLst>
                                      </p:cBhvr>
                                      <p:to>
                                        <p:strVal val="visible"/>
                                      </p:to>
                                    </p:set>
                                    <p:animEffect transition="in" filter="fade">
                                      <p:cBhvr>
                                        <p:cTn id="20" dur="500"/>
                                        <p:tgtEl>
                                          <p:spTgt spid="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 grpId="0"/>
      <p:bldP spid="429"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47"/>
        <p:cNvGrpSpPr/>
        <p:nvPr/>
      </p:nvGrpSpPr>
      <p:grpSpPr>
        <a:xfrm>
          <a:off x="0" y="0"/>
          <a:ext cx="0" cy="0"/>
          <a:chOff x="0" y="0"/>
          <a:chExt cx="0" cy="0"/>
        </a:xfrm>
      </p:grpSpPr>
      <p:sp>
        <p:nvSpPr>
          <p:cNvPr id="448" name="Google Shape;448;p60"/>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Montant de la rente - RREGOP</a:t>
            </a:r>
          </a:p>
        </p:txBody>
      </p:sp>
      <p:sp>
        <p:nvSpPr>
          <p:cNvPr id="450" name="Google Shape;450;p60"/>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45</a:t>
            </a:fld>
            <a:endParaRPr>
              <a:latin typeface="Oswald"/>
              <a:ea typeface="Oswald"/>
              <a:cs typeface="Oswald"/>
              <a:sym typeface="Oswald"/>
            </a:endParaRPr>
          </a:p>
        </p:txBody>
      </p:sp>
      <p:sp>
        <p:nvSpPr>
          <p:cNvPr id="449" name="Google Shape;449;p60"/>
          <p:cNvSpPr txBox="1"/>
          <p:nvPr/>
        </p:nvSpPr>
        <p:spPr>
          <a:xfrm>
            <a:off x="656625" y="1415375"/>
            <a:ext cx="7852200" cy="3265500"/>
          </a:xfrm>
          <a:prstGeom prst="rect">
            <a:avLst/>
          </a:prstGeom>
          <a:noFill/>
          <a:ln>
            <a:noFill/>
          </a:ln>
        </p:spPr>
        <p:txBody>
          <a:bodyPr spcFirstLastPara="1" wrap="square" lIns="91425" tIns="91425" rIns="91425" bIns="91425" anchor="ctr" anchorCtr="0">
            <a:noAutofit/>
          </a:bodyPr>
          <a:lstStyle/>
          <a:p>
            <a:pPr marL="457200" lvl="0" indent="-381000" algn="l" rtl="0">
              <a:spcBef>
                <a:spcPts val="0"/>
              </a:spcBef>
              <a:spcAft>
                <a:spcPts val="0"/>
              </a:spcAft>
              <a:buClr>
                <a:schemeClr val="lt1"/>
              </a:buClr>
              <a:buSzPts val="2400"/>
              <a:buFont typeface="Oswald"/>
              <a:buChar char="●"/>
            </a:pPr>
            <a:r>
              <a:rPr lang="fr-CA" sz="2400">
                <a:solidFill>
                  <a:schemeClr val="lt1"/>
                </a:solidFill>
                <a:latin typeface="Oswald"/>
                <a:ea typeface="Oswald"/>
                <a:cs typeface="Oswald"/>
                <a:sym typeface="Oswald"/>
              </a:rPr>
              <a:t>Basé sur :</a:t>
            </a:r>
            <a:endParaRPr lang="fr-CA" sz="2400">
              <a:solidFill>
                <a:schemeClr val="lt1"/>
              </a:solidFill>
              <a:latin typeface="Oswald"/>
              <a:ea typeface="Oswald"/>
              <a:cs typeface="Oswald"/>
            </a:endParaRPr>
          </a:p>
          <a:p>
            <a:pPr marL="914400" lvl="1" indent="-381000">
              <a:lnSpc>
                <a:spcPct val="115000"/>
              </a:lnSpc>
              <a:spcBef>
                <a:spcPts val="1000"/>
              </a:spcBef>
              <a:buClr>
                <a:schemeClr val="lt1"/>
              </a:buClr>
              <a:buSzPts val="2400"/>
              <a:buFont typeface="Oswald"/>
              <a:buChar char="○"/>
            </a:pPr>
            <a:r>
              <a:rPr lang="fr-CA" sz="2400">
                <a:solidFill>
                  <a:schemeClr val="lt1"/>
                </a:solidFill>
                <a:latin typeface="Oswald"/>
                <a:ea typeface="Oswald"/>
                <a:cs typeface="Oswald"/>
                <a:sym typeface="Oswald"/>
              </a:rPr>
              <a:t>le nombre d'années de service pour le calcul de la rente </a:t>
            </a:r>
            <a:endParaRPr lang="fr-CA" sz="2400">
              <a:solidFill>
                <a:schemeClr val="lt1"/>
              </a:solidFill>
              <a:latin typeface="Oswald"/>
              <a:ea typeface="Oswald"/>
              <a:cs typeface="Oswald"/>
            </a:endParaRPr>
          </a:p>
          <a:p>
            <a:pPr marL="914400" lvl="1" indent="-381000">
              <a:lnSpc>
                <a:spcPct val="115000"/>
              </a:lnSpc>
              <a:buClr>
                <a:schemeClr val="lt1"/>
              </a:buClr>
              <a:buSzPts val="2400"/>
              <a:buFont typeface="Oswald"/>
              <a:buChar char="○"/>
            </a:pPr>
            <a:r>
              <a:rPr lang="fr-CA" sz="2400">
                <a:solidFill>
                  <a:schemeClr val="lt1"/>
                </a:solidFill>
                <a:latin typeface="Oswald"/>
                <a:ea typeface="Oswald"/>
                <a:cs typeface="Oswald"/>
                <a:sym typeface="Oswald"/>
              </a:rPr>
              <a:t>l'âge lors de la prise de la retraite</a:t>
            </a:r>
            <a:endParaRPr lang="fr-CA" sz="2400">
              <a:solidFill>
                <a:schemeClr val="lt1"/>
              </a:solidFill>
              <a:latin typeface="Oswald"/>
              <a:ea typeface="Oswald"/>
              <a:cs typeface="Oswald"/>
            </a:endParaRPr>
          </a:p>
          <a:p>
            <a:pPr marL="914400" lvl="1" indent="-381000">
              <a:lnSpc>
                <a:spcPct val="115000"/>
              </a:lnSpc>
              <a:buClr>
                <a:schemeClr val="lt1"/>
              </a:buClr>
              <a:buSzPts val="2400"/>
              <a:buFont typeface="Oswald"/>
              <a:buChar char="○"/>
            </a:pPr>
            <a:r>
              <a:rPr lang="fr-CA" sz="2400">
                <a:solidFill>
                  <a:schemeClr val="lt1"/>
                </a:solidFill>
                <a:latin typeface="Oswald"/>
                <a:ea typeface="Oswald"/>
                <a:cs typeface="Oswald"/>
                <a:sym typeface="Oswald"/>
              </a:rPr>
              <a:t>le salaire moyen des 5 années les mieux rémunérées</a:t>
            </a:r>
            <a:endParaRPr lang="fr-CA" sz="2400" err="1">
              <a:solidFill>
                <a:schemeClr val="lt1"/>
              </a:solidFill>
              <a:latin typeface="Oswald"/>
              <a:ea typeface="Oswald"/>
              <a:cs typeface="Oswald"/>
            </a:endParaRPr>
          </a:p>
          <a:p>
            <a:pPr marL="914400" lvl="1" indent="-381000">
              <a:lnSpc>
                <a:spcPct val="115000"/>
              </a:lnSpc>
              <a:buClr>
                <a:schemeClr val="lt1"/>
              </a:buClr>
              <a:buSzPts val="2400"/>
              <a:buFont typeface="Oswald"/>
              <a:buChar char="○"/>
            </a:pPr>
            <a:r>
              <a:rPr lang="fr-CA" sz="2400">
                <a:solidFill>
                  <a:schemeClr val="lt1"/>
                </a:solidFill>
                <a:latin typeface="Oswald"/>
                <a:ea typeface="Oswald"/>
                <a:cs typeface="Oswald"/>
                <a:sym typeface="Oswald"/>
              </a:rPr>
              <a:t>le choix de la rente versée au conjoint survivant (50 % ou 60 %)   </a:t>
            </a:r>
            <a:endParaRPr lang="fr-CA" sz="2400">
              <a:solidFill>
                <a:schemeClr val="lt1"/>
              </a:solidFill>
              <a:latin typeface="Oswald"/>
              <a:ea typeface="Oswald"/>
              <a:cs typeface="Oswald"/>
            </a:endParaRPr>
          </a:p>
          <a:p>
            <a:pPr marL="457200" lvl="0" indent="-381000" algn="l" rtl="0">
              <a:spcBef>
                <a:spcPts val="1000"/>
              </a:spcBef>
              <a:spcAft>
                <a:spcPts val="1000"/>
              </a:spcAft>
              <a:buClr>
                <a:schemeClr val="lt1"/>
              </a:buClr>
              <a:buSzPts val="2400"/>
              <a:buFont typeface="Oswald"/>
              <a:buChar char="●"/>
            </a:pPr>
            <a:r>
              <a:rPr lang="fr-CA" sz="2400">
                <a:solidFill>
                  <a:schemeClr val="lt1"/>
                </a:solidFill>
                <a:latin typeface="Oswald"/>
                <a:ea typeface="Oswald"/>
                <a:cs typeface="Oswald"/>
                <a:sym typeface="Oswald"/>
              </a:rPr>
              <a:t>Indexé annuellement (partiellement)</a:t>
            </a:r>
            <a:endParaRPr lang="fr-CA" sz="24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9">
                                            <p:txEl>
                                              <p:pRg st="0" end="0"/>
                                            </p:txEl>
                                          </p:spTgt>
                                        </p:tgtEl>
                                        <p:attrNameLst>
                                          <p:attrName>style.visibility</p:attrName>
                                        </p:attrNameLst>
                                      </p:cBhvr>
                                      <p:to>
                                        <p:strVal val="visible"/>
                                      </p:to>
                                    </p:set>
                                    <p:animEffect transition="in" filter="fade">
                                      <p:cBhvr>
                                        <p:cTn id="7" dur="1000"/>
                                        <p:tgtEl>
                                          <p:spTgt spid="4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9">
                                            <p:txEl>
                                              <p:pRg st="1" end="1"/>
                                            </p:txEl>
                                          </p:spTgt>
                                        </p:tgtEl>
                                        <p:attrNameLst>
                                          <p:attrName>style.visibility</p:attrName>
                                        </p:attrNameLst>
                                      </p:cBhvr>
                                      <p:to>
                                        <p:strVal val="visible"/>
                                      </p:to>
                                    </p:set>
                                    <p:animEffect transition="in" filter="fade">
                                      <p:cBhvr>
                                        <p:cTn id="12" dur="1000"/>
                                        <p:tgtEl>
                                          <p:spTgt spid="4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9">
                                            <p:txEl>
                                              <p:pRg st="2" end="2"/>
                                            </p:txEl>
                                          </p:spTgt>
                                        </p:tgtEl>
                                        <p:attrNameLst>
                                          <p:attrName>style.visibility</p:attrName>
                                        </p:attrNameLst>
                                      </p:cBhvr>
                                      <p:to>
                                        <p:strVal val="visible"/>
                                      </p:to>
                                    </p:set>
                                    <p:animEffect transition="in" filter="fade">
                                      <p:cBhvr>
                                        <p:cTn id="17" dur="1000"/>
                                        <p:tgtEl>
                                          <p:spTgt spid="4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9">
                                            <p:txEl>
                                              <p:pRg st="3" end="3"/>
                                            </p:txEl>
                                          </p:spTgt>
                                        </p:tgtEl>
                                        <p:attrNameLst>
                                          <p:attrName>style.visibility</p:attrName>
                                        </p:attrNameLst>
                                      </p:cBhvr>
                                      <p:to>
                                        <p:strVal val="visible"/>
                                      </p:to>
                                    </p:set>
                                    <p:animEffect transition="in" filter="fade">
                                      <p:cBhvr>
                                        <p:cTn id="22" dur="1000"/>
                                        <p:tgtEl>
                                          <p:spTgt spid="4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9">
                                            <p:txEl>
                                              <p:pRg st="4" end="4"/>
                                            </p:txEl>
                                          </p:spTgt>
                                        </p:tgtEl>
                                        <p:attrNameLst>
                                          <p:attrName>style.visibility</p:attrName>
                                        </p:attrNameLst>
                                      </p:cBhvr>
                                      <p:to>
                                        <p:strVal val="visible"/>
                                      </p:to>
                                    </p:set>
                                    <p:animEffect transition="in" filter="fade">
                                      <p:cBhvr>
                                        <p:cTn id="27" dur="1000"/>
                                        <p:tgtEl>
                                          <p:spTgt spid="44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9">
                                            <p:txEl>
                                              <p:pRg st="5" end="5"/>
                                            </p:txEl>
                                          </p:spTgt>
                                        </p:tgtEl>
                                        <p:attrNameLst>
                                          <p:attrName>style.visibility</p:attrName>
                                        </p:attrNameLst>
                                      </p:cBhvr>
                                      <p:to>
                                        <p:strVal val="visible"/>
                                      </p:to>
                                    </p:set>
                                    <p:animEffect transition="in" filter="fade">
                                      <p:cBhvr>
                                        <p:cTn id="32" dur="1000"/>
                                        <p:tgtEl>
                                          <p:spTgt spid="4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54"/>
        <p:cNvGrpSpPr/>
        <p:nvPr/>
      </p:nvGrpSpPr>
      <p:grpSpPr>
        <a:xfrm>
          <a:off x="0" y="0"/>
          <a:ext cx="0" cy="0"/>
          <a:chOff x="0" y="0"/>
          <a:chExt cx="0" cy="0"/>
        </a:xfrm>
      </p:grpSpPr>
      <p:sp>
        <p:nvSpPr>
          <p:cNvPr id="455" name="Google Shape;455;p61"/>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Montant de la rente - RREGOP</a:t>
            </a:r>
          </a:p>
        </p:txBody>
      </p:sp>
      <p:sp>
        <p:nvSpPr>
          <p:cNvPr id="458" name="Google Shape;458;p6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46</a:t>
            </a:fld>
            <a:endParaRPr>
              <a:latin typeface="Oswald"/>
              <a:ea typeface="Oswald"/>
              <a:cs typeface="Oswald"/>
              <a:sym typeface="Oswald"/>
            </a:endParaRPr>
          </a:p>
        </p:txBody>
      </p:sp>
      <p:sp>
        <p:nvSpPr>
          <p:cNvPr id="456" name="Google Shape;456;p61"/>
          <p:cNvSpPr txBox="1"/>
          <p:nvPr/>
        </p:nvSpPr>
        <p:spPr>
          <a:xfrm>
            <a:off x="645900" y="3581825"/>
            <a:ext cx="7852200" cy="861000"/>
          </a:xfrm>
          <a:prstGeom prst="rect">
            <a:avLst/>
          </a:prstGeom>
          <a:noFill/>
          <a:ln>
            <a:noFill/>
          </a:ln>
        </p:spPr>
        <p:txBody>
          <a:bodyPr spcFirstLastPara="1" wrap="square" lIns="91425" tIns="91425" rIns="91425" bIns="91425" anchor="ctr" anchorCtr="0">
            <a:noAutofit/>
          </a:bodyPr>
          <a:lstStyle/>
          <a:p>
            <a:pPr marL="228600">
              <a:spcAft>
                <a:spcPts val="1000"/>
              </a:spcAft>
            </a:pPr>
            <a:r>
              <a:rPr lang="fr-CA" sz="2400">
                <a:solidFill>
                  <a:schemeClr val="lt1"/>
                </a:solidFill>
                <a:highlight>
                  <a:schemeClr val="dk1"/>
                </a:highlight>
                <a:latin typeface="Oswald"/>
                <a:ea typeface="Oswald"/>
                <a:cs typeface="Oswald"/>
                <a:sym typeface="Oswald"/>
              </a:rPr>
              <a:t>SM5 = </a:t>
            </a:r>
            <a:r>
              <a:rPr lang="fr-CA" sz="2400">
                <a:solidFill>
                  <a:schemeClr val="lt1"/>
                </a:solidFill>
                <a:highlight>
                  <a:schemeClr val="dk1"/>
                </a:highlight>
                <a:latin typeface="Oswald"/>
                <a:ea typeface="Oswald"/>
                <a:sym typeface="Oswald"/>
              </a:rPr>
              <a:t>Salaire admissible moyen des 5 années de service les mieux rémunérées</a:t>
            </a:r>
            <a:r>
              <a:rPr lang="fr-CA" sz="2400">
                <a:solidFill>
                  <a:schemeClr val="lt1"/>
                </a:solidFill>
                <a:highlight>
                  <a:schemeClr val="dk1"/>
                </a:highlight>
                <a:latin typeface="Oswald"/>
                <a:ea typeface="Oswald"/>
                <a:cs typeface="Oswald"/>
                <a:sym typeface="Oswald"/>
              </a:rPr>
              <a:t> </a:t>
            </a:r>
            <a:endParaRPr lang="fr-CA" sz="2400">
              <a:solidFill>
                <a:schemeClr val="lt1"/>
              </a:solidFill>
              <a:highlight>
                <a:srgbClr val="FFFFFF"/>
              </a:highlight>
              <a:latin typeface="Oswald"/>
              <a:ea typeface="Oswald"/>
              <a:cs typeface="Oswald"/>
            </a:endParaRPr>
          </a:p>
        </p:txBody>
      </p:sp>
      <p:sp>
        <p:nvSpPr>
          <p:cNvPr id="457" name="Google Shape;457;p61"/>
          <p:cNvSpPr txBox="1"/>
          <p:nvPr/>
        </p:nvSpPr>
        <p:spPr>
          <a:xfrm>
            <a:off x="645900" y="1374550"/>
            <a:ext cx="7834341" cy="2207400"/>
          </a:xfrm>
          <a:prstGeom prst="rect">
            <a:avLst/>
          </a:prstGeom>
          <a:noFill/>
          <a:ln>
            <a:noFill/>
          </a:ln>
        </p:spPr>
        <p:txBody>
          <a:bodyPr spcFirstLastPara="1" wrap="square" lIns="91425" tIns="91425" rIns="91425" bIns="91425" anchor="ctr" anchorCtr="0">
            <a:noAutofit/>
          </a:bodyPr>
          <a:lstStyle/>
          <a:p>
            <a:pPr marL="171450"/>
            <a:r>
              <a:rPr lang="fr-CA" sz="2800" b="1">
                <a:solidFill>
                  <a:schemeClr val="lt1"/>
                </a:solidFill>
                <a:latin typeface="Oswald"/>
                <a:ea typeface="Oswald"/>
                <a:cs typeface="Oswald"/>
                <a:sym typeface="Oswald"/>
              </a:rPr>
              <a:t>Règle de base </a:t>
            </a:r>
            <a:r>
              <a:rPr lang="fr-CA" sz="2800">
                <a:solidFill>
                  <a:schemeClr val="lt1"/>
                </a:solidFill>
                <a:latin typeface="Oswald"/>
                <a:ea typeface="Oswald"/>
                <a:cs typeface="Oswald"/>
                <a:sym typeface="Oswald"/>
              </a:rPr>
              <a:t>pour déterminer le montant de la rente </a:t>
            </a:r>
            <a:r>
              <a:rPr lang="fr-CA" sz="2400">
                <a:solidFill>
                  <a:schemeClr val="lt1"/>
                </a:solidFill>
                <a:latin typeface="Oswald"/>
                <a:ea typeface="Oswald"/>
                <a:cs typeface="Oswald"/>
                <a:sym typeface="Oswald"/>
              </a:rPr>
              <a:t>(avant l'harmonisation avec le RRQ à 65 ans)</a:t>
            </a:r>
            <a:endParaRPr lang="fr-CA" sz="2400">
              <a:solidFill>
                <a:schemeClr val="lt1"/>
              </a:solidFill>
              <a:latin typeface="Oswald"/>
              <a:ea typeface="Oswald"/>
              <a:cs typeface="Oswald"/>
            </a:endParaRPr>
          </a:p>
          <a:p>
            <a:pPr marL="171450">
              <a:spcBef>
                <a:spcPts val="1000"/>
              </a:spcBef>
              <a:spcAft>
                <a:spcPts val="1000"/>
              </a:spcAft>
            </a:pPr>
            <a:r>
              <a:rPr lang="fr-CA" sz="2700">
                <a:solidFill>
                  <a:schemeClr val="lt1"/>
                </a:solidFill>
                <a:latin typeface="Oswald"/>
                <a:ea typeface="Oswald"/>
                <a:cs typeface="Oswald"/>
                <a:sym typeface="Oswald"/>
              </a:rPr>
              <a:t>= 2 % x (nombre d'années de service pour le calcul) x SM5</a:t>
            </a:r>
            <a:endParaRPr lang="fr-CA" sz="270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6">
                                            <p:txEl>
                                              <p:pRg st="0" end="0"/>
                                            </p:txEl>
                                          </p:spTgt>
                                        </p:tgtEl>
                                        <p:attrNameLst>
                                          <p:attrName>style.visibility</p:attrName>
                                        </p:attrNameLst>
                                      </p:cBhvr>
                                      <p:to>
                                        <p:strVal val="visible"/>
                                      </p:to>
                                    </p:set>
                                    <p:animEffect transition="in" filter="fade">
                                      <p:cBhvr>
                                        <p:cTn id="7" dur="1000"/>
                                        <p:tgtEl>
                                          <p:spTgt spid="4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62"/>
        <p:cNvGrpSpPr/>
        <p:nvPr/>
      </p:nvGrpSpPr>
      <p:grpSpPr>
        <a:xfrm>
          <a:off x="0" y="0"/>
          <a:ext cx="0" cy="0"/>
          <a:chOff x="0" y="0"/>
          <a:chExt cx="0" cy="0"/>
        </a:xfrm>
      </p:grpSpPr>
      <p:sp>
        <p:nvSpPr>
          <p:cNvPr id="463" name="Google Shape;463;p62"/>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Montant de la rente - RREGOP</a:t>
            </a:r>
          </a:p>
        </p:txBody>
      </p:sp>
      <p:sp>
        <p:nvSpPr>
          <p:cNvPr id="465" name="Google Shape;465;p6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47</a:t>
            </a:fld>
            <a:endParaRPr/>
          </a:p>
        </p:txBody>
      </p:sp>
      <p:sp>
        <p:nvSpPr>
          <p:cNvPr id="464" name="Google Shape;464;p62"/>
          <p:cNvSpPr txBox="1"/>
          <p:nvPr/>
        </p:nvSpPr>
        <p:spPr>
          <a:xfrm>
            <a:off x="645900" y="1513825"/>
            <a:ext cx="7852200" cy="30123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Exemple d'une personne avec : </a:t>
            </a:r>
            <a:endParaRPr lang="fr-CA" sz="2400" dirty="0">
              <a:solidFill>
                <a:schemeClr val="lt1"/>
              </a:solidFill>
              <a:latin typeface="Oswald"/>
              <a:ea typeface="Oswald"/>
              <a:cs typeface="Oswald"/>
            </a:endParaRPr>
          </a:p>
          <a:p>
            <a:pPr marL="914400" lvl="1" indent="-368300">
              <a:lnSpc>
                <a:spcPct val="115000"/>
              </a:lnSpc>
              <a:spcBef>
                <a:spcPts val="1000"/>
              </a:spcBef>
              <a:buClr>
                <a:schemeClr val="accent2"/>
              </a:buClr>
              <a:buSzPts val="2200"/>
              <a:buFont typeface="Oswald"/>
              <a:buChar char="○"/>
            </a:pPr>
            <a:r>
              <a:rPr lang="fr-CA" sz="2200" dirty="0">
                <a:latin typeface="Oswald"/>
                <a:ea typeface="Oswald"/>
                <a:cs typeface="Oswald"/>
                <a:sym typeface="Oswald"/>
              </a:rPr>
              <a:t>30 années de service </a:t>
            </a:r>
            <a:r>
              <a:rPr lang="fr-CA" sz="2200" b="1" dirty="0">
                <a:latin typeface="Oswald"/>
                <a:ea typeface="Oswald"/>
                <a:cs typeface="Oswald"/>
                <a:sym typeface="Oswald"/>
              </a:rPr>
              <a:t>pour le calcul de la rente</a:t>
            </a:r>
            <a:endParaRPr lang="fr-CA" sz="2200" dirty="0">
              <a:latin typeface="Oswald"/>
              <a:ea typeface="Oswald"/>
              <a:cs typeface="Oswald"/>
            </a:endParaRPr>
          </a:p>
          <a:p>
            <a:pPr marL="914400" lvl="1" indent="-368300">
              <a:lnSpc>
                <a:spcPct val="115000"/>
              </a:lnSpc>
              <a:buClr>
                <a:schemeClr val="accent2"/>
              </a:buClr>
              <a:buSzPts val="2200"/>
              <a:buFont typeface="Oswald"/>
              <a:buChar char="○"/>
            </a:pPr>
            <a:r>
              <a:rPr lang="fr-CA" sz="2200" dirty="0">
                <a:latin typeface="Oswald"/>
                <a:ea typeface="Oswald"/>
                <a:cs typeface="Oswald"/>
                <a:sym typeface="Oswald"/>
              </a:rPr>
              <a:t>SM5 =  90 000 $</a:t>
            </a:r>
            <a:endParaRPr lang="fr-CA" sz="2200" dirty="0">
              <a:latin typeface="Oswald"/>
              <a:ea typeface="Oswald"/>
              <a:cs typeface="Oswald"/>
            </a:endParaRPr>
          </a:p>
          <a:p>
            <a:pPr marL="914400" lvl="1" indent="-368300">
              <a:lnSpc>
                <a:spcPct val="115000"/>
              </a:lnSpc>
              <a:buClr>
                <a:schemeClr val="accent2"/>
              </a:buClr>
              <a:buSzPts val="2200"/>
              <a:buFont typeface="Oswald"/>
              <a:buChar char="○"/>
            </a:pPr>
            <a:r>
              <a:rPr lang="fr-CA" sz="2200" dirty="0">
                <a:latin typeface="Oswald"/>
                <a:ea typeface="Oswald"/>
                <a:cs typeface="Oswald"/>
                <a:sym typeface="Oswald"/>
              </a:rPr>
              <a:t>Retraite sans réduction </a:t>
            </a:r>
            <a:endParaRPr lang="fr-CA" sz="2200" dirty="0">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Montant de la rente (avant l'harmonisation à 65 ans) : </a:t>
            </a:r>
            <a:endParaRPr lang="fr-CA" sz="2400" dirty="0">
              <a:solidFill>
                <a:schemeClr val="lt1"/>
              </a:solidFill>
              <a:latin typeface="Oswald"/>
              <a:ea typeface="Oswald"/>
              <a:cs typeface="Oswald"/>
            </a:endParaRPr>
          </a:p>
          <a:p>
            <a:pPr marL="457200"/>
            <a:r>
              <a:rPr lang="fr-CA" sz="2400" dirty="0">
                <a:solidFill>
                  <a:schemeClr val="lt1"/>
                </a:solidFill>
                <a:latin typeface="Oswald"/>
                <a:ea typeface="Oswald"/>
                <a:cs typeface="Oswald"/>
                <a:sym typeface="Oswald"/>
              </a:rPr>
              <a:t>= 2 % x 30 X 90 000 $ = 54 000 $</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4">
                                            <p:txEl>
                                              <p:pRg st="0" end="0"/>
                                            </p:txEl>
                                          </p:spTgt>
                                        </p:tgtEl>
                                        <p:attrNameLst>
                                          <p:attrName>style.visibility</p:attrName>
                                        </p:attrNameLst>
                                      </p:cBhvr>
                                      <p:to>
                                        <p:strVal val="visible"/>
                                      </p:to>
                                    </p:set>
                                    <p:animEffect transition="in" filter="fade">
                                      <p:cBhvr>
                                        <p:cTn id="7" dur="1000"/>
                                        <p:tgtEl>
                                          <p:spTgt spid="4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4">
                                            <p:txEl>
                                              <p:pRg st="1" end="1"/>
                                            </p:txEl>
                                          </p:spTgt>
                                        </p:tgtEl>
                                        <p:attrNameLst>
                                          <p:attrName>style.visibility</p:attrName>
                                        </p:attrNameLst>
                                      </p:cBhvr>
                                      <p:to>
                                        <p:strVal val="visible"/>
                                      </p:to>
                                    </p:set>
                                    <p:animEffect transition="in" filter="fade">
                                      <p:cBhvr>
                                        <p:cTn id="12" dur="1000"/>
                                        <p:tgtEl>
                                          <p:spTgt spid="4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4">
                                            <p:txEl>
                                              <p:pRg st="2" end="2"/>
                                            </p:txEl>
                                          </p:spTgt>
                                        </p:tgtEl>
                                        <p:attrNameLst>
                                          <p:attrName>style.visibility</p:attrName>
                                        </p:attrNameLst>
                                      </p:cBhvr>
                                      <p:to>
                                        <p:strVal val="visible"/>
                                      </p:to>
                                    </p:set>
                                    <p:animEffect transition="in" filter="fade">
                                      <p:cBhvr>
                                        <p:cTn id="17" dur="1000"/>
                                        <p:tgtEl>
                                          <p:spTgt spid="4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4">
                                            <p:txEl>
                                              <p:pRg st="3" end="3"/>
                                            </p:txEl>
                                          </p:spTgt>
                                        </p:tgtEl>
                                        <p:attrNameLst>
                                          <p:attrName>style.visibility</p:attrName>
                                        </p:attrNameLst>
                                      </p:cBhvr>
                                      <p:to>
                                        <p:strVal val="visible"/>
                                      </p:to>
                                    </p:set>
                                    <p:animEffect transition="in" filter="fade">
                                      <p:cBhvr>
                                        <p:cTn id="22" dur="1000"/>
                                        <p:tgtEl>
                                          <p:spTgt spid="46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64">
                                            <p:txEl>
                                              <p:pRg st="4" end="4"/>
                                            </p:txEl>
                                          </p:spTgt>
                                        </p:tgtEl>
                                        <p:attrNameLst>
                                          <p:attrName>style.visibility</p:attrName>
                                        </p:attrNameLst>
                                      </p:cBhvr>
                                      <p:to>
                                        <p:strVal val="visible"/>
                                      </p:to>
                                    </p:set>
                                    <p:animEffect transition="in" filter="fade">
                                      <p:cBhvr>
                                        <p:cTn id="27" dur="1000"/>
                                        <p:tgtEl>
                                          <p:spTgt spid="46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64">
                                            <p:txEl>
                                              <p:pRg st="5" end="5"/>
                                            </p:txEl>
                                          </p:spTgt>
                                        </p:tgtEl>
                                        <p:attrNameLst>
                                          <p:attrName>style.visibility</p:attrName>
                                        </p:attrNameLst>
                                      </p:cBhvr>
                                      <p:to>
                                        <p:strVal val="visible"/>
                                      </p:to>
                                    </p:set>
                                    <p:animEffect transition="in" filter="fade">
                                      <p:cBhvr>
                                        <p:cTn id="32" dur="1000"/>
                                        <p:tgtEl>
                                          <p:spTgt spid="4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69"/>
        <p:cNvGrpSpPr/>
        <p:nvPr/>
      </p:nvGrpSpPr>
      <p:grpSpPr>
        <a:xfrm>
          <a:off x="0" y="0"/>
          <a:ext cx="0" cy="0"/>
          <a:chOff x="0" y="0"/>
          <a:chExt cx="0" cy="0"/>
        </a:xfrm>
      </p:grpSpPr>
      <p:sp>
        <p:nvSpPr>
          <p:cNvPr id="470" name="Google Shape;470;p63"/>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Montant de la rente - Indexation</a:t>
            </a:r>
          </a:p>
        </p:txBody>
      </p:sp>
      <p:sp>
        <p:nvSpPr>
          <p:cNvPr id="472" name="Google Shape;472;p6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latin typeface="Oswald"/>
                <a:ea typeface="Oswald"/>
                <a:cs typeface="Oswald"/>
                <a:sym typeface="Oswald"/>
              </a:rPr>
              <a:t>58</a:t>
            </a:r>
            <a:endParaRPr>
              <a:latin typeface="Oswald"/>
              <a:ea typeface="Oswald"/>
              <a:cs typeface="Oswald"/>
              <a:sym typeface="Oswald"/>
            </a:endParaRPr>
          </a:p>
        </p:txBody>
      </p:sp>
      <p:sp>
        <p:nvSpPr>
          <p:cNvPr id="471" name="Google Shape;471;p63"/>
          <p:cNvSpPr txBox="1"/>
          <p:nvPr/>
        </p:nvSpPr>
        <p:spPr>
          <a:xfrm>
            <a:off x="645900" y="1374550"/>
            <a:ext cx="7852200" cy="3700200"/>
          </a:xfrm>
          <a:prstGeom prst="rect">
            <a:avLst/>
          </a:prstGeom>
          <a:noFill/>
          <a:ln>
            <a:noFill/>
          </a:ln>
        </p:spPr>
        <p:txBody>
          <a:bodyPr spcFirstLastPara="1" wrap="square" lIns="91425" tIns="91425" rIns="91425" bIns="91425" anchor="ctr" anchorCtr="0">
            <a:noAutofit/>
          </a:bodyPr>
          <a:lstStyle/>
          <a:p>
            <a:pPr marL="457200" indent="-381000">
              <a:lnSpc>
                <a:spcPct val="115000"/>
              </a:lnSpc>
              <a:buClr>
                <a:schemeClr val="lt1"/>
              </a:buClr>
              <a:buSzPts val="2400"/>
              <a:buFont typeface="Oswald"/>
              <a:buChar char="●"/>
            </a:pPr>
            <a:r>
              <a:rPr lang="fr-CA" sz="2400">
                <a:solidFill>
                  <a:schemeClr val="lt1"/>
                </a:solidFill>
                <a:latin typeface="Oswald"/>
                <a:ea typeface="Oswald"/>
                <a:cs typeface="Oswald"/>
                <a:sym typeface="Oswald"/>
              </a:rPr>
              <a:t>L'indexation réfère à l'ajustement de la rente pour tenir compte de l'inflation</a:t>
            </a:r>
            <a:endParaRPr lang="fr-CA" sz="2400">
              <a:solidFill>
                <a:schemeClr val="lt1"/>
              </a:solidFill>
              <a:latin typeface="Oswald"/>
              <a:ea typeface="Oswald"/>
              <a:cs typeface="Oswald"/>
            </a:endParaRPr>
          </a:p>
          <a:p>
            <a:pPr marL="457200" indent="-381000">
              <a:lnSpc>
                <a:spcPct val="115000"/>
              </a:lnSpc>
              <a:spcBef>
                <a:spcPts val="1000"/>
              </a:spcBef>
              <a:buClr>
                <a:schemeClr val="lt1"/>
              </a:buClr>
              <a:buSzPts val="2400"/>
              <a:buFont typeface="Oswald"/>
              <a:buChar char="●"/>
            </a:pPr>
            <a:r>
              <a:rPr lang="fr-CA" sz="2400">
                <a:solidFill>
                  <a:schemeClr val="lt1"/>
                </a:solidFill>
                <a:latin typeface="Oswald"/>
                <a:ea typeface="Oswald"/>
                <a:cs typeface="Oswald"/>
                <a:sym typeface="Oswald"/>
              </a:rPr>
              <a:t>L'indexation est déterminée par le TAIR (</a:t>
            </a:r>
            <a:r>
              <a:rPr lang="fr-CA" sz="2400" i="1">
                <a:solidFill>
                  <a:schemeClr val="lt1"/>
                </a:solidFill>
                <a:latin typeface="Oswald"/>
                <a:ea typeface="Oswald"/>
                <a:cs typeface="Oswald"/>
                <a:sym typeface="Oswald"/>
              </a:rPr>
              <a:t>taux d’augmentation de l’indice des rentes</a:t>
            </a:r>
            <a:r>
              <a:rPr lang="fr-CA" sz="2400">
                <a:solidFill>
                  <a:schemeClr val="lt1"/>
                </a:solidFill>
                <a:latin typeface="Oswald"/>
                <a:ea typeface="Oswald"/>
                <a:cs typeface="Oswald"/>
                <a:sym typeface="Oswald"/>
              </a:rPr>
              <a:t>) qui est calculé à partir de la moyenne des IPC (indices des prix à la consommation) de l'année précédente</a:t>
            </a:r>
            <a:endParaRPr lang="fr" sz="2400">
              <a:solidFill>
                <a:schemeClr val="lt1"/>
              </a:solidFill>
              <a:ea typeface="Oswald"/>
            </a:endParaRPr>
          </a:p>
          <a:p>
            <a:pPr marL="457200" indent="-381000">
              <a:lnSpc>
                <a:spcPct val="115000"/>
              </a:lnSpc>
              <a:spcBef>
                <a:spcPts val="1000"/>
              </a:spcBef>
              <a:spcAft>
                <a:spcPts val="1000"/>
              </a:spcAft>
              <a:buClr>
                <a:schemeClr val="lt1"/>
              </a:buClr>
              <a:buSzPts val="2400"/>
              <a:buFont typeface="Oswald"/>
              <a:buChar char="●"/>
            </a:pPr>
            <a:r>
              <a:rPr lang="fr-CA" sz="2400">
                <a:solidFill>
                  <a:schemeClr val="lt1"/>
                </a:solidFill>
                <a:latin typeface="Oswald"/>
                <a:ea typeface="Oswald"/>
                <a:cs typeface="Oswald"/>
                <a:sym typeface="Oswald"/>
              </a:rPr>
              <a:t>Les rentes du RRQ et du RREGOP sont indexées différemment</a:t>
            </a:r>
            <a:endParaRPr lang="fr-CA" sz="2400" err="1">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1">
                                            <p:txEl>
                                              <p:pRg st="0" end="0"/>
                                            </p:txEl>
                                          </p:spTgt>
                                        </p:tgtEl>
                                        <p:attrNameLst>
                                          <p:attrName>style.visibility</p:attrName>
                                        </p:attrNameLst>
                                      </p:cBhvr>
                                      <p:to>
                                        <p:strVal val="visible"/>
                                      </p:to>
                                    </p:set>
                                    <p:animEffect transition="in" filter="fade">
                                      <p:cBhvr>
                                        <p:cTn id="7" dur="1000"/>
                                        <p:tgtEl>
                                          <p:spTgt spid="4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1">
                                            <p:txEl>
                                              <p:pRg st="1" end="1"/>
                                            </p:txEl>
                                          </p:spTgt>
                                        </p:tgtEl>
                                        <p:attrNameLst>
                                          <p:attrName>style.visibility</p:attrName>
                                        </p:attrNameLst>
                                      </p:cBhvr>
                                      <p:to>
                                        <p:strVal val="visible"/>
                                      </p:to>
                                    </p:set>
                                    <p:animEffect transition="in" filter="fade">
                                      <p:cBhvr>
                                        <p:cTn id="12" dur="1000"/>
                                        <p:tgtEl>
                                          <p:spTgt spid="4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1">
                                            <p:txEl>
                                              <p:pRg st="2" end="2"/>
                                            </p:txEl>
                                          </p:spTgt>
                                        </p:tgtEl>
                                        <p:attrNameLst>
                                          <p:attrName>style.visibility</p:attrName>
                                        </p:attrNameLst>
                                      </p:cBhvr>
                                      <p:to>
                                        <p:strVal val="visible"/>
                                      </p:to>
                                    </p:set>
                                    <p:animEffect transition="in" filter="fade">
                                      <p:cBhvr>
                                        <p:cTn id="17" dur="1000"/>
                                        <p:tgtEl>
                                          <p:spTgt spid="4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76"/>
        <p:cNvGrpSpPr/>
        <p:nvPr/>
      </p:nvGrpSpPr>
      <p:grpSpPr>
        <a:xfrm>
          <a:off x="0" y="0"/>
          <a:ext cx="0" cy="0"/>
          <a:chOff x="0" y="0"/>
          <a:chExt cx="0" cy="0"/>
        </a:xfrm>
      </p:grpSpPr>
      <p:sp>
        <p:nvSpPr>
          <p:cNvPr id="477" name="Google Shape;477;p64"/>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Montant de la rente - Indexation</a:t>
            </a:r>
          </a:p>
        </p:txBody>
      </p:sp>
      <p:sp>
        <p:nvSpPr>
          <p:cNvPr id="479" name="Google Shape;479;p6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latin typeface="Oswald"/>
                <a:ea typeface="Oswald"/>
                <a:cs typeface="Oswald"/>
                <a:sym typeface="Oswald"/>
              </a:rPr>
              <a:t>58</a:t>
            </a:r>
            <a:endParaRPr>
              <a:latin typeface="Oswald"/>
              <a:ea typeface="Oswald"/>
              <a:cs typeface="Oswald"/>
              <a:sym typeface="Oswald"/>
            </a:endParaRPr>
          </a:p>
        </p:txBody>
      </p:sp>
      <p:sp>
        <p:nvSpPr>
          <p:cNvPr id="478" name="Google Shape;478;p64"/>
          <p:cNvSpPr txBox="1"/>
          <p:nvPr/>
        </p:nvSpPr>
        <p:spPr>
          <a:xfrm>
            <a:off x="645900" y="1374550"/>
            <a:ext cx="7852200" cy="3386100"/>
          </a:xfrm>
          <a:prstGeom prst="rect">
            <a:avLst/>
          </a:prstGeom>
          <a:noFill/>
          <a:ln>
            <a:noFill/>
          </a:ln>
        </p:spPr>
        <p:txBody>
          <a:bodyPr spcFirstLastPara="1" wrap="square" lIns="91425" tIns="91425" rIns="91425" bIns="91425" anchor="ctr" anchorCtr="0">
            <a:noAutofit/>
          </a:bodyPr>
          <a:lstStyle/>
          <a:p>
            <a:pPr marL="457200" indent="-381000">
              <a:lnSpc>
                <a:spcPct val="115000"/>
              </a:lnSpc>
              <a:buClr>
                <a:schemeClr val="lt1"/>
              </a:buClr>
              <a:buSzPts val="2400"/>
              <a:buFont typeface="Oswald"/>
              <a:buChar char="●"/>
            </a:pPr>
            <a:r>
              <a:rPr lang="fr-CA" sz="2400" dirty="0">
                <a:solidFill>
                  <a:schemeClr val="bg1"/>
                </a:solidFill>
                <a:latin typeface="Oswald"/>
                <a:ea typeface="Oswald"/>
                <a:cs typeface="Oswald"/>
                <a:sym typeface="Oswald"/>
              </a:rPr>
              <a:t>La rente du</a:t>
            </a:r>
            <a:r>
              <a:rPr lang="fr-CA" sz="2400" b="1" dirty="0">
                <a:solidFill>
                  <a:schemeClr val="accent2"/>
                </a:solidFill>
                <a:latin typeface="Oswald"/>
                <a:ea typeface="Oswald"/>
                <a:cs typeface="Oswald"/>
                <a:sym typeface="Oswald"/>
              </a:rPr>
              <a:t> </a:t>
            </a:r>
            <a:r>
              <a:rPr lang="fr-CA" sz="2400" b="1" dirty="0">
                <a:latin typeface="Oswald"/>
                <a:ea typeface="Oswald"/>
                <a:cs typeface="Oswald"/>
                <a:sym typeface="Oswald"/>
              </a:rPr>
              <a:t>RRQ</a:t>
            </a:r>
            <a:r>
              <a:rPr lang="fr-CA" sz="2400" dirty="0">
                <a:solidFill>
                  <a:schemeClr val="lt1"/>
                </a:solidFill>
                <a:latin typeface="Oswald"/>
                <a:ea typeface="Oswald"/>
                <a:cs typeface="Oswald"/>
                <a:sym typeface="Oswald"/>
              </a:rPr>
              <a:t> est pleinement indexée selon le TAIR</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bg1"/>
                </a:solidFill>
                <a:latin typeface="Oswald"/>
                <a:ea typeface="Oswald"/>
                <a:cs typeface="Oswald"/>
                <a:sym typeface="Oswald"/>
              </a:rPr>
              <a:t>La rente du</a:t>
            </a:r>
            <a:r>
              <a:rPr lang="fr-CA" sz="2400" b="1" dirty="0">
                <a:solidFill>
                  <a:schemeClr val="accent2"/>
                </a:solidFill>
                <a:latin typeface="Oswald"/>
                <a:ea typeface="Oswald"/>
                <a:cs typeface="Oswald"/>
                <a:sym typeface="Oswald"/>
              </a:rPr>
              <a:t> </a:t>
            </a:r>
            <a:r>
              <a:rPr lang="fr-CA" sz="2400" b="1" dirty="0">
                <a:latin typeface="Oswald"/>
                <a:ea typeface="Oswald"/>
                <a:cs typeface="Oswald"/>
                <a:sym typeface="Oswald"/>
              </a:rPr>
              <a:t>RREGOP</a:t>
            </a:r>
            <a:r>
              <a:rPr lang="fr-CA" sz="2400" b="1" dirty="0">
                <a:solidFill>
                  <a:schemeClr val="lt1"/>
                </a:solidFill>
                <a:latin typeface="Oswald"/>
                <a:ea typeface="Oswald"/>
                <a:cs typeface="Oswald"/>
                <a:sym typeface="Oswald"/>
              </a:rPr>
              <a:t> </a:t>
            </a:r>
            <a:r>
              <a:rPr lang="fr-CA" sz="2400" dirty="0">
                <a:solidFill>
                  <a:schemeClr val="lt1"/>
                </a:solidFill>
                <a:latin typeface="Oswald"/>
                <a:ea typeface="Oswald"/>
                <a:cs typeface="Oswald"/>
                <a:sym typeface="Oswald"/>
              </a:rPr>
              <a:t>est </a:t>
            </a:r>
            <a:r>
              <a:rPr lang="fr-CA" sz="2400" b="1" dirty="0">
                <a:solidFill>
                  <a:schemeClr val="lt1"/>
                </a:solidFill>
                <a:latin typeface="Oswald"/>
                <a:ea typeface="Oswald"/>
                <a:cs typeface="Oswald"/>
                <a:sym typeface="Oswald"/>
              </a:rPr>
              <a:t>partiellement</a:t>
            </a:r>
            <a:r>
              <a:rPr lang="fr-CA" sz="2400" dirty="0">
                <a:solidFill>
                  <a:schemeClr val="lt1"/>
                </a:solidFill>
                <a:latin typeface="Oswald"/>
                <a:ea typeface="Oswald"/>
                <a:cs typeface="Oswald"/>
                <a:sym typeface="Oswald"/>
              </a:rPr>
              <a:t> indexée : </a:t>
            </a:r>
            <a:endParaRPr lang="fr-CA" sz="2400" dirty="0">
              <a:solidFill>
                <a:schemeClr val="lt1"/>
              </a:solidFill>
              <a:latin typeface="Oswald"/>
              <a:ea typeface="Oswald"/>
              <a:cs typeface="Oswald"/>
            </a:endParaRPr>
          </a:p>
          <a:p>
            <a:pPr marL="1371600" indent="-368300">
              <a:lnSpc>
                <a:spcPct val="115000"/>
              </a:lnSpc>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Pleinement indexée jusqu'en juillet 1982 </a:t>
            </a:r>
            <a:endParaRPr lang="fr-CA" sz="2200" dirty="0">
              <a:solidFill>
                <a:schemeClr val="lt1"/>
              </a:solidFill>
              <a:latin typeface="Oswald"/>
              <a:ea typeface="Oswald"/>
              <a:cs typeface="Oswald"/>
            </a:endParaRPr>
          </a:p>
          <a:p>
            <a:pPr marL="1371600" indent="-368300">
              <a:lnSpc>
                <a:spcPct val="115000"/>
              </a:lnSpc>
              <a:buClr>
                <a:schemeClr val="lt1"/>
              </a:buClr>
              <a:buSzPts val="2200"/>
              <a:buFont typeface="Oswald"/>
              <a:buChar char="●"/>
            </a:pPr>
            <a:r>
              <a:rPr lang="fr-CA" sz="2200" dirty="0">
                <a:solidFill>
                  <a:schemeClr val="lt1"/>
                </a:solidFill>
                <a:latin typeface="Oswald"/>
                <a:ea typeface="Oswald"/>
                <a:cs typeface="Oswald"/>
                <a:sym typeface="Oswald"/>
              </a:rPr>
              <a:t>Très peu indexée de juillet 1982 à 1999 (TAIR moins 3 %)</a:t>
            </a:r>
            <a:endParaRPr lang="fr-CA" sz="2200" dirty="0">
              <a:solidFill>
                <a:schemeClr val="lt1"/>
              </a:solidFill>
              <a:latin typeface="Oswald"/>
              <a:ea typeface="Oswald"/>
              <a:cs typeface="Oswald"/>
            </a:endParaRPr>
          </a:p>
          <a:p>
            <a:pPr marL="1371600" indent="-368300">
              <a:lnSpc>
                <a:spcPct val="115000"/>
              </a:lnSpc>
              <a:buClr>
                <a:schemeClr val="lt1"/>
              </a:buClr>
              <a:buSzPts val="2200"/>
              <a:buFont typeface="Oswald"/>
              <a:buChar char="●"/>
            </a:pPr>
            <a:r>
              <a:rPr lang="fr-CA" sz="2200" dirty="0">
                <a:solidFill>
                  <a:schemeClr val="lt1"/>
                </a:solidFill>
                <a:latin typeface="Oswald"/>
                <a:ea typeface="Oswald"/>
                <a:cs typeface="Oswald"/>
                <a:sym typeface="Oswald"/>
              </a:rPr>
              <a:t>Au moins indexée à 50 % depuis 1999 (le plus élevé entre TAIR moins 3 % et 50 % du TAIR)</a:t>
            </a:r>
            <a:endParaRPr lang="fr-CA" sz="22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8">
                                            <p:txEl>
                                              <p:pRg st="0" end="0"/>
                                            </p:txEl>
                                          </p:spTgt>
                                        </p:tgtEl>
                                        <p:attrNameLst>
                                          <p:attrName>style.visibility</p:attrName>
                                        </p:attrNameLst>
                                      </p:cBhvr>
                                      <p:to>
                                        <p:strVal val="visible"/>
                                      </p:to>
                                    </p:set>
                                    <p:animEffect transition="in" filter="fade">
                                      <p:cBhvr>
                                        <p:cTn id="7" dur="1000"/>
                                        <p:tgtEl>
                                          <p:spTgt spid="4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8">
                                            <p:txEl>
                                              <p:pRg st="1" end="1"/>
                                            </p:txEl>
                                          </p:spTgt>
                                        </p:tgtEl>
                                        <p:attrNameLst>
                                          <p:attrName>style.visibility</p:attrName>
                                        </p:attrNameLst>
                                      </p:cBhvr>
                                      <p:to>
                                        <p:strVal val="visible"/>
                                      </p:to>
                                    </p:set>
                                    <p:animEffect transition="in" filter="fade">
                                      <p:cBhvr>
                                        <p:cTn id="12" dur="1000"/>
                                        <p:tgtEl>
                                          <p:spTgt spid="4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8">
                                            <p:txEl>
                                              <p:pRg st="2" end="2"/>
                                            </p:txEl>
                                          </p:spTgt>
                                        </p:tgtEl>
                                        <p:attrNameLst>
                                          <p:attrName>style.visibility</p:attrName>
                                        </p:attrNameLst>
                                      </p:cBhvr>
                                      <p:to>
                                        <p:strVal val="visible"/>
                                      </p:to>
                                    </p:set>
                                    <p:animEffect transition="in" filter="fade">
                                      <p:cBhvr>
                                        <p:cTn id="17" dur="1000"/>
                                        <p:tgtEl>
                                          <p:spTgt spid="4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8">
                                            <p:txEl>
                                              <p:pRg st="3" end="3"/>
                                            </p:txEl>
                                          </p:spTgt>
                                        </p:tgtEl>
                                        <p:attrNameLst>
                                          <p:attrName>style.visibility</p:attrName>
                                        </p:attrNameLst>
                                      </p:cBhvr>
                                      <p:to>
                                        <p:strVal val="visible"/>
                                      </p:to>
                                    </p:set>
                                    <p:animEffect transition="in" filter="fade">
                                      <p:cBhvr>
                                        <p:cTn id="22" dur="1000"/>
                                        <p:tgtEl>
                                          <p:spTgt spid="4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8">
                                            <p:txEl>
                                              <p:pRg st="4" end="4"/>
                                            </p:txEl>
                                          </p:spTgt>
                                        </p:tgtEl>
                                        <p:attrNameLst>
                                          <p:attrName>style.visibility</p:attrName>
                                        </p:attrNameLst>
                                      </p:cBhvr>
                                      <p:to>
                                        <p:strVal val="visible"/>
                                      </p:to>
                                    </p:set>
                                    <p:animEffect transition="in" filter="fade">
                                      <p:cBhvr>
                                        <p:cTn id="27" dur="1000"/>
                                        <p:tgtEl>
                                          <p:spTgt spid="4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83"/>
        <p:cNvGrpSpPr/>
        <p:nvPr/>
      </p:nvGrpSpPr>
      <p:grpSpPr>
        <a:xfrm>
          <a:off x="0" y="0"/>
          <a:ext cx="0" cy="0"/>
          <a:chOff x="0" y="0"/>
          <a:chExt cx="0" cy="0"/>
        </a:xfrm>
      </p:grpSpPr>
      <p:sp>
        <p:nvSpPr>
          <p:cNvPr id="484" name="Google Shape;484;p65"/>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Harmonisation avec le RRQ - RREGOP</a:t>
            </a:r>
          </a:p>
        </p:txBody>
      </p:sp>
      <p:sp>
        <p:nvSpPr>
          <p:cNvPr id="486" name="Google Shape;486;p6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50</a:t>
            </a:fld>
            <a:endParaRPr>
              <a:latin typeface="Oswald"/>
              <a:ea typeface="Oswald"/>
              <a:cs typeface="Oswald"/>
              <a:sym typeface="Oswald"/>
            </a:endParaRPr>
          </a:p>
        </p:txBody>
      </p:sp>
      <p:sp>
        <p:nvSpPr>
          <p:cNvPr id="485" name="Google Shape;485;p65"/>
          <p:cNvSpPr txBox="1"/>
          <p:nvPr/>
        </p:nvSpPr>
        <p:spPr>
          <a:xfrm>
            <a:off x="645900" y="1513825"/>
            <a:ext cx="7852200" cy="3167100"/>
          </a:xfrm>
          <a:prstGeom prst="rect">
            <a:avLst/>
          </a:prstGeom>
          <a:noFill/>
          <a:ln>
            <a:noFill/>
          </a:ln>
        </p:spPr>
        <p:txBody>
          <a:bodyPr spcFirstLastPara="1" wrap="square" lIns="91425" tIns="91425" rIns="91425" bIns="91425" anchor="ctr" anchorCtr="0">
            <a:noAutofit/>
          </a:bodyPr>
          <a:lstStyle/>
          <a:p>
            <a:pPr marL="457200" lvl="0" indent="0" algn="l" rtl="0">
              <a:spcBef>
                <a:spcPts val="0"/>
              </a:spcBef>
              <a:spcAft>
                <a:spcPts val="0"/>
              </a:spcAft>
              <a:buNone/>
            </a:pPr>
            <a:endParaRPr lang="fr-CA" sz="2600" b="1" dirty="0">
              <a:solidFill>
                <a:schemeClr val="accent2"/>
              </a:solidFill>
              <a:latin typeface="Oswald"/>
              <a:ea typeface="Oswald"/>
              <a:cs typeface="Oswald"/>
            </a:endParaRPr>
          </a:p>
          <a:p>
            <a:pPr marL="457200">
              <a:spcBef>
                <a:spcPts val="1000"/>
              </a:spcBef>
            </a:pPr>
            <a:r>
              <a:rPr lang="fr-CA" sz="2600" b="1" dirty="0">
                <a:latin typeface="Oswald"/>
                <a:ea typeface="Oswald"/>
                <a:cs typeface="Oswald"/>
                <a:sym typeface="Oswald"/>
              </a:rPr>
              <a:t>À partir de 65 ans :</a:t>
            </a:r>
            <a:endParaRPr lang="fr-CA" sz="2600" b="1" dirty="0">
              <a:latin typeface="Oswald"/>
              <a:ea typeface="Oswald"/>
              <a:cs typeface="Oswald"/>
            </a:endParaRPr>
          </a:p>
          <a:p>
            <a:pPr marL="457200" indent="-381000">
              <a:lnSpc>
                <a:spcPct val="115000"/>
              </a:lnSpc>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La rente du RREGOP est réduite pour tenir compte du fait que la rente du RRQ (sans réduction) est disponible</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La rente du RRQ </a:t>
            </a:r>
            <a:r>
              <a:rPr lang="fr-CA" sz="2400" b="1" dirty="0">
                <a:latin typeface="Oswald"/>
                <a:ea typeface="Oswald"/>
                <a:cs typeface="Oswald"/>
                <a:sym typeface="Oswald"/>
              </a:rPr>
              <a:t>ne s'ajoute pas</a:t>
            </a:r>
            <a:r>
              <a:rPr lang="fr-CA" sz="2400" dirty="0">
                <a:latin typeface="Oswald"/>
                <a:ea typeface="Oswald"/>
                <a:cs typeface="Oswald"/>
                <a:sym typeface="Oswald"/>
              </a:rPr>
              <a:t> </a:t>
            </a:r>
            <a:r>
              <a:rPr lang="fr-CA" sz="2400" dirty="0">
                <a:solidFill>
                  <a:schemeClr val="lt1"/>
                </a:solidFill>
                <a:latin typeface="Oswald"/>
                <a:ea typeface="Oswald"/>
                <a:cs typeface="Oswald"/>
                <a:sym typeface="Oswald"/>
              </a:rPr>
              <a:t>à votre rente du RREGOP – elle en </a:t>
            </a:r>
            <a:r>
              <a:rPr lang="fr-CA" sz="2400" b="1" i="1" dirty="0">
                <a:latin typeface="Oswald"/>
                <a:ea typeface="Oswald"/>
                <a:cs typeface="Oswald"/>
                <a:sym typeface="Oswald"/>
              </a:rPr>
              <a:t>remplace</a:t>
            </a:r>
            <a:r>
              <a:rPr lang="fr-CA" sz="2400" dirty="0">
                <a:solidFill>
                  <a:schemeClr val="lt1"/>
                </a:solidFill>
                <a:latin typeface="Oswald"/>
                <a:ea typeface="Oswald"/>
                <a:cs typeface="Oswald"/>
                <a:sym typeface="Oswald"/>
              </a:rPr>
              <a:t> une partie</a:t>
            </a:r>
            <a:endParaRPr lang="fr-CA" sz="2400" dirty="0">
              <a:solidFill>
                <a:schemeClr val="lt1"/>
              </a:solidFill>
              <a:latin typeface="Oswald"/>
              <a:ea typeface="Oswald"/>
              <a:cs typeface="Oswald"/>
            </a:endParaRPr>
          </a:p>
          <a:p>
            <a:pPr marL="457200" lvl="0" indent="0" algn="l" rtl="0">
              <a:spcBef>
                <a:spcPts val="1000"/>
              </a:spcBef>
              <a:spcAft>
                <a:spcPts val="1000"/>
              </a:spcAft>
              <a:buNone/>
            </a:pPr>
            <a:endParaRPr lang="fr-CA" sz="2400" u="sng"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5">
                                            <p:txEl>
                                              <p:pRg st="1" end="1"/>
                                            </p:txEl>
                                          </p:spTgt>
                                        </p:tgtEl>
                                        <p:attrNameLst>
                                          <p:attrName>style.visibility</p:attrName>
                                        </p:attrNameLst>
                                      </p:cBhvr>
                                      <p:to>
                                        <p:strVal val="visible"/>
                                      </p:to>
                                    </p:set>
                                    <p:animEffect transition="in" filter="fade">
                                      <p:cBhvr>
                                        <p:cTn id="7" dur="1000"/>
                                        <p:tgtEl>
                                          <p:spTgt spid="4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
                                            <p:txEl>
                                              <p:pRg st="2" end="2"/>
                                            </p:txEl>
                                          </p:spTgt>
                                        </p:tgtEl>
                                        <p:attrNameLst>
                                          <p:attrName>style.visibility</p:attrName>
                                        </p:attrNameLst>
                                      </p:cBhvr>
                                      <p:to>
                                        <p:strVal val="visible"/>
                                      </p:to>
                                    </p:set>
                                    <p:animEffect transition="in" filter="fade">
                                      <p:cBhvr>
                                        <p:cTn id="12" dur="1000"/>
                                        <p:tgtEl>
                                          <p:spTgt spid="48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
                                            <p:txEl>
                                              <p:pRg st="3" end="3"/>
                                            </p:txEl>
                                          </p:spTgt>
                                        </p:tgtEl>
                                        <p:attrNameLst>
                                          <p:attrName>style.visibility</p:attrName>
                                        </p:attrNameLst>
                                      </p:cBhvr>
                                      <p:to>
                                        <p:strVal val="visible"/>
                                      </p:to>
                                    </p:set>
                                    <p:animEffect transition="in" filter="fade">
                                      <p:cBhvr>
                                        <p:cTn id="17" dur="1000"/>
                                        <p:tgtEl>
                                          <p:spTgt spid="4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90"/>
        <p:cNvGrpSpPr/>
        <p:nvPr/>
      </p:nvGrpSpPr>
      <p:grpSpPr>
        <a:xfrm>
          <a:off x="0" y="0"/>
          <a:ext cx="0" cy="0"/>
          <a:chOff x="0" y="0"/>
          <a:chExt cx="0" cy="0"/>
        </a:xfrm>
      </p:grpSpPr>
      <p:sp>
        <p:nvSpPr>
          <p:cNvPr id="491" name="Google Shape;491;p66"/>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Harmonisation avec le RRQ - RREGOP</a:t>
            </a:r>
          </a:p>
        </p:txBody>
      </p:sp>
      <p:sp>
        <p:nvSpPr>
          <p:cNvPr id="493" name="Google Shape;493;p6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51</a:t>
            </a:fld>
            <a:endParaRPr>
              <a:latin typeface="Oswald"/>
              <a:ea typeface="Oswald"/>
              <a:cs typeface="Oswald"/>
              <a:sym typeface="Oswald"/>
            </a:endParaRPr>
          </a:p>
        </p:txBody>
      </p:sp>
      <p:sp>
        <p:nvSpPr>
          <p:cNvPr id="492" name="Google Shape;492;p66"/>
          <p:cNvSpPr txBox="1"/>
          <p:nvPr/>
        </p:nvSpPr>
        <p:spPr>
          <a:xfrm>
            <a:off x="645900" y="1374550"/>
            <a:ext cx="7852200" cy="3195900"/>
          </a:xfrm>
          <a:prstGeom prst="rect">
            <a:avLst/>
          </a:prstGeom>
          <a:noFill/>
          <a:ln>
            <a:noFill/>
          </a:ln>
        </p:spPr>
        <p:txBody>
          <a:bodyPr spcFirstLastPara="1" wrap="square" lIns="91425" tIns="91425" rIns="91425" bIns="91425" anchor="ctr" anchorCtr="0">
            <a:noAutofit/>
          </a:bodyPr>
          <a:lstStyle/>
          <a:p>
            <a:pPr algn="ctr"/>
            <a:r>
              <a:rPr lang="fr-CA" sz="2500" dirty="0">
                <a:latin typeface="Oswald"/>
                <a:ea typeface="Oswald"/>
                <a:cs typeface="Oswald"/>
                <a:sym typeface="Oswald"/>
              </a:rPr>
              <a:t>Formule pour la réduction de la rente du RREGOP à 65 ans = </a:t>
            </a:r>
            <a:r>
              <a:rPr lang="fr-CA" sz="4200" dirty="0">
                <a:solidFill>
                  <a:schemeClr val="lt1"/>
                </a:solidFill>
                <a:latin typeface="Oswald"/>
                <a:ea typeface="Oswald"/>
                <a:cs typeface="Oswald"/>
                <a:sym typeface="Oswald"/>
              </a:rPr>
              <a:t> </a:t>
            </a:r>
            <a:endParaRPr lang="fr-CA" sz="4200" dirty="0">
              <a:solidFill>
                <a:schemeClr val="lt1"/>
              </a:solidFill>
              <a:latin typeface="Oswald"/>
              <a:ea typeface="Oswald"/>
              <a:cs typeface="Oswald"/>
            </a:endParaRPr>
          </a:p>
          <a:p>
            <a:pPr marL="0" lvl="0" indent="0" algn="ctr" rtl="0">
              <a:spcBef>
                <a:spcPts val="0"/>
              </a:spcBef>
              <a:spcAft>
                <a:spcPts val="0"/>
              </a:spcAft>
              <a:buNone/>
            </a:pPr>
            <a:endParaRPr lang="fr-CA" sz="2200" dirty="0">
              <a:solidFill>
                <a:schemeClr val="lt1"/>
              </a:solidFill>
              <a:latin typeface="Oswald"/>
              <a:ea typeface="Oswald"/>
              <a:cs typeface="Oswald"/>
            </a:endParaRPr>
          </a:p>
          <a:p>
            <a:pPr algn="ctr"/>
            <a:r>
              <a:rPr lang="fr-CA" sz="2300" dirty="0">
                <a:solidFill>
                  <a:schemeClr val="lt1"/>
                </a:solidFill>
                <a:latin typeface="Oswald"/>
                <a:ea typeface="Oswald"/>
                <a:cs typeface="Oswald"/>
                <a:sym typeface="Oswald"/>
              </a:rPr>
              <a:t>Moyenne des MGA</a:t>
            </a:r>
            <a:r>
              <a:rPr lang="fr-CA" sz="2400" baseline="30000" dirty="0">
                <a:solidFill>
                  <a:schemeClr val="lt1"/>
                </a:solidFill>
                <a:latin typeface="Oswald"/>
                <a:ea typeface="Oswald"/>
                <a:sym typeface="Oswald"/>
              </a:rPr>
              <a:t>1</a:t>
            </a:r>
            <a:r>
              <a:rPr lang="fr-CA" sz="2300" dirty="0">
                <a:solidFill>
                  <a:schemeClr val="lt1"/>
                </a:solidFill>
                <a:latin typeface="Oswald"/>
                <a:ea typeface="Oswald"/>
                <a:cs typeface="Oswald"/>
                <a:sym typeface="Oswald"/>
              </a:rPr>
              <a:t> du RRQ des 5 dernières années</a:t>
            </a:r>
            <a:endParaRPr lang="fr-CA" sz="2300" dirty="0">
              <a:solidFill>
                <a:schemeClr val="lt1"/>
              </a:solidFill>
              <a:latin typeface="Oswald"/>
              <a:ea typeface="Oswald"/>
              <a:cs typeface="Oswald"/>
            </a:endParaRPr>
          </a:p>
          <a:p>
            <a:pPr algn="ctr"/>
            <a:r>
              <a:rPr lang="fr-CA" sz="2300" dirty="0">
                <a:latin typeface="Oswald"/>
                <a:ea typeface="Oswald"/>
                <a:cs typeface="Oswald"/>
                <a:sym typeface="Oswald"/>
              </a:rPr>
              <a:t>x</a:t>
            </a:r>
            <a:r>
              <a:rPr lang="fr-CA" sz="2300" b="1" dirty="0">
                <a:solidFill>
                  <a:schemeClr val="accent2"/>
                </a:solidFill>
                <a:latin typeface="Oswald"/>
                <a:ea typeface="Oswald"/>
                <a:cs typeface="Oswald"/>
                <a:sym typeface="Oswald"/>
              </a:rPr>
              <a:t> </a:t>
            </a:r>
            <a:r>
              <a:rPr lang="fr-CA" sz="2300" dirty="0">
                <a:solidFill>
                  <a:schemeClr val="lt1"/>
                </a:solidFill>
                <a:latin typeface="Oswald"/>
                <a:ea typeface="Oswald"/>
                <a:cs typeface="Oswald"/>
                <a:sym typeface="Oswald"/>
              </a:rPr>
              <a:t> nombre d'années de service</a:t>
            </a:r>
            <a:r>
              <a:rPr lang="fr-CA" sz="2300" baseline="30000" dirty="0">
                <a:solidFill>
                  <a:schemeClr val="lt1"/>
                </a:solidFill>
                <a:latin typeface="Oswald"/>
                <a:ea typeface="Oswald"/>
                <a:cs typeface="Oswald"/>
                <a:sym typeface="Oswald"/>
              </a:rPr>
              <a:t>2</a:t>
            </a:r>
            <a:r>
              <a:rPr lang="fr-CA" sz="2300" dirty="0">
                <a:solidFill>
                  <a:schemeClr val="lt1"/>
                </a:solidFill>
                <a:latin typeface="Oswald"/>
                <a:ea typeface="Oswald"/>
                <a:cs typeface="Oswald"/>
                <a:sym typeface="Oswald"/>
              </a:rPr>
              <a:t> (pour le calcul de la rente) </a:t>
            </a:r>
            <a:r>
              <a:rPr lang="fr-CA" sz="2300" b="1" dirty="0">
                <a:solidFill>
                  <a:schemeClr val="accent2"/>
                </a:solidFill>
                <a:latin typeface="Oswald"/>
                <a:ea typeface="Oswald"/>
                <a:cs typeface="Oswald"/>
                <a:sym typeface="Oswald"/>
              </a:rPr>
              <a:t> </a:t>
            </a:r>
            <a:r>
              <a:rPr lang="fr-CA" sz="2300" dirty="0">
                <a:latin typeface="Oswald"/>
                <a:ea typeface="Oswald"/>
                <a:cs typeface="Oswald"/>
                <a:sym typeface="Oswald"/>
              </a:rPr>
              <a:t>x</a:t>
            </a:r>
            <a:r>
              <a:rPr lang="fr-CA" sz="2300" dirty="0">
                <a:solidFill>
                  <a:schemeClr val="lt1"/>
                </a:solidFill>
                <a:latin typeface="Oswald"/>
                <a:ea typeface="Oswald"/>
                <a:cs typeface="Oswald"/>
                <a:sym typeface="Oswald"/>
              </a:rPr>
              <a:t>  0,7 %</a:t>
            </a:r>
            <a:endParaRPr lang="fr-CA" sz="23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2">
                                            <p:txEl>
                                              <p:pRg st="0" end="0"/>
                                            </p:txEl>
                                          </p:spTgt>
                                        </p:tgtEl>
                                        <p:attrNameLst>
                                          <p:attrName>style.visibility</p:attrName>
                                        </p:attrNameLst>
                                      </p:cBhvr>
                                      <p:to>
                                        <p:strVal val="visible"/>
                                      </p:to>
                                    </p:set>
                                    <p:animEffect transition="in" filter="fade">
                                      <p:cBhvr>
                                        <p:cTn id="7" dur="1000"/>
                                        <p:tgtEl>
                                          <p:spTgt spid="4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2">
                                            <p:txEl>
                                              <p:pRg st="2" end="2"/>
                                            </p:txEl>
                                          </p:spTgt>
                                        </p:tgtEl>
                                        <p:attrNameLst>
                                          <p:attrName>style.visibility</p:attrName>
                                        </p:attrNameLst>
                                      </p:cBhvr>
                                      <p:to>
                                        <p:strVal val="visible"/>
                                      </p:to>
                                    </p:set>
                                    <p:animEffect transition="in" filter="fade">
                                      <p:cBhvr>
                                        <p:cTn id="12" dur="1000"/>
                                        <p:tgtEl>
                                          <p:spTgt spid="49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2">
                                            <p:txEl>
                                              <p:pRg st="3" end="3"/>
                                            </p:txEl>
                                          </p:spTgt>
                                        </p:tgtEl>
                                        <p:attrNameLst>
                                          <p:attrName>style.visibility</p:attrName>
                                        </p:attrNameLst>
                                      </p:cBhvr>
                                      <p:to>
                                        <p:strVal val="visible"/>
                                      </p:to>
                                    </p:set>
                                    <p:animEffect transition="in" filter="fade">
                                      <p:cBhvr>
                                        <p:cTn id="17" dur="1000"/>
                                        <p:tgtEl>
                                          <p:spTgt spid="4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04"/>
        <p:cNvGrpSpPr/>
        <p:nvPr/>
      </p:nvGrpSpPr>
      <p:grpSpPr>
        <a:xfrm>
          <a:off x="0" y="0"/>
          <a:ext cx="0" cy="0"/>
          <a:chOff x="0" y="0"/>
          <a:chExt cx="0" cy="0"/>
        </a:xfrm>
      </p:grpSpPr>
      <p:sp>
        <p:nvSpPr>
          <p:cNvPr id="505" name="Google Shape;505;p68"/>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Harmonisation avec le RRQ - RREGOP</a:t>
            </a:r>
          </a:p>
        </p:txBody>
      </p:sp>
      <p:sp>
        <p:nvSpPr>
          <p:cNvPr id="506" name="Google Shape;506;p68"/>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52</a:t>
            </a:fld>
            <a:endParaRPr>
              <a:latin typeface="Oswald"/>
              <a:ea typeface="Oswald"/>
              <a:cs typeface="Oswald"/>
              <a:sym typeface="Oswald"/>
            </a:endParaRPr>
          </a:p>
        </p:txBody>
      </p:sp>
      <p:sp>
        <p:nvSpPr>
          <p:cNvPr id="507" name="Google Shape;507;p68"/>
          <p:cNvSpPr txBox="1"/>
          <p:nvPr/>
        </p:nvSpPr>
        <p:spPr>
          <a:xfrm>
            <a:off x="656625" y="2690825"/>
            <a:ext cx="7852200" cy="1707600"/>
          </a:xfrm>
          <a:prstGeom prst="rect">
            <a:avLst/>
          </a:prstGeom>
          <a:noFill/>
          <a:ln>
            <a:noFill/>
          </a:ln>
        </p:spPr>
        <p:txBody>
          <a:bodyPr spcFirstLastPara="1" wrap="square" lIns="91425" tIns="91425" rIns="91425" bIns="91425" anchor="ctr" anchorCtr="0">
            <a:noAutofit/>
          </a:bodyPr>
          <a:lstStyle/>
          <a:p>
            <a:pPr marL="457200" indent="-381000">
              <a:spcAft>
                <a:spcPts val="1000"/>
              </a:spcAft>
              <a:buClr>
                <a:schemeClr val="lt1"/>
              </a:buClr>
              <a:buSzPts val="2400"/>
              <a:buFont typeface="Oswald"/>
              <a:buChar char="●"/>
            </a:pPr>
            <a:r>
              <a:rPr lang="fr-CA" sz="2400" b="1" dirty="0">
                <a:latin typeface="Oswald"/>
                <a:ea typeface="Oswald"/>
                <a:cs typeface="Oswald"/>
                <a:sym typeface="Oswald"/>
              </a:rPr>
              <a:t>Non.</a:t>
            </a:r>
            <a:r>
              <a:rPr lang="fr-CA" sz="2400" dirty="0">
                <a:solidFill>
                  <a:schemeClr val="lt1"/>
                </a:solidFill>
                <a:latin typeface="Oswald"/>
                <a:ea typeface="Oswald"/>
                <a:cs typeface="Oswald"/>
                <a:sym typeface="Oswald"/>
              </a:rPr>
              <a:t> La réduction de la rente du RREGOP ne tient compte que des années durant lesquelles vous cotisiez aux deux plans.</a:t>
            </a:r>
            <a:endParaRPr lang="fr-CA" sz="2400" dirty="0">
              <a:solidFill>
                <a:schemeClr val="lt1"/>
              </a:solidFill>
              <a:latin typeface="Oswald"/>
              <a:ea typeface="Oswald"/>
              <a:cs typeface="Oswald"/>
            </a:endParaRPr>
          </a:p>
        </p:txBody>
      </p:sp>
      <p:sp>
        <p:nvSpPr>
          <p:cNvPr id="508" name="Google Shape;508;p68"/>
          <p:cNvSpPr txBox="1"/>
          <p:nvPr/>
        </p:nvSpPr>
        <p:spPr>
          <a:xfrm>
            <a:off x="400050" y="1601750"/>
            <a:ext cx="8363100" cy="1194600"/>
          </a:xfrm>
          <a:prstGeom prst="rect">
            <a:avLst/>
          </a:prstGeom>
          <a:noFill/>
          <a:ln>
            <a:noFill/>
          </a:ln>
        </p:spPr>
        <p:txBody>
          <a:bodyPr spcFirstLastPara="1" wrap="square" lIns="91425" tIns="91425" rIns="91425" bIns="91425" anchor="ctr" anchorCtr="0">
            <a:noAutofit/>
          </a:bodyPr>
          <a:lstStyle/>
          <a:p>
            <a:pPr marL="457200">
              <a:spcAft>
                <a:spcPts val="1000"/>
              </a:spcAft>
            </a:pPr>
            <a:r>
              <a:rPr lang="fr-CA" sz="2400" b="1" dirty="0">
                <a:solidFill>
                  <a:schemeClr val="lt1"/>
                </a:solidFill>
                <a:latin typeface="Oswald"/>
                <a:ea typeface="Oswald"/>
                <a:cs typeface="Oswald"/>
                <a:sym typeface="Oswald"/>
              </a:rPr>
              <a:t>J'ai travaillé et ai cotisé au RRQ pendant plusieurs années avant de me joindre au RREGOP – est-ce que cela va affecter l'harmonisation avec le RRQ?</a:t>
            </a:r>
            <a:endParaRPr lang="fr-CA" sz="2400" dirty="0">
              <a:solidFill>
                <a:schemeClr val="lt1"/>
              </a:solidFill>
              <a:latin typeface="Oswald"/>
              <a:ea typeface="Oswald"/>
              <a:cs typeface="Oswa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3" name="Picture 2">
            <a:extLst>
              <a:ext uri="{FF2B5EF4-FFF2-40B4-BE49-F238E27FC236}">
                <a16:creationId xmlns:a16="http://schemas.microsoft.com/office/drawing/2014/main" id="{432B9C80-C119-4FF9-9770-26976746DA0E}"/>
              </a:ext>
            </a:extLst>
          </p:cNvPr>
          <p:cNvPicPr>
            <a:picLocks noChangeAspect="1"/>
          </p:cNvPicPr>
          <p:nvPr/>
        </p:nvPicPr>
        <p:blipFill>
          <a:blip r:embed="rId3"/>
          <a:stretch>
            <a:fillRect/>
          </a:stretch>
        </p:blipFill>
        <p:spPr>
          <a:xfrm>
            <a:off x="475129" y="297860"/>
            <a:ext cx="4724736" cy="4547780"/>
          </a:xfrm>
          <a:prstGeom prst="rect">
            <a:avLst/>
          </a:prstGeom>
        </p:spPr>
      </p:pic>
      <p:sp>
        <p:nvSpPr>
          <p:cNvPr id="513" name="Google Shape;513;p69"/>
          <p:cNvSpPr/>
          <p:nvPr/>
        </p:nvSpPr>
        <p:spPr>
          <a:xfrm>
            <a:off x="5432125" y="488500"/>
            <a:ext cx="3441300" cy="21315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r>
              <a:rPr lang="fr-CA" sz="1800" dirty="0">
                <a:solidFill>
                  <a:schemeClr val="lt1"/>
                </a:solidFill>
                <a:latin typeface="Oswald"/>
                <a:ea typeface="Oswald"/>
                <a:cs typeface="Oswald"/>
                <a:sym typeface="Oswald"/>
              </a:rPr>
              <a:t>Estimation du montant de la rente si vous continuez à cotiser d'une façon similaire</a:t>
            </a:r>
            <a:endParaRPr lang="fr-CA" sz="1800" dirty="0">
              <a:solidFill>
                <a:schemeClr val="lt1"/>
              </a:solidFill>
              <a:latin typeface="Oswald"/>
              <a:ea typeface="Oswald"/>
              <a:cs typeface="Oswald"/>
            </a:endParaRPr>
          </a:p>
          <a:p>
            <a:pPr marL="0" lvl="0" indent="0" algn="l" rtl="0">
              <a:spcBef>
                <a:spcPts val="0"/>
              </a:spcBef>
              <a:spcAft>
                <a:spcPts val="0"/>
              </a:spcAft>
              <a:buNone/>
            </a:pPr>
            <a:endParaRPr lang="fr-CA" sz="1800" dirty="0">
              <a:solidFill>
                <a:schemeClr val="lt1"/>
              </a:solidFill>
              <a:latin typeface="Oswald"/>
              <a:ea typeface="Oswald"/>
              <a:cs typeface="Oswald"/>
            </a:endParaRPr>
          </a:p>
          <a:p>
            <a:r>
              <a:rPr lang="fr-CA" sz="1800" dirty="0">
                <a:solidFill>
                  <a:schemeClr val="lt1"/>
                </a:solidFill>
                <a:latin typeface="Oswald"/>
                <a:ea typeface="Oswald"/>
                <a:cs typeface="Oswald"/>
                <a:sym typeface="Oswald"/>
              </a:rPr>
              <a:t>Les montants varient selon le choix de la date de prise de retraite</a:t>
            </a:r>
            <a:endParaRPr lang="fr-CA" sz="1800" dirty="0">
              <a:solidFill>
                <a:schemeClr val="lt1"/>
              </a:solidFill>
              <a:latin typeface="Oswald"/>
              <a:ea typeface="Oswald"/>
              <a:cs typeface="Oswald"/>
            </a:endParaRPr>
          </a:p>
        </p:txBody>
      </p:sp>
      <p:sp>
        <p:nvSpPr>
          <p:cNvPr id="515" name="Google Shape;515;p6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53</a:t>
            </a:fld>
            <a:endParaRPr>
              <a:latin typeface="Oswald"/>
              <a:ea typeface="Oswald"/>
              <a:cs typeface="Oswald"/>
              <a:sym typeface="Oswald"/>
            </a:endParaRPr>
          </a:p>
        </p:txBody>
      </p:sp>
      <p:sp>
        <p:nvSpPr>
          <p:cNvPr id="516" name="Google Shape;516;p69"/>
          <p:cNvSpPr/>
          <p:nvPr/>
        </p:nvSpPr>
        <p:spPr>
          <a:xfrm>
            <a:off x="1613350" y="2834475"/>
            <a:ext cx="3277200" cy="8784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17" name="Google Shape;517;p69"/>
          <p:cNvCxnSpPr/>
          <p:nvPr/>
        </p:nvCxnSpPr>
        <p:spPr>
          <a:xfrm flipH="1">
            <a:off x="3722425" y="1324725"/>
            <a:ext cx="1798500" cy="1539600"/>
          </a:xfrm>
          <a:prstGeom prst="straightConnector1">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5" name="Picture 4">
            <a:extLst>
              <a:ext uri="{FF2B5EF4-FFF2-40B4-BE49-F238E27FC236}">
                <a16:creationId xmlns:a16="http://schemas.microsoft.com/office/drawing/2014/main" id="{BEE9E483-11A3-467C-95DC-61ED93B47CFB}"/>
              </a:ext>
            </a:extLst>
          </p:cNvPr>
          <p:cNvPicPr>
            <a:picLocks noChangeAspect="1"/>
          </p:cNvPicPr>
          <p:nvPr/>
        </p:nvPicPr>
        <p:blipFill>
          <a:blip r:embed="rId3"/>
          <a:stretch>
            <a:fillRect/>
          </a:stretch>
        </p:blipFill>
        <p:spPr>
          <a:xfrm>
            <a:off x="578850" y="573741"/>
            <a:ext cx="4145550" cy="4193358"/>
          </a:xfrm>
          <a:prstGeom prst="rect">
            <a:avLst/>
          </a:prstGeom>
        </p:spPr>
      </p:pic>
      <p:sp>
        <p:nvSpPr>
          <p:cNvPr id="522" name="Google Shape;522;p70"/>
          <p:cNvSpPr/>
          <p:nvPr/>
        </p:nvSpPr>
        <p:spPr>
          <a:xfrm>
            <a:off x="5173950" y="726075"/>
            <a:ext cx="3636300" cy="7641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r>
              <a:rPr lang="en" sz="1900" dirty="0">
                <a:solidFill>
                  <a:schemeClr val="lt1"/>
                </a:solidFill>
                <a:latin typeface="Oswald"/>
                <a:ea typeface="Oswald"/>
                <a:cs typeface="Oswald"/>
                <a:sym typeface="Oswald"/>
              </a:rPr>
              <a:t>Montant de la rente </a:t>
            </a:r>
            <a:r>
              <a:rPr lang="en" sz="1900" u="sng" dirty="0">
                <a:latin typeface="Oswald"/>
                <a:ea typeface="Oswald"/>
                <a:cs typeface="Oswald"/>
                <a:sym typeface="Oswald"/>
              </a:rPr>
              <a:t>jusqu'à 65 ans</a:t>
            </a:r>
            <a:endParaRPr sz="1900" u="sng" dirty="0">
              <a:latin typeface="Oswald"/>
              <a:ea typeface="Oswald"/>
              <a:cs typeface="Oswald"/>
              <a:sym typeface="Oswald"/>
            </a:endParaRPr>
          </a:p>
        </p:txBody>
      </p:sp>
      <p:sp>
        <p:nvSpPr>
          <p:cNvPr id="524" name="Google Shape;524;p70"/>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54</a:t>
            </a:fld>
            <a:endParaRPr>
              <a:latin typeface="Oswald"/>
              <a:ea typeface="Oswald"/>
              <a:cs typeface="Oswald"/>
              <a:sym typeface="Oswald"/>
            </a:endParaRPr>
          </a:p>
        </p:txBody>
      </p:sp>
      <p:sp>
        <p:nvSpPr>
          <p:cNvPr id="525" name="Google Shape;525;p70"/>
          <p:cNvSpPr/>
          <p:nvPr/>
        </p:nvSpPr>
        <p:spPr>
          <a:xfrm>
            <a:off x="2946826" y="2049075"/>
            <a:ext cx="593199" cy="2526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26" name="Google Shape;526;p70"/>
          <p:cNvCxnSpPr>
            <a:cxnSpLocks/>
            <a:stCxn id="522" idx="1"/>
            <a:endCxn id="525" idx="7"/>
          </p:cNvCxnSpPr>
          <p:nvPr/>
        </p:nvCxnSpPr>
        <p:spPr>
          <a:xfrm flipH="1">
            <a:off x="3453153" y="1108125"/>
            <a:ext cx="1720797" cy="977942"/>
          </a:xfrm>
          <a:prstGeom prst="straightConnector1">
            <a:avLst/>
          </a:prstGeom>
          <a:noFill/>
          <a:ln w="28575" cap="flat" cmpd="sng">
            <a:solidFill>
              <a:schemeClr val="dk2"/>
            </a:solidFill>
            <a:prstDash val="solid"/>
            <a:round/>
            <a:headEnd type="none" w="med" len="med"/>
            <a:tailEnd type="triangle" w="med" len="med"/>
          </a:ln>
        </p:spPr>
      </p:cxnSp>
      <p:cxnSp>
        <p:nvCxnSpPr>
          <p:cNvPr id="527" name="Google Shape;527;p70"/>
          <p:cNvCxnSpPr>
            <a:stCxn id="528" idx="1"/>
          </p:cNvCxnSpPr>
          <p:nvPr/>
        </p:nvCxnSpPr>
        <p:spPr>
          <a:xfrm rot="10800000">
            <a:off x="4131150" y="2301675"/>
            <a:ext cx="1271400" cy="884400"/>
          </a:xfrm>
          <a:prstGeom prst="straightConnector1">
            <a:avLst/>
          </a:prstGeom>
          <a:noFill/>
          <a:ln w="28575" cap="flat" cmpd="sng">
            <a:solidFill>
              <a:schemeClr val="dk2"/>
            </a:solidFill>
            <a:prstDash val="solid"/>
            <a:round/>
            <a:headEnd type="none" w="med" len="med"/>
            <a:tailEnd type="triangle" w="med" len="med"/>
          </a:ln>
        </p:spPr>
      </p:cxnSp>
      <p:sp>
        <p:nvSpPr>
          <p:cNvPr id="529" name="Google Shape;529;p70"/>
          <p:cNvSpPr/>
          <p:nvPr/>
        </p:nvSpPr>
        <p:spPr>
          <a:xfrm>
            <a:off x="3561263" y="2169975"/>
            <a:ext cx="548700" cy="252600"/>
          </a:xfrm>
          <a:prstGeom prst="ellipse">
            <a:avLst/>
          </a:pr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70"/>
          <p:cNvSpPr/>
          <p:nvPr/>
        </p:nvSpPr>
        <p:spPr>
          <a:xfrm>
            <a:off x="5402550" y="2301675"/>
            <a:ext cx="3552300" cy="17688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r>
              <a:rPr lang="en" sz="2000" dirty="0">
                <a:solidFill>
                  <a:schemeClr val="lt1"/>
                </a:solidFill>
                <a:latin typeface="Oswald"/>
                <a:ea typeface="Oswald"/>
                <a:cs typeface="Oswald"/>
                <a:sym typeface="Oswald"/>
              </a:rPr>
              <a:t>Montant de la rente </a:t>
            </a:r>
            <a:r>
              <a:rPr lang="en" sz="2000" u="sng" dirty="0">
                <a:latin typeface="Oswald"/>
                <a:ea typeface="Oswald"/>
                <a:cs typeface="Oswald"/>
                <a:sym typeface="Oswald"/>
              </a:rPr>
              <a:t>après 65 ans</a:t>
            </a:r>
            <a:endParaRPr lang="en" sz="2000" u="sng" dirty="0">
              <a:latin typeface="Oswald"/>
              <a:ea typeface="Oswald"/>
              <a:cs typeface="Oswald"/>
            </a:endParaRPr>
          </a:p>
          <a:p>
            <a:pPr marL="0" lvl="0" indent="0" algn="l" rtl="0">
              <a:spcBef>
                <a:spcPts val="0"/>
              </a:spcBef>
              <a:spcAft>
                <a:spcPts val="0"/>
              </a:spcAft>
              <a:buNone/>
            </a:pPr>
            <a:endParaRPr sz="1800" dirty="0">
              <a:solidFill>
                <a:schemeClr val="lt1"/>
              </a:solidFill>
              <a:latin typeface="Oswald"/>
              <a:ea typeface="Oswald"/>
              <a:cs typeface="Oswald"/>
              <a:sym typeface="Oswald"/>
            </a:endParaRPr>
          </a:p>
          <a:p>
            <a:pPr algn="just"/>
            <a:r>
              <a:rPr lang="en" sz="1800" dirty="0">
                <a:solidFill>
                  <a:schemeClr val="lt1"/>
                </a:solidFill>
                <a:latin typeface="Oswald"/>
                <a:ea typeface="Oswald"/>
                <a:cs typeface="Oswald"/>
                <a:sym typeface="Oswald"/>
              </a:rPr>
              <a:t>Le montant de la rente du RREGOP est réduit pour tenir compte de la rente du RRQ, disponible sans réduction</a:t>
            </a:r>
            <a:endParaRPr lang="en" sz="1800" dirty="0">
              <a:solidFill>
                <a:schemeClr val="lt1"/>
              </a:solidFill>
              <a:latin typeface="Oswald"/>
              <a:ea typeface="Oswald"/>
              <a:cs typeface="Oswa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33"/>
        <p:cNvGrpSpPr/>
        <p:nvPr/>
      </p:nvGrpSpPr>
      <p:grpSpPr>
        <a:xfrm>
          <a:off x="0" y="0"/>
          <a:ext cx="0" cy="0"/>
          <a:chOff x="0" y="0"/>
          <a:chExt cx="0" cy="0"/>
        </a:xfrm>
      </p:grpSpPr>
      <p:sp>
        <p:nvSpPr>
          <p:cNvPr id="534" name="Google Shape;534;p71"/>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Retarder sa demande - RREGOP</a:t>
            </a:r>
          </a:p>
        </p:txBody>
      </p:sp>
      <p:sp>
        <p:nvSpPr>
          <p:cNvPr id="535" name="Google Shape;535;p7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55</a:t>
            </a:fld>
            <a:endParaRPr>
              <a:latin typeface="Oswald"/>
              <a:ea typeface="Oswald"/>
              <a:cs typeface="Oswald"/>
              <a:sym typeface="Oswald"/>
            </a:endParaRPr>
          </a:p>
        </p:txBody>
      </p:sp>
      <p:sp>
        <p:nvSpPr>
          <p:cNvPr id="536" name="Google Shape;536;p71"/>
          <p:cNvSpPr txBox="1"/>
          <p:nvPr/>
        </p:nvSpPr>
        <p:spPr>
          <a:xfrm>
            <a:off x="656625" y="1374550"/>
            <a:ext cx="7852200" cy="3611400"/>
          </a:xfrm>
          <a:prstGeom prst="rect">
            <a:avLst/>
          </a:prstGeom>
          <a:noFill/>
          <a:ln>
            <a:noFill/>
          </a:ln>
        </p:spPr>
        <p:txBody>
          <a:bodyPr spcFirstLastPara="1" wrap="square" lIns="91425" tIns="91425" rIns="91425" bIns="91425" anchor="ctr" anchorCtr="0">
            <a:noAutofit/>
          </a:bodyPr>
          <a:lstStyle/>
          <a:p>
            <a:pPr marL="457200" indent="-381000">
              <a:lnSpc>
                <a:spcPct val="115000"/>
              </a:lnSpc>
              <a:buClr>
                <a:schemeClr val="lt1"/>
              </a:buClr>
              <a:buSzPts val="2400"/>
              <a:buFont typeface="Oswald"/>
              <a:buChar char="●"/>
            </a:pPr>
            <a:r>
              <a:rPr lang="fr-CA" sz="2400" dirty="0">
                <a:solidFill>
                  <a:schemeClr val="lt1"/>
                </a:solidFill>
                <a:latin typeface="Oswald"/>
                <a:ea typeface="Oswald"/>
                <a:cs typeface="Oswald"/>
                <a:sym typeface="Oswald"/>
              </a:rPr>
              <a:t>Pour éviter (ou diminuer) la réduction pour retraite anticipée, il est possible de retarder sa rente de retraite du RREGOP</a:t>
            </a:r>
            <a:endParaRPr lang="fr-CA" sz="2400"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400" dirty="0">
                <a:solidFill>
                  <a:schemeClr val="lt1"/>
                </a:solidFill>
                <a:latin typeface="Oswald"/>
                <a:ea typeface="Oswald"/>
                <a:cs typeface="Oswald"/>
                <a:sym typeface="Oswald"/>
              </a:rPr>
              <a:t>Options si vous arrêtez de cotiser avant d'atteindre 55 ans :</a:t>
            </a:r>
            <a:endParaRPr lang="fr-CA" sz="2400" dirty="0">
              <a:solidFill>
                <a:schemeClr val="lt1"/>
              </a:solidFill>
              <a:latin typeface="Oswald"/>
              <a:ea typeface="Oswald"/>
              <a:cs typeface="Oswald"/>
            </a:endParaRPr>
          </a:p>
          <a:p>
            <a:pPr marL="914400" lvl="1"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Avec moins de 2 années de service : remboursement avec intérêts (ou transfert vers un autre plan)</a:t>
            </a:r>
            <a:endParaRPr lang="fr-CA" sz="2200" dirty="0">
              <a:solidFill>
                <a:schemeClr val="lt1"/>
              </a:solidFill>
              <a:latin typeface="Oswald"/>
              <a:ea typeface="Oswald"/>
              <a:cs typeface="Oswald"/>
            </a:endParaRPr>
          </a:p>
          <a:p>
            <a:pPr marL="914400" lvl="1" indent="-368300">
              <a:spcBef>
                <a:spcPts val="1000"/>
              </a:spcBef>
              <a:spcAft>
                <a:spcPts val="1000"/>
              </a:spcAft>
              <a:buClr>
                <a:schemeClr val="lt1"/>
              </a:buClr>
              <a:buSzPts val="2200"/>
              <a:buFont typeface="Oswald"/>
              <a:buChar char="-"/>
            </a:pPr>
            <a:r>
              <a:rPr lang="fr-CA" sz="2200" dirty="0">
                <a:solidFill>
                  <a:schemeClr val="lt1"/>
                </a:solidFill>
                <a:latin typeface="Oswald"/>
                <a:ea typeface="Oswald"/>
                <a:cs typeface="Oswald"/>
                <a:sym typeface="Oswald"/>
              </a:rPr>
              <a:t>Avec au moins 2 années de service : rente différée (pleinement indexée à partir de 65 ans si non appelée) ou transfert vers un autre plan</a:t>
            </a:r>
            <a:endParaRPr lang="fr-CA" sz="2200" dirty="0">
              <a:solidFill>
                <a:schemeClr val="lt1"/>
              </a:solidFill>
              <a:latin typeface="Oswald"/>
              <a:ea typeface="Oswald"/>
              <a:cs typeface="Oswa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3" name="Google Shape;543;p72"/>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56</a:t>
            </a:fld>
            <a:endParaRPr lang="en" sz="200"/>
          </a:p>
        </p:txBody>
      </p:sp>
      <p:sp>
        <p:nvSpPr>
          <p:cNvPr id="541" name="Google Shape;541;p72"/>
          <p:cNvSpPr txBox="1">
            <a:spLocks noGrp="1"/>
          </p:cNvSpPr>
          <p:nvPr>
            <p:ph type="title"/>
          </p:nvPr>
        </p:nvSpPr>
        <p:spPr/>
        <p:txBody>
          <a:bodyPr spcFirstLastPara="1" lIns="91425" tIns="91425" rIns="91425" bIns="91425" anchor="ctr" anchorCtr="0">
            <a:normAutofit/>
          </a:bodyPr>
          <a:lstStyle/>
          <a:p>
            <a:pPr algn="ctr"/>
            <a:r>
              <a:rPr lang="fr-CA" sz="3600" b="1" dirty="0"/>
              <a:t>Comment prendre sa retraite?</a:t>
            </a:r>
          </a:p>
        </p:txBody>
      </p:sp>
      <p:graphicFrame>
        <p:nvGraphicFramePr>
          <p:cNvPr id="547" name="Google Shape;542;p72">
            <a:extLst>
              <a:ext uri="{FF2B5EF4-FFF2-40B4-BE49-F238E27FC236}">
                <a16:creationId xmlns:a16="http://schemas.microsoft.com/office/drawing/2014/main" id="{553C071C-71FB-34C5-B7AC-79A272BB66AD}"/>
              </a:ext>
            </a:extLst>
          </p:cNvPr>
          <p:cNvGraphicFramePr/>
          <p:nvPr>
            <p:extLst>
              <p:ext uri="{D42A27DB-BD31-4B8C-83A1-F6EECF244321}">
                <p14:modId xmlns:p14="http://schemas.microsoft.com/office/powerpoint/2010/main" val="1565687140"/>
              </p:ext>
            </p:extLst>
          </p:nvPr>
        </p:nvGraphicFramePr>
        <p:xfrm>
          <a:off x="628650" y="136921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9" name="Google Shape;549;p73"/>
          <p:cNvSpPr txBox="1">
            <a:spLocks noGrp="1"/>
          </p:cNvSpPr>
          <p:nvPr>
            <p:ph type="sldNum" sz="quarter" idx="12"/>
          </p:nvPr>
        </p:nvSpPr>
        <p:spPr/>
        <p:txBody>
          <a:bodyPr spcFirstLastPara="1" vert="horz" lIns="91440" tIns="45720" rIns="91440" bIns="45720" rtlCol="0" anchor="ctr" anchorCtr="0">
            <a:normAutofit/>
          </a:bodyPr>
          <a:lstStyle/>
          <a:p>
            <a:pPr algn="r">
              <a:lnSpc>
                <a:spcPct val="90000"/>
              </a:lnSpc>
              <a:spcAft>
                <a:spcPts val="600"/>
              </a:spcAft>
            </a:pPr>
            <a:fld id="{00000000-1234-1234-1234-123412341234}" type="slidenum">
              <a:rPr lang="fr-CA" sz="700"/>
              <a:pPr algn="r">
                <a:lnSpc>
                  <a:spcPct val="90000"/>
                </a:lnSpc>
                <a:spcAft>
                  <a:spcPts val="600"/>
                </a:spcAft>
              </a:pPr>
              <a:t>57</a:t>
            </a:fld>
            <a:endParaRPr lang="fr-CA" sz="700"/>
          </a:p>
        </p:txBody>
      </p:sp>
      <p:sp>
        <p:nvSpPr>
          <p:cNvPr id="548" name="Google Shape;548;p73"/>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Choses à faire : 5 ans avant sa retraite</a:t>
            </a:r>
          </a:p>
        </p:txBody>
      </p:sp>
      <p:sp>
        <p:nvSpPr>
          <p:cNvPr id="550" name="Google Shape;550;p73"/>
          <p:cNvSpPr txBox="1"/>
          <p:nvPr/>
        </p:nvSpPr>
        <p:spPr>
          <a:xfrm>
            <a:off x="628650" y="1369219"/>
            <a:ext cx="7886700" cy="3263504"/>
          </a:xfrm>
          <a:prstGeom prst="rect">
            <a:avLst/>
          </a:prstGeom>
        </p:spPr>
        <p:txBody>
          <a:bodyPr spcFirstLastPara="1" vert="horz" lIns="91440" tIns="45720" rIns="91440" bIns="45720" rtlCol="0" anchorCtr="0">
            <a:normAutofit/>
          </a:bodyPr>
          <a:lstStyle/>
          <a:p>
            <a:pPr marL="457200" indent="-171450" defTabSz="685800">
              <a:lnSpc>
                <a:spcPct val="90000"/>
              </a:lnSpc>
              <a:buClr>
                <a:schemeClr val="lt1"/>
              </a:buClr>
              <a:buSzPts val="2400"/>
              <a:buFont typeface="Arial" panose="020B0604020202020204" pitchFamily="34" charset="0"/>
              <a:buChar char="•"/>
            </a:pPr>
            <a:r>
              <a:rPr lang="fr-FR" sz="2100" b="1" dirty="0"/>
              <a:t>Consulter</a:t>
            </a:r>
            <a:r>
              <a:rPr lang="fr-FR" sz="2100" dirty="0"/>
              <a:t> le « </a:t>
            </a:r>
            <a:r>
              <a:rPr lang="fr-FR" sz="2100" i="1" dirty="0">
                <a:hlinkClick r:id="rId3"/>
              </a:rPr>
              <a:t>Guide sur la retraite</a:t>
            </a:r>
            <a:r>
              <a:rPr lang="fr-FR" sz="2100" dirty="0">
                <a:hlinkClick r:id="rId3"/>
              </a:rPr>
              <a:t> </a:t>
            </a:r>
            <a:r>
              <a:rPr lang="fr-FR" sz="2100" dirty="0"/>
              <a:t>» de la FNEEQ</a:t>
            </a:r>
          </a:p>
          <a:p>
            <a:pPr marL="457200" indent="-171450" defTabSz="685800">
              <a:lnSpc>
                <a:spcPct val="90000"/>
              </a:lnSpc>
              <a:spcBef>
                <a:spcPts val="1000"/>
              </a:spcBef>
              <a:buClr>
                <a:schemeClr val="lt1"/>
              </a:buClr>
              <a:buSzPts val="2400"/>
              <a:buFont typeface="Arial" panose="020B0604020202020204" pitchFamily="34" charset="0"/>
              <a:buChar char="•"/>
            </a:pPr>
            <a:r>
              <a:rPr lang="fr-FR" sz="2100" b="1" dirty="0"/>
              <a:t>Parler</a:t>
            </a:r>
            <a:r>
              <a:rPr lang="fr-FR" sz="2100" dirty="0"/>
              <a:t> avec vos </a:t>
            </a:r>
            <a:r>
              <a:rPr lang="fr-FR" sz="2100" dirty="0" err="1"/>
              <a:t>délégué·es</a:t>
            </a:r>
            <a:r>
              <a:rPr lang="fr-FR" sz="2100" dirty="0"/>
              <a:t> syndicaux pour connaître vos options</a:t>
            </a:r>
          </a:p>
          <a:p>
            <a:pPr marL="457200" indent="-171450" defTabSz="685800">
              <a:lnSpc>
                <a:spcPct val="90000"/>
              </a:lnSpc>
              <a:spcBef>
                <a:spcPts val="1000"/>
              </a:spcBef>
              <a:buClr>
                <a:schemeClr val="lt1"/>
              </a:buClr>
              <a:buSzPts val="2400"/>
              <a:buFont typeface="Arial" panose="020B0604020202020204" pitchFamily="34" charset="0"/>
              <a:buChar char="•"/>
            </a:pPr>
            <a:r>
              <a:rPr lang="fr-FR" sz="2100" b="1" dirty="0"/>
              <a:t>Demander</a:t>
            </a:r>
            <a:r>
              <a:rPr lang="fr-FR" sz="2100" dirty="0"/>
              <a:t> votre </a:t>
            </a:r>
            <a:r>
              <a:rPr lang="fr-FR" sz="2100" dirty="0">
                <a:hlinkClick r:id="rId4"/>
              </a:rPr>
              <a:t>État de participation au RREGOP </a:t>
            </a:r>
            <a:r>
              <a:rPr lang="fr-FR" sz="2100" dirty="0"/>
              <a:t>et en vérifier les informations</a:t>
            </a:r>
          </a:p>
          <a:p>
            <a:pPr marL="457200" indent="-171450" defTabSz="685800">
              <a:lnSpc>
                <a:spcPct val="90000"/>
              </a:lnSpc>
              <a:spcBef>
                <a:spcPts val="1000"/>
              </a:spcBef>
              <a:buClr>
                <a:schemeClr val="lt1"/>
              </a:buClr>
              <a:buSzPts val="2400"/>
              <a:buFont typeface="Arial" panose="020B0604020202020204" pitchFamily="34" charset="0"/>
              <a:buChar char="•"/>
            </a:pPr>
            <a:r>
              <a:rPr lang="fr-FR" sz="2100" b="1" dirty="0"/>
              <a:t>S’inscrire</a:t>
            </a:r>
            <a:r>
              <a:rPr lang="fr-FR" sz="2100" dirty="0"/>
              <a:t> aux </a:t>
            </a:r>
            <a:r>
              <a:rPr lang="fr-FR" sz="2100" dirty="0">
                <a:hlinkClick r:id="rId5"/>
              </a:rPr>
              <a:t>Webinaires Destination retraite)</a:t>
            </a:r>
            <a:r>
              <a:rPr lang="fr-FR" sz="2100" dirty="0"/>
              <a:t> </a:t>
            </a:r>
            <a:r>
              <a:rPr lang="fr-CA" sz="2100" dirty="0"/>
              <a:t>formation (payante) de 2 jours offerte par Retraite Québec (généralement remboursée par l’employeur)</a:t>
            </a:r>
            <a:endParaRPr lang="fr-FR" sz="2100" dirty="0"/>
          </a:p>
          <a:p>
            <a:pPr marL="457200" indent="-171450" defTabSz="685800">
              <a:lnSpc>
                <a:spcPct val="90000"/>
              </a:lnSpc>
              <a:spcBef>
                <a:spcPts val="1000"/>
              </a:spcBef>
              <a:spcAft>
                <a:spcPts val="1000"/>
              </a:spcAft>
              <a:buClr>
                <a:schemeClr val="lt1"/>
              </a:buClr>
              <a:buSzPts val="2400"/>
              <a:buFont typeface="Arial" panose="020B0604020202020204" pitchFamily="34" charset="0"/>
              <a:buChar char="•"/>
            </a:pPr>
            <a:r>
              <a:rPr lang="fr-FR" sz="2100" b="1" dirty="0"/>
              <a:t>Obtenir</a:t>
            </a:r>
            <a:r>
              <a:rPr lang="fr-FR" sz="2100" dirty="0"/>
              <a:t> une estimation de votre rente (voir diapo suivante)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0">
                                            <p:txEl>
                                              <p:pRg st="0" end="0"/>
                                            </p:txEl>
                                          </p:spTgt>
                                        </p:tgtEl>
                                        <p:attrNameLst>
                                          <p:attrName>style.visibility</p:attrName>
                                        </p:attrNameLst>
                                      </p:cBhvr>
                                      <p:to>
                                        <p:strVal val="visible"/>
                                      </p:to>
                                    </p:set>
                                    <p:animEffect transition="in" filter="fade">
                                      <p:cBhvr>
                                        <p:cTn id="7" dur="500"/>
                                        <p:tgtEl>
                                          <p:spTgt spid="5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0">
                                            <p:txEl>
                                              <p:pRg st="1" end="1"/>
                                            </p:txEl>
                                          </p:spTgt>
                                        </p:tgtEl>
                                        <p:attrNameLst>
                                          <p:attrName>style.visibility</p:attrName>
                                        </p:attrNameLst>
                                      </p:cBhvr>
                                      <p:to>
                                        <p:strVal val="visible"/>
                                      </p:to>
                                    </p:set>
                                    <p:animEffect transition="in" filter="fade">
                                      <p:cBhvr>
                                        <p:cTn id="12" dur="500"/>
                                        <p:tgtEl>
                                          <p:spTgt spid="5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0">
                                            <p:txEl>
                                              <p:pRg st="2" end="2"/>
                                            </p:txEl>
                                          </p:spTgt>
                                        </p:tgtEl>
                                        <p:attrNameLst>
                                          <p:attrName>style.visibility</p:attrName>
                                        </p:attrNameLst>
                                      </p:cBhvr>
                                      <p:to>
                                        <p:strVal val="visible"/>
                                      </p:to>
                                    </p:set>
                                    <p:animEffect transition="in" filter="fade">
                                      <p:cBhvr>
                                        <p:cTn id="17" dur="500"/>
                                        <p:tgtEl>
                                          <p:spTgt spid="5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0">
                                            <p:txEl>
                                              <p:pRg st="3" end="3"/>
                                            </p:txEl>
                                          </p:spTgt>
                                        </p:tgtEl>
                                        <p:attrNameLst>
                                          <p:attrName>style.visibility</p:attrName>
                                        </p:attrNameLst>
                                      </p:cBhvr>
                                      <p:to>
                                        <p:strVal val="visible"/>
                                      </p:to>
                                    </p:set>
                                    <p:animEffect transition="in" filter="fade">
                                      <p:cBhvr>
                                        <p:cTn id="22" dur="500"/>
                                        <p:tgtEl>
                                          <p:spTgt spid="5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0">
                                            <p:txEl>
                                              <p:pRg st="4" end="4"/>
                                            </p:txEl>
                                          </p:spTgt>
                                        </p:tgtEl>
                                        <p:attrNameLst>
                                          <p:attrName>style.visibility</p:attrName>
                                        </p:attrNameLst>
                                      </p:cBhvr>
                                      <p:to>
                                        <p:strVal val="visible"/>
                                      </p:to>
                                    </p:set>
                                    <p:animEffect transition="in" filter="fade">
                                      <p:cBhvr>
                                        <p:cTn id="27" dur="500"/>
                                        <p:tgtEl>
                                          <p:spTgt spid="5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7" name="Google Shape;557;p74"/>
          <p:cNvSpPr txBox="1">
            <a:spLocks noGrp="1"/>
          </p:cNvSpPr>
          <p:nvPr>
            <p:ph type="sldNum" sz="quarter" idx="12"/>
          </p:nvPr>
        </p:nvSpPr>
        <p:spPr/>
        <p:txBody>
          <a:bodyPr spcFirstLastPara="1" vert="horz" lIns="91440" tIns="45720" rIns="91440" bIns="45720" rtlCol="0" anchor="ctr" anchorCtr="0">
            <a:normAutofit/>
          </a:bodyPr>
          <a:lstStyle/>
          <a:p>
            <a:pPr algn="r">
              <a:lnSpc>
                <a:spcPct val="90000"/>
              </a:lnSpc>
              <a:spcAft>
                <a:spcPts val="600"/>
              </a:spcAft>
            </a:pPr>
            <a:fld id="{00000000-1234-1234-1234-123412341234}" type="slidenum">
              <a:rPr lang="fr-CA" sz="700"/>
              <a:pPr algn="r">
                <a:lnSpc>
                  <a:spcPct val="90000"/>
                </a:lnSpc>
                <a:spcAft>
                  <a:spcPts val="600"/>
                </a:spcAft>
              </a:pPr>
              <a:t>58</a:t>
            </a:fld>
            <a:endParaRPr lang="fr-CA" sz="700"/>
          </a:p>
        </p:txBody>
      </p:sp>
      <p:sp>
        <p:nvSpPr>
          <p:cNvPr id="555" name="Google Shape;555;p74"/>
          <p:cNvSpPr txBox="1">
            <a:spLocks noGrp="1"/>
          </p:cNvSpPr>
          <p:nvPr>
            <p:ph type="title"/>
          </p:nvPr>
        </p:nvSpPr>
        <p:spPr>
          <a:xfrm>
            <a:off x="696384" y="256580"/>
            <a:ext cx="7886700" cy="994172"/>
          </a:xfrm>
        </p:spPr>
        <p:txBody>
          <a:bodyPr spcFirstLastPara="1" vert="horz" lIns="91440" tIns="45720" rIns="91440" bIns="45720" rtlCol="0" anchor="ctr" anchorCtr="0">
            <a:normAutofit/>
          </a:bodyPr>
          <a:lstStyle/>
          <a:p>
            <a:pPr algn="ctr"/>
            <a:r>
              <a:rPr lang="fr-FR" b="1" kern="1200" dirty="0">
                <a:latin typeface="+mj-lt"/>
                <a:ea typeface="+mj-ea"/>
                <a:cs typeface="+mj-cs"/>
              </a:rPr>
              <a:t>Outils pour estimer ses rentes et se préparer</a:t>
            </a:r>
          </a:p>
        </p:txBody>
      </p:sp>
      <p:sp>
        <p:nvSpPr>
          <p:cNvPr id="556" name="Google Shape;556;p74"/>
          <p:cNvSpPr txBox="1"/>
          <p:nvPr/>
        </p:nvSpPr>
        <p:spPr>
          <a:xfrm>
            <a:off x="628650" y="1369219"/>
            <a:ext cx="7886700" cy="3263504"/>
          </a:xfrm>
          <a:prstGeom prst="rect">
            <a:avLst/>
          </a:prstGeom>
        </p:spPr>
        <p:txBody>
          <a:bodyPr spcFirstLastPara="1" vert="horz" lIns="91440" tIns="45720" rIns="91440" bIns="45720" rtlCol="0" anchorCtr="0">
            <a:normAutofit/>
          </a:bodyPr>
          <a:lstStyle/>
          <a:p>
            <a:pPr marL="457200" indent="-171450" defTabSz="685800">
              <a:lnSpc>
                <a:spcPct val="90000"/>
              </a:lnSpc>
              <a:buClr>
                <a:schemeClr val="lt1"/>
              </a:buClr>
              <a:buSzPts val="2400"/>
              <a:buFont typeface="Arial" panose="020B0604020202020204" pitchFamily="34" charset="0"/>
              <a:buChar char="•"/>
            </a:pPr>
            <a:r>
              <a:rPr lang="fr-FR" sz="2100" dirty="0">
                <a:hlinkClick r:id="rId3"/>
              </a:rPr>
              <a:t>Feuille de calcul </a:t>
            </a:r>
            <a:r>
              <a:rPr lang="fr-FR" sz="2100" i="1" dirty="0">
                <a:hlinkClick r:id="rId3"/>
              </a:rPr>
              <a:t>Excel</a:t>
            </a:r>
            <a:r>
              <a:rPr lang="fr-FR" sz="2100" dirty="0">
                <a:hlinkClick r:id="rId3"/>
              </a:rPr>
              <a:t> de la FNEEQ </a:t>
            </a:r>
            <a:endParaRPr lang="fr-FR" sz="2100" dirty="0"/>
          </a:p>
          <a:p>
            <a:pPr marL="457200" indent="-171450" defTabSz="685800">
              <a:lnSpc>
                <a:spcPct val="90000"/>
              </a:lnSpc>
              <a:spcBef>
                <a:spcPts val="1000"/>
              </a:spcBef>
              <a:buClr>
                <a:schemeClr val="lt1"/>
              </a:buClr>
              <a:buSzPts val="2400"/>
              <a:buFont typeface="Arial" panose="020B0604020202020204" pitchFamily="34" charset="0"/>
              <a:buChar char="•"/>
            </a:pPr>
            <a:r>
              <a:rPr lang="fr-FR" sz="2100" u="sng" dirty="0">
                <a:solidFill>
                  <a:schemeClr val="accent1"/>
                </a:solidFill>
                <a:hlinkClick r:id="rId4">
                  <a:extLst>
                    <a:ext uri="{A12FA001-AC4F-418D-AE19-62706E023703}">
                      <ahyp:hlinkClr xmlns:ahyp="http://schemas.microsoft.com/office/drawing/2018/hyperlinkcolor" val="tx"/>
                    </a:ext>
                  </a:extLst>
                </a:hlinkClick>
              </a:rPr>
              <a:t>Demande d'estimation de rente</a:t>
            </a:r>
            <a:r>
              <a:rPr lang="fr-FR" sz="2100" u="sng" dirty="0">
                <a:solidFill>
                  <a:schemeClr val="accent1"/>
                </a:solidFill>
              </a:rPr>
              <a:t> du RREGOP</a:t>
            </a:r>
            <a:r>
              <a:rPr lang="fr-FR" sz="2100" dirty="0">
                <a:solidFill>
                  <a:schemeClr val="accent1"/>
                </a:solidFill>
              </a:rPr>
              <a:t> </a:t>
            </a:r>
            <a:r>
              <a:rPr lang="fr-FR" sz="2100" dirty="0"/>
              <a:t>par Retraite Québec (en ligne) - disponible à partir de 24 mois avant la prise de retraite</a:t>
            </a:r>
          </a:p>
          <a:p>
            <a:pPr marL="457200" indent="-171450" defTabSz="685800">
              <a:lnSpc>
                <a:spcPct val="90000"/>
              </a:lnSpc>
              <a:spcBef>
                <a:spcPts val="1000"/>
              </a:spcBef>
              <a:buClr>
                <a:schemeClr val="lt1"/>
              </a:buClr>
              <a:buSzPts val="2400"/>
              <a:buFont typeface="Arial" panose="020B0604020202020204" pitchFamily="34" charset="0"/>
              <a:buChar char="•"/>
            </a:pPr>
            <a:r>
              <a:rPr lang="fr-CA" sz="2100" dirty="0">
                <a:hlinkClick r:id="rId5"/>
              </a:rPr>
              <a:t>Simulateur de la prestation du RRQ </a:t>
            </a:r>
            <a:r>
              <a:rPr lang="fr-CA" sz="2100" dirty="0"/>
              <a:t>de la Chaire de recherche en fiscalité et en finances publiques (CFFP)</a:t>
            </a:r>
            <a:endParaRPr lang="fr-FR" sz="2100" dirty="0"/>
          </a:p>
          <a:p>
            <a:pPr marL="457200" indent="-171450" defTabSz="685800">
              <a:lnSpc>
                <a:spcPct val="90000"/>
              </a:lnSpc>
              <a:spcBef>
                <a:spcPts val="1000"/>
              </a:spcBef>
              <a:buClr>
                <a:schemeClr val="lt1"/>
              </a:buClr>
              <a:buSzPts val="2400"/>
              <a:buFont typeface="Arial" panose="020B0604020202020204" pitchFamily="34" charset="0"/>
              <a:buChar char="•"/>
            </a:pPr>
            <a:r>
              <a:rPr lang="fr-FR" sz="2100" dirty="0">
                <a:solidFill>
                  <a:schemeClr val="accent1"/>
                </a:solidFill>
                <a:hlinkClick r:id="rId6">
                  <a:extLst>
                    <a:ext uri="{A12FA001-AC4F-418D-AE19-62706E023703}">
                      <ahyp:hlinkClr xmlns:ahyp="http://schemas.microsoft.com/office/drawing/2018/hyperlinkcolor" val="tx"/>
                    </a:ext>
                  </a:extLst>
                </a:hlinkClick>
              </a:rPr>
              <a:t>Programme d'accompagnement vers la retraite</a:t>
            </a:r>
            <a:r>
              <a:rPr lang="fr-FR" sz="2100" dirty="0">
                <a:solidFill>
                  <a:schemeClr val="accent1"/>
                </a:solidFill>
              </a:rPr>
              <a:t> </a:t>
            </a:r>
            <a:r>
              <a:rPr lang="fr-FR" sz="2100" dirty="0"/>
              <a:t>de </a:t>
            </a:r>
            <a:r>
              <a:rPr lang="fr-FR" sz="2100" dirty="0" err="1"/>
              <a:t>Beneva</a:t>
            </a:r>
            <a:r>
              <a:rPr lang="fr-FR" sz="2100" dirty="0"/>
              <a:t> pour les membres de la FNEEQ</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6">
                                            <p:txEl>
                                              <p:pRg st="0" end="0"/>
                                            </p:txEl>
                                          </p:spTgt>
                                        </p:tgtEl>
                                        <p:attrNameLst>
                                          <p:attrName>style.visibility</p:attrName>
                                        </p:attrNameLst>
                                      </p:cBhvr>
                                      <p:to>
                                        <p:strVal val="visible"/>
                                      </p:to>
                                    </p:set>
                                    <p:animEffect transition="in" filter="fade">
                                      <p:cBhvr>
                                        <p:cTn id="7" dur="1000"/>
                                        <p:tgtEl>
                                          <p:spTgt spid="5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6">
                                            <p:txEl>
                                              <p:pRg st="1" end="1"/>
                                            </p:txEl>
                                          </p:spTgt>
                                        </p:tgtEl>
                                        <p:attrNameLst>
                                          <p:attrName>style.visibility</p:attrName>
                                        </p:attrNameLst>
                                      </p:cBhvr>
                                      <p:to>
                                        <p:strVal val="visible"/>
                                      </p:to>
                                    </p:set>
                                    <p:animEffect transition="in" filter="fade">
                                      <p:cBhvr>
                                        <p:cTn id="12" dur="1000"/>
                                        <p:tgtEl>
                                          <p:spTgt spid="5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6">
                                            <p:txEl>
                                              <p:pRg st="2" end="2"/>
                                            </p:txEl>
                                          </p:spTgt>
                                        </p:tgtEl>
                                        <p:attrNameLst>
                                          <p:attrName>style.visibility</p:attrName>
                                        </p:attrNameLst>
                                      </p:cBhvr>
                                      <p:to>
                                        <p:strVal val="visible"/>
                                      </p:to>
                                    </p:set>
                                    <p:animEffect transition="in" filter="fade">
                                      <p:cBhvr>
                                        <p:cTn id="17" dur="1000"/>
                                        <p:tgtEl>
                                          <p:spTgt spid="5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6">
                                            <p:txEl>
                                              <p:pRg st="3" end="3"/>
                                            </p:txEl>
                                          </p:spTgt>
                                        </p:tgtEl>
                                        <p:attrNameLst>
                                          <p:attrName>style.visibility</p:attrName>
                                        </p:attrNameLst>
                                      </p:cBhvr>
                                      <p:to>
                                        <p:strVal val="visible"/>
                                      </p:to>
                                    </p:set>
                                    <p:animEffect transition="in" filter="fade">
                                      <p:cBhvr>
                                        <p:cTn id="22" dur="1000"/>
                                        <p:tgtEl>
                                          <p:spTgt spid="5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4" name="Google Shape;564;p75"/>
          <p:cNvSpPr txBox="1">
            <a:spLocks noGrp="1"/>
          </p:cNvSpPr>
          <p:nvPr>
            <p:ph type="sldNum" sz="quarter" idx="12"/>
          </p:nvPr>
        </p:nvSpPr>
        <p:spPr/>
        <p:txBody>
          <a:bodyPr spcFirstLastPara="1" vert="horz" lIns="91440" tIns="45720" rIns="91440" bIns="45720" rtlCol="0" anchor="ctr" anchorCtr="0">
            <a:normAutofit/>
          </a:bodyPr>
          <a:lstStyle/>
          <a:p>
            <a:pPr>
              <a:lnSpc>
                <a:spcPct val="90000"/>
              </a:lnSpc>
              <a:spcAft>
                <a:spcPts val="600"/>
              </a:spcAft>
            </a:pPr>
            <a:fld id="{00000000-1234-1234-1234-123412341234}" type="slidenum">
              <a:rPr lang="fr-CA" sz="700"/>
              <a:pPr>
                <a:lnSpc>
                  <a:spcPct val="90000"/>
                </a:lnSpc>
                <a:spcAft>
                  <a:spcPts val="600"/>
                </a:spcAft>
              </a:pPr>
              <a:t>59</a:t>
            </a:fld>
            <a:endParaRPr lang="fr-CA" sz="700"/>
          </a:p>
        </p:txBody>
      </p:sp>
      <p:sp>
        <p:nvSpPr>
          <p:cNvPr id="562" name="Google Shape;562;p75"/>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Demander sa rente </a:t>
            </a:r>
          </a:p>
        </p:txBody>
      </p:sp>
      <p:sp>
        <p:nvSpPr>
          <p:cNvPr id="563" name="Google Shape;563;p75"/>
          <p:cNvSpPr txBox="1"/>
          <p:nvPr/>
        </p:nvSpPr>
        <p:spPr>
          <a:xfrm>
            <a:off x="628650" y="1102182"/>
            <a:ext cx="7886700" cy="3263504"/>
          </a:xfrm>
          <a:prstGeom prst="rect">
            <a:avLst/>
          </a:prstGeom>
        </p:spPr>
        <p:txBody>
          <a:bodyPr spcFirstLastPara="1" vert="horz" lIns="91440" tIns="45720" rIns="91440" bIns="45720" rtlCol="0" anchorCtr="0">
            <a:normAutofit/>
          </a:bodyPr>
          <a:lstStyle/>
          <a:p>
            <a:pPr marL="285750" lvl="0" defTabSz="685800">
              <a:lnSpc>
                <a:spcPct val="90000"/>
              </a:lnSpc>
              <a:spcBef>
                <a:spcPts val="1000"/>
              </a:spcBef>
              <a:spcAft>
                <a:spcPts val="0"/>
              </a:spcAft>
            </a:pPr>
            <a:endParaRPr lang="fr-FR" sz="2100" b="1" dirty="0"/>
          </a:p>
          <a:p>
            <a:pPr marL="457200" indent="-171450" defTabSz="685800">
              <a:lnSpc>
                <a:spcPct val="90000"/>
              </a:lnSpc>
              <a:spcBef>
                <a:spcPts val="1000"/>
              </a:spcBef>
              <a:buClr>
                <a:schemeClr val="lt1"/>
              </a:buClr>
              <a:buSzPts val="2400"/>
              <a:buFont typeface="Arial" panose="020B0604020202020204" pitchFamily="34" charset="0"/>
              <a:buChar char="•"/>
            </a:pPr>
            <a:r>
              <a:rPr lang="fr-FR" sz="2100" b="1" dirty="0"/>
              <a:t>PSV </a:t>
            </a:r>
            <a:r>
              <a:rPr lang="fr-FR" sz="2100" dirty="0"/>
              <a:t>: versement automatique (on peut demander de la reporter)</a:t>
            </a:r>
          </a:p>
          <a:p>
            <a:pPr marL="457200" indent="-171450" defTabSz="685800">
              <a:lnSpc>
                <a:spcPct val="90000"/>
              </a:lnSpc>
              <a:spcBef>
                <a:spcPts val="1000"/>
              </a:spcBef>
              <a:buClr>
                <a:schemeClr val="lt1"/>
              </a:buClr>
              <a:buSzPts val="2400"/>
              <a:buFont typeface="Arial" panose="020B0604020202020204" pitchFamily="34" charset="0"/>
              <a:buChar char="•"/>
            </a:pPr>
            <a:endParaRPr lang="fr-FR" sz="2100" dirty="0"/>
          </a:p>
          <a:p>
            <a:pPr marL="457200" indent="-171450" defTabSz="685800">
              <a:lnSpc>
                <a:spcPct val="90000"/>
              </a:lnSpc>
              <a:spcBef>
                <a:spcPts val="1000"/>
              </a:spcBef>
              <a:buClr>
                <a:schemeClr val="lt1"/>
              </a:buClr>
              <a:buSzPts val="2400"/>
              <a:buFont typeface="Arial" panose="020B0604020202020204" pitchFamily="34" charset="0"/>
              <a:buChar char="•"/>
            </a:pPr>
            <a:r>
              <a:rPr lang="fr-FR" sz="2100" b="1" dirty="0"/>
              <a:t>RRQ  : </a:t>
            </a:r>
            <a:r>
              <a:rPr lang="fr-FR" sz="2100" dirty="0"/>
              <a:t>demande nécessaire </a:t>
            </a:r>
          </a:p>
          <a:p>
            <a:pPr marL="457200" indent="-171450" defTabSz="685800">
              <a:lnSpc>
                <a:spcPct val="90000"/>
              </a:lnSpc>
              <a:spcBef>
                <a:spcPts val="1000"/>
              </a:spcBef>
              <a:buClr>
                <a:schemeClr val="lt1"/>
              </a:buClr>
              <a:buSzPts val="2400"/>
              <a:buFont typeface="Arial" panose="020B0604020202020204" pitchFamily="34" charset="0"/>
              <a:buChar char="•"/>
            </a:pPr>
            <a:endParaRPr lang="fr-FR" sz="2100" dirty="0"/>
          </a:p>
          <a:p>
            <a:pPr marL="457200" indent="-171450" defTabSz="685800">
              <a:lnSpc>
                <a:spcPct val="90000"/>
              </a:lnSpc>
              <a:spcBef>
                <a:spcPts val="1000"/>
              </a:spcBef>
              <a:buClr>
                <a:schemeClr val="lt1"/>
              </a:buClr>
              <a:buSzPts val="2400"/>
              <a:buFont typeface="Arial" panose="020B0604020202020204" pitchFamily="34" charset="0"/>
              <a:buChar char="•"/>
            </a:pPr>
            <a:r>
              <a:rPr lang="fr-FR" sz="2100" b="1" dirty="0"/>
              <a:t>RREGOP : </a:t>
            </a:r>
            <a:r>
              <a:rPr lang="fr-FR" sz="2100" dirty="0"/>
              <a:t>demande nécessaire</a:t>
            </a:r>
          </a:p>
          <a:p>
            <a:pPr marL="0" lvl="0" indent="-171450" defTabSz="685800">
              <a:lnSpc>
                <a:spcPct val="90000"/>
              </a:lnSpc>
              <a:spcBef>
                <a:spcPts val="1000"/>
              </a:spcBef>
              <a:spcAft>
                <a:spcPts val="0"/>
              </a:spcAft>
              <a:buFont typeface="Arial" panose="020B0604020202020204" pitchFamily="34" charset="0"/>
              <a:buChar char="•"/>
            </a:pPr>
            <a:endParaRPr lang="fr-FR" sz="2100" dirty="0"/>
          </a:p>
          <a:p>
            <a:pPr marL="0" lvl="0" indent="-171450" defTabSz="685800">
              <a:lnSpc>
                <a:spcPct val="90000"/>
              </a:lnSpc>
              <a:spcBef>
                <a:spcPts val="1000"/>
              </a:spcBef>
              <a:spcAft>
                <a:spcPts val="0"/>
              </a:spcAft>
              <a:buFont typeface="Arial" panose="020B0604020202020204" pitchFamily="34" charset="0"/>
              <a:buChar char="•"/>
            </a:pPr>
            <a:endParaRPr lang="fr-FR" sz="2100" dirty="0"/>
          </a:p>
          <a:p>
            <a:pPr marL="457200" lvl="0" indent="-171450" defTabSz="685800">
              <a:lnSpc>
                <a:spcPct val="90000"/>
              </a:lnSpc>
              <a:spcBef>
                <a:spcPts val="1000"/>
              </a:spcBef>
              <a:spcAft>
                <a:spcPts val="75"/>
              </a:spcAft>
              <a:buFont typeface="Arial" panose="020B0604020202020204" pitchFamily="34" charset="0"/>
              <a:buChar char="•"/>
            </a:pPr>
            <a:endParaRPr lang="fr-FR" sz="21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71" name="Google Shape;571;p76"/>
          <p:cNvSpPr txBox="1">
            <a:spLocks noGrp="1"/>
          </p:cNvSpPr>
          <p:nvPr>
            <p:ph type="sldNum" sz="quarter" idx="12"/>
          </p:nvPr>
        </p:nvSpPr>
        <p:spPr/>
        <p:txBody>
          <a:bodyPr spcFirstLastPara="1" vert="horz" lIns="91440" tIns="45720" rIns="91440" bIns="45720" rtlCol="0" anchor="ctr" anchorCtr="0">
            <a:normAutofit/>
          </a:bodyPr>
          <a:lstStyle/>
          <a:p>
            <a:pPr>
              <a:lnSpc>
                <a:spcPct val="90000"/>
              </a:lnSpc>
              <a:spcAft>
                <a:spcPts val="600"/>
              </a:spcAft>
            </a:pPr>
            <a:fld id="{00000000-1234-1234-1234-123412341234}" type="slidenum">
              <a:rPr lang="fr-CA" sz="700"/>
              <a:pPr>
                <a:lnSpc>
                  <a:spcPct val="90000"/>
                </a:lnSpc>
                <a:spcAft>
                  <a:spcPts val="600"/>
                </a:spcAft>
              </a:pPr>
              <a:t>60</a:t>
            </a:fld>
            <a:endParaRPr lang="fr-CA" sz="700"/>
          </a:p>
        </p:txBody>
      </p:sp>
      <p:sp>
        <p:nvSpPr>
          <p:cNvPr id="569" name="Google Shape;569;p76"/>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Demander sa PSV</a:t>
            </a:r>
          </a:p>
        </p:txBody>
      </p:sp>
      <p:sp>
        <p:nvSpPr>
          <p:cNvPr id="570" name="Google Shape;570;p76"/>
          <p:cNvSpPr txBox="1"/>
          <p:nvPr/>
        </p:nvSpPr>
        <p:spPr>
          <a:xfrm>
            <a:off x="628650" y="1268016"/>
            <a:ext cx="7886700" cy="3263504"/>
          </a:xfrm>
          <a:prstGeom prst="rect">
            <a:avLst/>
          </a:prstGeom>
        </p:spPr>
        <p:txBody>
          <a:bodyPr spcFirstLastPara="1" vert="horz" lIns="91440" tIns="45720" rIns="91440" bIns="45720" rtlCol="0" anchorCtr="0">
            <a:normAutofit/>
          </a:bodyPr>
          <a:lstStyle/>
          <a:p>
            <a:pPr marL="457200" indent="-171450" defTabSz="685800">
              <a:lnSpc>
                <a:spcPct val="90000"/>
              </a:lnSpc>
              <a:spcBef>
                <a:spcPts val="1000"/>
              </a:spcBef>
              <a:buClr>
                <a:schemeClr val="lt1"/>
              </a:buClr>
              <a:buSzPts val="2400"/>
              <a:buFont typeface="Arial" panose="020B0604020202020204" pitchFamily="34" charset="0"/>
              <a:buChar char="•"/>
            </a:pPr>
            <a:r>
              <a:rPr lang="fr-FR" sz="2100" dirty="0"/>
              <a:t>Début des versements automatique à 65 ans</a:t>
            </a:r>
          </a:p>
          <a:p>
            <a:pPr marL="457200" indent="-171450" defTabSz="685800">
              <a:lnSpc>
                <a:spcPct val="90000"/>
              </a:lnSpc>
              <a:spcBef>
                <a:spcPts val="1000"/>
              </a:spcBef>
              <a:buClr>
                <a:schemeClr val="lt1"/>
              </a:buClr>
              <a:buSzPts val="2400"/>
              <a:buFont typeface="Arial" panose="020B0604020202020204" pitchFamily="34" charset="0"/>
              <a:buChar char="•"/>
            </a:pPr>
            <a:endParaRPr lang="fr-FR" sz="2100" dirty="0"/>
          </a:p>
          <a:p>
            <a:pPr marL="457200" indent="-171450" defTabSz="685800">
              <a:lnSpc>
                <a:spcPct val="90000"/>
              </a:lnSpc>
              <a:spcBef>
                <a:spcPts val="1000"/>
              </a:spcBef>
              <a:buClr>
                <a:schemeClr val="lt1"/>
              </a:buClr>
              <a:buSzPts val="2400"/>
              <a:buFont typeface="Arial" panose="020B0604020202020204" pitchFamily="34" charset="0"/>
              <a:buChar char="•"/>
            </a:pPr>
            <a:r>
              <a:rPr lang="fr-FR" sz="2100" dirty="0"/>
              <a:t>Lettre d'information envoyée après le 64</a:t>
            </a:r>
            <a:r>
              <a:rPr lang="fr-FR" sz="2100" baseline="30000" dirty="0"/>
              <a:t>e</a:t>
            </a:r>
            <a:r>
              <a:rPr lang="fr-FR" sz="2100" dirty="0"/>
              <a:t> anniversaire</a:t>
            </a:r>
          </a:p>
          <a:p>
            <a:pPr marL="457200" indent="-171450" defTabSz="685800">
              <a:lnSpc>
                <a:spcPct val="90000"/>
              </a:lnSpc>
              <a:spcBef>
                <a:spcPts val="1000"/>
              </a:spcBef>
              <a:buClr>
                <a:schemeClr val="lt1"/>
              </a:buClr>
              <a:buSzPts val="2400"/>
              <a:buFont typeface="Arial" panose="020B0604020202020204" pitchFamily="34" charset="0"/>
              <a:buChar char="•"/>
            </a:pPr>
            <a:endParaRPr lang="fr-FR" sz="2100" dirty="0"/>
          </a:p>
          <a:p>
            <a:pPr marL="457200" indent="-171450" defTabSz="685800">
              <a:lnSpc>
                <a:spcPct val="90000"/>
              </a:lnSpc>
              <a:spcBef>
                <a:spcPts val="1000"/>
              </a:spcBef>
              <a:spcAft>
                <a:spcPts val="1000"/>
              </a:spcAft>
              <a:buClr>
                <a:schemeClr val="lt1"/>
              </a:buClr>
              <a:buSzPts val="2400"/>
              <a:buFont typeface="Arial" panose="020B0604020202020204" pitchFamily="34" charset="0"/>
              <a:buChar char="•"/>
            </a:pPr>
            <a:r>
              <a:rPr lang="fr-FR" sz="2100" dirty="0"/>
              <a:t>Si vous n'avez pas reçu de lettre, vous pouvez faire une demande par courrier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0">
                                            <p:txEl>
                                              <p:pRg st="0" end="0"/>
                                            </p:txEl>
                                          </p:spTgt>
                                        </p:tgtEl>
                                        <p:attrNameLst>
                                          <p:attrName>style.visibility</p:attrName>
                                        </p:attrNameLst>
                                      </p:cBhvr>
                                      <p:to>
                                        <p:strVal val="visible"/>
                                      </p:to>
                                    </p:set>
                                    <p:animEffect transition="in" filter="fade">
                                      <p:cBhvr>
                                        <p:cTn id="7" dur="1000"/>
                                        <p:tgtEl>
                                          <p:spTgt spid="5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0">
                                            <p:txEl>
                                              <p:pRg st="2" end="2"/>
                                            </p:txEl>
                                          </p:spTgt>
                                        </p:tgtEl>
                                        <p:attrNameLst>
                                          <p:attrName>style.visibility</p:attrName>
                                        </p:attrNameLst>
                                      </p:cBhvr>
                                      <p:to>
                                        <p:strVal val="visible"/>
                                      </p:to>
                                    </p:set>
                                    <p:animEffect transition="in" filter="fade">
                                      <p:cBhvr>
                                        <p:cTn id="12" dur="1000"/>
                                        <p:tgtEl>
                                          <p:spTgt spid="57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70">
                                            <p:txEl>
                                              <p:pRg st="4" end="4"/>
                                            </p:txEl>
                                          </p:spTgt>
                                        </p:tgtEl>
                                        <p:attrNameLst>
                                          <p:attrName>style.visibility</p:attrName>
                                        </p:attrNameLst>
                                      </p:cBhvr>
                                      <p:to>
                                        <p:strVal val="visible"/>
                                      </p:to>
                                    </p:set>
                                    <p:animEffect transition="in" filter="fade">
                                      <p:cBhvr>
                                        <p:cTn id="17" dur="1000"/>
                                        <p:tgtEl>
                                          <p:spTgt spid="5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8" name="Google Shape;578;p77"/>
          <p:cNvSpPr txBox="1">
            <a:spLocks noGrp="1"/>
          </p:cNvSpPr>
          <p:nvPr>
            <p:ph type="sldNum" sz="quarter" idx="12"/>
          </p:nvPr>
        </p:nvSpPr>
        <p:spPr/>
        <p:txBody>
          <a:bodyPr spcFirstLastPara="1" vert="horz" lIns="91440" tIns="45720" rIns="91440" bIns="45720" rtlCol="0" anchor="ctr" anchorCtr="0">
            <a:normAutofit/>
          </a:bodyPr>
          <a:lstStyle/>
          <a:p>
            <a:pPr>
              <a:lnSpc>
                <a:spcPct val="90000"/>
              </a:lnSpc>
              <a:spcAft>
                <a:spcPts val="600"/>
              </a:spcAft>
            </a:pPr>
            <a:fld id="{00000000-1234-1234-1234-123412341234}" type="slidenum">
              <a:rPr lang="fr-CA" sz="700"/>
              <a:pPr>
                <a:lnSpc>
                  <a:spcPct val="90000"/>
                </a:lnSpc>
                <a:spcAft>
                  <a:spcPts val="600"/>
                </a:spcAft>
              </a:pPr>
              <a:t>61</a:t>
            </a:fld>
            <a:endParaRPr lang="fr-CA" sz="700"/>
          </a:p>
        </p:txBody>
      </p:sp>
      <p:sp>
        <p:nvSpPr>
          <p:cNvPr id="576" name="Google Shape;576;p77"/>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Demander sa rente - RRQ</a:t>
            </a:r>
          </a:p>
        </p:txBody>
      </p:sp>
      <p:sp>
        <p:nvSpPr>
          <p:cNvPr id="577" name="Google Shape;577;p77"/>
          <p:cNvSpPr txBox="1"/>
          <p:nvPr/>
        </p:nvSpPr>
        <p:spPr>
          <a:xfrm>
            <a:off x="628650" y="1077905"/>
            <a:ext cx="7886700" cy="3263504"/>
          </a:xfrm>
          <a:prstGeom prst="rect">
            <a:avLst/>
          </a:prstGeom>
        </p:spPr>
        <p:txBody>
          <a:bodyPr spcFirstLastPara="1" vert="horz" lIns="91440" tIns="45720" rIns="91440" bIns="45720" rtlCol="0" anchorCtr="0">
            <a:normAutofit/>
          </a:bodyPr>
          <a:lstStyle/>
          <a:p>
            <a:pPr marL="457200" lvl="0" indent="-171450" defTabSz="685800">
              <a:lnSpc>
                <a:spcPct val="90000"/>
              </a:lnSpc>
              <a:spcBef>
                <a:spcPts val="0"/>
              </a:spcBef>
              <a:spcAft>
                <a:spcPts val="0"/>
              </a:spcAft>
              <a:buFont typeface="Arial" panose="020B0604020202020204" pitchFamily="34" charset="0"/>
              <a:buChar char="•"/>
            </a:pPr>
            <a:endParaRPr lang="fr-FR" b="1" dirty="0"/>
          </a:p>
          <a:p>
            <a:pPr marL="457200" indent="-171450" defTabSz="685800">
              <a:lnSpc>
                <a:spcPct val="90000"/>
              </a:lnSpc>
              <a:spcBef>
                <a:spcPts val="1000"/>
              </a:spcBef>
              <a:buClr>
                <a:schemeClr val="lt1"/>
              </a:buClr>
              <a:buSzPts val="2400"/>
              <a:buFont typeface="Arial" panose="020B0604020202020204" pitchFamily="34" charset="0"/>
              <a:buChar char="•"/>
            </a:pPr>
            <a:r>
              <a:rPr lang="fr-FR" dirty="0"/>
              <a:t>Il est nécessaire de faire une demande</a:t>
            </a:r>
          </a:p>
          <a:p>
            <a:pPr marL="457200" indent="-171450" defTabSz="685800">
              <a:lnSpc>
                <a:spcPct val="90000"/>
              </a:lnSpc>
              <a:spcBef>
                <a:spcPts val="1000"/>
              </a:spcBef>
              <a:buClr>
                <a:schemeClr val="lt1"/>
              </a:buClr>
              <a:buSzPts val="2400"/>
              <a:buFont typeface="Arial" panose="020B0604020202020204" pitchFamily="34" charset="0"/>
              <a:buChar char="•"/>
            </a:pPr>
            <a:r>
              <a:rPr lang="fr-FR" dirty="0"/>
              <a:t>Vous </a:t>
            </a:r>
            <a:r>
              <a:rPr lang="fr-FR" b="1" dirty="0"/>
              <a:t>n'avez pas besoin de prendre votre retraite</a:t>
            </a:r>
            <a:r>
              <a:rPr lang="fr-FR" dirty="0"/>
              <a:t> pour commencer à toucher votre rente du RRQ</a:t>
            </a:r>
          </a:p>
          <a:p>
            <a:pPr marL="457200" indent="-171450" defTabSz="685800">
              <a:lnSpc>
                <a:spcPct val="90000"/>
              </a:lnSpc>
              <a:spcBef>
                <a:spcPts val="1000"/>
              </a:spcBef>
              <a:buClr>
                <a:schemeClr val="lt1"/>
              </a:buClr>
              <a:buSzPts val="2400"/>
              <a:buFont typeface="Arial" panose="020B0604020202020204" pitchFamily="34" charset="0"/>
              <a:buChar char="•"/>
            </a:pPr>
            <a:r>
              <a:rPr lang="fr-FR" dirty="0"/>
              <a:t>On peut demander sa rente :</a:t>
            </a:r>
          </a:p>
          <a:p>
            <a:pPr marL="914400" indent="-171450" defTabSz="685800">
              <a:lnSpc>
                <a:spcPct val="90000"/>
              </a:lnSpc>
              <a:spcBef>
                <a:spcPts val="1000"/>
              </a:spcBef>
              <a:buClr>
                <a:schemeClr val="lt1"/>
              </a:buClr>
              <a:buSzPts val="1800"/>
              <a:buFont typeface="Arial" panose="020B0604020202020204" pitchFamily="34" charset="0"/>
              <a:buChar char="•"/>
            </a:pPr>
            <a:r>
              <a:rPr lang="fr-FR" b="1" dirty="0"/>
              <a:t>Par courrier </a:t>
            </a:r>
            <a:r>
              <a:rPr lang="fr-FR" dirty="0"/>
              <a:t>: le formulaire </a:t>
            </a:r>
            <a:r>
              <a:rPr lang="fr-FR" dirty="0">
                <a:hlinkClick r:id="rId3">
                  <a:extLst>
                    <a:ext uri="{A12FA001-AC4F-418D-AE19-62706E023703}">
                      <ahyp:hlinkClr xmlns:ahyp="http://schemas.microsoft.com/office/drawing/2018/hyperlinkcolor" val="tx"/>
                    </a:ext>
                  </a:extLst>
                </a:hlinkClick>
              </a:rPr>
              <a:t>« </a:t>
            </a:r>
            <a:r>
              <a:rPr lang="fr-FR" i="1" dirty="0">
                <a:hlinkClick r:id="rId3">
                  <a:extLst>
                    <a:ext uri="{A12FA001-AC4F-418D-AE19-62706E023703}">
                      <ahyp:hlinkClr xmlns:ahyp="http://schemas.microsoft.com/office/drawing/2018/hyperlinkcolor" val="tx"/>
                    </a:ext>
                  </a:extLst>
                </a:hlinkClick>
              </a:rPr>
              <a:t>Demande de rente de retraite du Régime de rentes du Québec</a:t>
            </a:r>
            <a:r>
              <a:rPr lang="fr-FR" dirty="0"/>
              <a:t> » est disponible sur le site de Retraite Québec</a:t>
            </a:r>
          </a:p>
          <a:p>
            <a:pPr marL="914400" indent="-171450" defTabSz="685800">
              <a:lnSpc>
                <a:spcPct val="90000"/>
              </a:lnSpc>
              <a:spcBef>
                <a:spcPts val="1000"/>
              </a:spcBef>
              <a:buClr>
                <a:schemeClr val="lt1"/>
              </a:buClr>
              <a:buSzPts val="1800"/>
              <a:buFont typeface="Arial" panose="020B0604020202020204" pitchFamily="34" charset="0"/>
              <a:buChar char="•"/>
            </a:pPr>
            <a:r>
              <a:rPr lang="fr-FR" b="1" dirty="0"/>
              <a:t>En ligne </a:t>
            </a:r>
            <a:r>
              <a:rPr lang="fr-FR" dirty="0"/>
              <a:t>:</a:t>
            </a:r>
            <a:r>
              <a:rPr lang="fr-FR" b="1" dirty="0"/>
              <a:t> </a:t>
            </a:r>
            <a:r>
              <a:rPr lang="fr-FR" dirty="0"/>
              <a:t>directement dans </a:t>
            </a:r>
            <a:r>
              <a:rPr lang="fr-FR" dirty="0">
                <a:hlinkClick r:id="rId4">
                  <a:extLst>
                    <a:ext uri="{A12FA001-AC4F-418D-AE19-62706E023703}">
                      <ahyp:hlinkClr xmlns:ahyp="http://schemas.microsoft.com/office/drawing/2018/hyperlinkcolor" val="tx"/>
                    </a:ext>
                  </a:extLst>
                </a:hlinkClick>
              </a:rPr>
              <a:t>mon dossier sur le site de Retraite Québec</a:t>
            </a:r>
            <a:r>
              <a:rPr lang="fr-FR" dirty="0"/>
              <a:t> </a:t>
            </a:r>
          </a:p>
          <a:p>
            <a:pPr marL="914400" indent="-171450" defTabSz="685800">
              <a:lnSpc>
                <a:spcPct val="90000"/>
              </a:lnSpc>
              <a:spcBef>
                <a:spcPts val="1000"/>
              </a:spcBef>
              <a:buClr>
                <a:schemeClr val="lt1"/>
              </a:buClr>
              <a:buSzPts val="1800"/>
              <a:buFont typeface="Arial" panose="020B0604020202020204" pitchFamily="34" charset="0"/>
              <a:buChar char="•"/>
            </a:pPr>
            <a:r>
              <a:rPr lang="fr-FR" b="1" dirty="0"/>
              <a:t>Par téléphone </a:t>
            </a:r>
            <a:r>
              <a:rPr lang="fr-FR" dirty="0"/>
              <a:t>: 1 800 463-5185</a:t>
            </a:r>
            <a:r>
              <a:rPr lang="fr-FR" b="1" dirty="0"/>
              <a:t> </a:t>
            </a:r>
            <a:endParaRPr lang="fr-FR" dirty="0"/>
          </a:p>
          <a:p>
            <a:pPr marL="457200" lvl="0" indent="-171450" defTabSz="685800">
              <a:lnSpc>
                <a:spcPct val="90000"/>
              </a:lnSpc>
              <a:spcBef>
                <a:spcPts val="1000"/>
              </a:spcBef>
              <a:spcAft>
                <a:spcPts val="75"/>
              </a:spcAft>
              <a:buFont typeface="Arial" panose="020B0604020202020204" pitchFamily="34" charset="0"/>
              <a:buChar cha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7">
                                            <p:txEl>
                                              <p:pRg st="2" end="2"/>
                                            </p:txEl>
                                          </p:spTgt>
                                        </p:tgtEl>
                                        <p:attrNameLst>
                                          <p:attrName>style.visibility</p:attrName>
                                        </p:attrNameLst>
                                      </p:cBhvr>
                                      <p:to>
                                        <p:strVal val="visible"/>
                                      </p:to>
                                    </p:set>
                                    <p:animEffect transition="in" filter="fade">
                                      <p:cBhvr>
                                        <p:cTn id="7" dur="500"/>
                                        <p:tgtEl>
                                          <p:spTgt spid="57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7">
                                            <p:txEl>
                                              <p:pRg st="3" end="3"/>
                                            </p:txEl>
                                          </p:spTgt>
                                        </p:tgtEl>
                                        <p:attrNameLst>
                                          <p:attrName>style.visibility</p:attrName>
                                        </p:attrNameLst>
                                      </p:cBhvr>
                                      <p:to>
                                        <p:strVal val="visible"/>
                                      </p:to>
                                    </p:set>
                                    <p:animEffect transition="in" filter="fade">
                                      <p:cBhvr>
                                        <p:cTn id="12" dur="500"/>
                                        <p:tgtEl>
                                          <p:spTgt spid="577">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77">
                                            <p:txEl>
                                              <p:pRg st="4" end="4"/>
                                            </p:txEl>
                                          </p:spTgt>
                                        </p:tgtEl>
                                        <p:attrNameLst>
                                          <p:attrName>style.visibility</p:attrName>
                                        </p:attrNameLst>
                                      </p:cBhvr>
                                      <p:to>
                                        <p:strVal val="visible"/>
                                      </p:to>
                                    </p:set>
                                    <p:animEffect transition="in" filter="fade">
                                      <p:cBhvr>
                                        <p:cTn id="15" dur="500"/>
                                        <p:tgtEl>
                                          <p:spTgt spid="577">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77">
                                            <p:txEl>
                                              <p:pRg st="5" end="5"/>
                                            </p:txEl>
                                          </p:spTgt>
                                        </p:tgtEl>
                                        <p:attrNameLst>
                                          <p:attrName>style.visibility</p:attrName>
                                        </p:attrNameLst>
                                      </p:cBhvr>
                                      <p:to>
                                        <p:strVal val="visible"/>
                                      </p:to>
                                    </p:set>
                                    <p:animEffect transition="in" filter="fade">
                                      <p:cBhvr>
                                        <p:cTn id="18" dur="500"/>
                                        <p:tgtEl>
                                          <p:spTgt spid="577">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77">
                                            <p:txEl>
                                              <p:pRg st="6" end="6"/>
                                            </p:txEl>
                                          </p:spTgt>
                                        </p:tgtEl>
                                        <p:attrNameLst>
                                          <p:attrName>style.visibility</p:attrName>
                                        </p:attrNameLst>
                                      </p:cBhvr>
                                      <p:to>
                                        <p:strVal val="visible"/>
                                      </p:to>
                                    </p:set>
                                    <p:animEffect transition="in" filter="fade">
                                      <p:cBhvr>
                                        <p:cTn id="21" dur="500"/>
                                        <p:tgtEl>
                                          <p:spTgt spid="57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4" name="Google Shape;584;p78"/>
          <p:cNvSpPr txBox="1">
            <a:spLocks noGrp="1"/>
          </p:cNvSpPr>
          <p:nvPr>
            <p:ph type="sldNum" sz="quarter" idx="12"/>
          </p:nvPr>
        </p:nvSpPr>
        <p:spPr/>
        <p:txBody>
          <a:bodyPr spcFirstLastPara="1" vert="horz" lIns="91440" tIns="45720" rIns="91440" bIns="45720" rtlCol="0" anchor="ctr" anchorCtr="0">
            <a:normAutofit/>
          </a:bodyPr>
          <a:lstStyle/>
          <a:p>
            <a:pPr>
              <a:lnSpc>
                <a:spcPct val="90000"/>
              </a:lnSpc>
              <a:spcAft>
                <a:spcPts val="600"/>
              </a:spcAft>
            </a:pPr>
            <a:fld id="{00000000-1234-1234-1234-123412341234}" type="slidenum">
              <a:rPr lang="fr-CA" sz="700"/>
              <a:pPr>
                <a:lnSpc>
                  <a:spcPct val="90000"/>
                </a:lnSpc>
                <a:spcAft>
                  <a:spcPts val="600"/>
                </a:spcAft>
              </a:pPr>
              <a:t>62</a:t>
            </a:fld>
            <a:endParaRPr lang="fr-CA" sz="700"/>
          </a:p>
        </p:txBody>
      </p:sp>
      <p:sp>
        <p:nvSpPr>
          <p:cNvPr id="583" name="Google Shape;583;p78"/>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Demander sa rente - RREGOP</a:t>
            </a:r>
          </a:p>
        </p:txBody>
      </p:sp>
      <p:sp>
        <p:nvSpPr>
          <p:cNvPr id="585" name="Google Shape;585;p78"/>
          <p:cNvSpPr txBox="1"/>
          <p:nvPr/>
        </p:nvSpPr>
        <p:spPr>
          <a:xfrm>
            <a:off x="628650" y="1369219"/>
            <a:ext cx="7886700" cy="3263504"/>
          </a:xfrm>
          <a:prstGeom prst="rect">
            <a:avLst/>
          </a:prstGeom>
        </p:spPr>
        <p:txBody>
          <a:bodyPr spcFirstLastPara="1" vert="horz" lIns="91440" tIns="45720" rIns="91440" bIns="45720" rtlCol="0" anchorCtr="0">
            <a:normAutofit/>
          </a:bodyPr>
          <a:lstStyle/>
          <a:p>
            <a:pPr marL="457200" indent="-171450" defTabSz="685800">
              <a:lnSpc>
                <a:spcPct val="90000"/>
              </a:lnSpc>
              <a:buClr>
                <a:schemeClr val="lt1"/>
              </a:buClr>
              <a:buSzPts val="2400"/>
              <a:buFont typeface="Arial" panose="020B0604020202020204" pitchFamily="34" charset="0"/>
              <a:buChar char="•"/>
            </a:pPr>
            <a:r>
              <a:rPr lang="fr-FR" sz="2100" dirty="0"/>
              <a:t>Il est nécessaire de demander sa rente</a:t>
            </a:r>
          </a:p>
          <a:p>
            <a:pPr marL="457200" indent="-171450" defTabSz="685800">
              <a:lnSpc>
                <a:spcPct val="90000"/>
              </a:lnSpc>
              <a:spcBef>
                <a:spcPts val="1000"/>
              </a:spcBef>
              <a:buClr>
                <a:schemeClr val="lt1"/>
              </a:buClr>
              <a:buSzPts val="2400"/>
              <a:buFont typeface="Arial" panose="020B0604020202020204" pitchFamily="34" charset="0"/>
              <a:buChar char="•"/>
            </a:pPr>
            <a:r>
              <a:rPr lang="fr-FR" sz="2100" dirty="0"/>
              <a:t>Vous devez </a:t>
            </a:r>
            <a:r>
              <a:rPr lang="fr-FR" sz="2100" b="1" dirty="0"/>
              <a:t>prendre votre retraite</a:t>
            </a:r>
            <a:r>
              <a:rPr lang="fr-FR" sz="2100" dirty="0"/>
              <a:t> pour commencer à toucher votre rente du RREGOP</a:t>
            </a:r>
          </a:p>
          <a:p>
            <a:pPr marL="457200" indent="-171450" defTabSz="685800">
              <a:lnSpc>
                <a:spcPct val="90000"/>
              </a:lnSpc>
              <a:spcBef>
                <a:spcPts val="1000"/>
              </a:spcBef>
              <a:buClr>
                <a:schemeClr val="lt1"/>
              </a:buClr>
              <a:buSzPts val="2400"/>
              <a:buFont typeface="Arial" panose="020B0604020202020204" pitchFamily="34" charset="0"/>
              <a:buChar char="•"/>
            </a:pPr>
            <a:r>
              <a:rPr lang="fr-FR" sz="2100" dirty="0"/>
              <a:t>Votre employeur doit confirmer votre départ - informez vos ressources humaines de votre date de départ à la retraite</a:t>
            </a:r>
          </a:p>
          <a:p>
            <a:pPr marL="457200" indent="-171450" defTabSz="685800">
              <a:lnSpc>
                <a:spcPct val="90000"/>
              </a:lnSpc>
              <a:spcBef>
                <a:spcPts val="1000"/>
              </a:spcBef>
              <a:spcAft>
                <a:spcPts val="1000"/>
              </a:spcAft>
              <a:buClr>
                <a:schemeClr val="lt1"/>
              </a:buClr>
              <a:buSzPts val="2400"/>
              <a:buFont typeface="Arial" panose="020B0604020202020204" pitchFamily="34" charset="0"/>
              <a:buChar char="•"/>
            </a:pPr>
            <a:r>
              <a:rPr lang="fr-FR" sz="2100" dirty="0"/>
              <a:t>Vous pouvez utiliser le </a:t>
            </a:r>
            <a:r>
              <a:rPr lang="fr-FR" sz="2100" dirty="0">
                <a:hlinkClick r:id="rId3">
                  <a:extLst>
                    <a:ext uri="{A12FA001-AC4F-418D-AE19-62706E023703}">
                      <ahyp:hlinkClr xmlns:ahyp="http://schemas.microsoft.com/office/drawing/2018/hyperlinkcolor" val="tx"/>
                    </a:ext>
                  </a:extLst>
                </a:hlinkClick>
              </a:rPr>
              <a:t>formulaire</a:t>
            </a:r>
            <a:r>
              <a:rPr lang="fr-FR" sz="2100" baseline="30000" dirty="0"/>
              <a:t>1</a:t>
            </a:r>
            <a:r>
              <a:rPr lang="fr-FR" sz="2100" dirty="0"/>
              <a:t> disponible sur le site de Retraite Québec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5">
                                            <p:txEl>
                                              <p:pRg st="1" end="1"/>
                                            </p:txEl>
                                          </p:spTgt>
                                        </p:tgtEl>
                                        <p:attrNameLst>
                                          <p:attrName>style.visibility</p:attrName>
                                        </p:attrNameLst>
                                      </p:cBhvr>
                                      <p:to>
                                        <p:strVal val="visible"/>
                                      </p:to>
                                    </p:set>
                                    <p:animEffect transition="in" filter="fade">
                                      <p:cBhvr>
                                        <p:cTn id="7" dur="500"/>
                                        <p:tgtEl>
                                          <p:spTgt spid="5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5">
                                            <p:txEl>
                                              <p:pRg st="0" end="0"/>
                                            </p:txEl>
                                          </p:spTgt>
                                        </p:tgtEl>
                                        <p:attrNameLst>
                                          <p:attrName>style.visibility</p:attrName>
                                        </p:attrNameLst>
                                      </p:cBhvr>
                                      <p:to>
                                        <p:strVal val="visible"/>
                                      </p:to>
                                    </p:set>
                                    <p:animEffect transition="in" filter="fade">
                                      <p:cBhvr>
                                        <p:cTn id="12" dur="500"/>
                                        <p:tgtEl>
                                          <p:spTgt spid="5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5">
                                            <p:txEl>
                                              <p:pRg st="2" end="2"/>
                                            </p:txEl>
                                          </p:spTgt>
                                        </p:tgtEl>
                                        <p:attrNameLst>
                                          <p:attrName>style.visibility</p:attrName>
                                        </p:attrNameLst>
                                      </p:cBhvr>
                                      <p:to>
                                        <p:strVal val="visible"/>
                                      </p:to>
                                    </p:set>
                                    <p:animEffect transition="in" filter="fade">
                                      <p:cBhvr>
                                        <p:cTn id="17" dur="500"/>
                                        <p:tgtEl>
                                          <p:spTgt spid="5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5">
                                            <p:txEl>
                                              <p:pRg st="3" end="3"/>
                                            </p:txEl>
                                          </p:spTgt>
                                        </p:tgtEl>
                                        <p:attrNameLst>
                                          <p:attrName>style.visibility</p:attrName>
                                        </p:attrNameLst>
                                      </p:cBhvr>
                                      <p:to>
                                        <p:strVal val="visible"/>
                                      </p:to>
                                    </p:set>
                                    <p:animEffect transition="in" filter="fade">
                                      <p:cBhvr>
                                        <p:cTn id="22" dur="500"/>
                                        <p:tgtEl>
                                          <p:spTgt spid="5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2" name="Google Shape;592;p79"/>
          <p:cNvSpPr txBox="1">
            <a:spLocks noGrp="1"/>
          </p:cNvSpPr>
          <p:nvPr>
            <p:ph type="sldNum" sz="quarter" idx="12"/>
          </p:nvPr>
        </p:nvSpPr>
        <p:spPr/>
        <p:txBody>
          <a:bodyPr spcFirstLastPara="1" vert="horz" lIns="91440" tIns="45720" rIns="91440" bIns="45720" rtlCol="0" anchor="ctr" anchorCtr="0">
            <a:normAutofit/>
          </a:bodyPr>
          <a:lstStyle/>
          <a:p>
            <a:pPr>
              <a:lnSpc>
                <a:spcPct val="90000"/>
              </a:lnSpc>
              <a:spcAft>
                <a:spcPts val="600"/>
              </a:spcAft>
            </a:pPr>
            <a:fld id="{00000000-1234-1234-1234-123412341234}" type="slidenum">
              <a:rPr lang="fr-CA" sz="700"/>
              <a:pPr>
                <a:lnSpc>
                  <a:spcPct val="90000"/>
                </a:lnSpc>
                <a:spcAft>
                  <a:spcPts val="600"/>
                </a:spcAft>
              </a:pPr>
              <a:t>63</a:t>
            </a:fld>
            <a:endParaRPr lang="fr-CA" sz="700"/>
          </a:p>
        </p:txBody>
      </p:sp>
      <p:sp>
        <p:nvSpPr>
          <p:cNvPr id="590" name="Google Shape;590;p79"/>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Date de la retraite : juin ou août?</a:t>
            </a:r>
          </a:p>
        </p:txBody>
      </p:sp>
      <p:sp>
        <p:nvSpPr>
          <p:cNvPr id="591" name="Google Shape;591;p79"/>
          <p:cNvSpPr txBox="1"/>
          <p:nvPr/>
        </p:nvSpPr>
        <p:spPr>
          <a:xfrm>
            <a:off x="628650" y="1369219"/>
            <a:ext cx="7886700" cy="3263504"/>
          </a:xfrm>
          <a:prstGeom prst="rect">
            <a:avLst/>
          </a:prstGeom>
        </p:spPr>
        <p:txBody>
          <a:bodyPr spcFirstLastPara="1" vert="horz" lIns="91440" tIns="45720" rIns="91440" bIns="45720" rtlCol="0" anchorCtr="0">
            <a:normAutofit/>
          </a:bodyPr>
          <a:lstStyle/>
          <a:p>
            <a:pPr marL="457200" lvl="0" indent="-171450" defTabSz="685800">
              <a:lnSpc>
                <a:spcPct val="90000"/>
              </a:lnSpc>
              <a:spcBef>
                <a:spcPts val="0"/>
              </a:spcBef>
              <a:spcAft>
                <a:spcPts val="600"/>
              </a:spcAft>
              <a:buFont typeface="Arial" panose="020B0604020202020204" pitchFamily="34" charset="0"/>
              <a:buChar char="•"/>
            </a:pPr>
            <a:r>
              <a:rPr lang="fr-FR" sz="1900" b="1" dirty="0"/>
              <a:t>Juin </a:t>
            </a:r>
            <a:r>
              <a:rPr lang="fr-FR" sz="1900" dirty="0"/>
              <a:t>:</a:t>
            </a:r>
          </a:p>
          <a:p>
            <a:pPr marL="457200" indent="-171450" defTabSz="685800">
              <a:lnSpc>
                <a:spcPct val="90000"/>
              </a:lnSpc>
              <a:spcAft>
                <a:spcPts val="600"/>
              </a:spcAft>
              <a:buClr>
                <a:schemeClr val="lt1"/>
              </a:buClr>
              <a:buSzPts val="1500"/>
              <a:buFont typeface="Arial" panose="020B0604020202020204" pitchFamily="34" charset="0"/>
              <a:buChar char="•"/>
            </a:pPr>
            <a:r>
              <a:rPr lang="fr-FR" sz="1900" dirty="0"/>
              <a:t>Les mois d'été ne comptent pas dans les années de service </a:t>
            </a:r>
          </a:p>
          <a:p>
            <a:pPr marL="457200" indent="-171450" defTabSz="685800">
              <a:lnSpc>
                <a:spcPct val="90000"/>
              </a:lnSpc>
              <a:spcAft>
                <a:spcPts val="600"/>
              </a:spcAft>
              <a:buClr>
                <a:schemeClr val="lt1"/>
              </a:buClr>
              <a:buSzPts val="1500"/>
              <a:buFont typeface="Arial" panose="020B0604020202020204" pitchFamily="34" charset="0"/>
              <a:buChar char="•"/>
            </a:pPr>
            <a:r>
              <a:rPr lang="fr-FR" sz="1900" dirty="0"/>
              <a:t>Toute la paie de vacances est versée en un seul versement en juin</a:t>
            </a:r>
          </a:p>
          <a:p>
            <a:pPr marL="457200" indent="-171450" defTabSz="685800">
              <a:lnSpc>
                <a:spcPct val="90000"/>
              </a:lnSpc>
              <a:spcAft>
                <a:spcPts val="600"/>
              </a:spcAft>
              <a:buClr>
                <a:schemeClr val="lt1"/>
              </a:buClr>
              <a:buSzPts val="1500"/>
              <a:buFont typeface="Arial" panose="020B0604020202020204" pitchFamily="34" charset="0"/>
              <a:buChar char="•"/>
            </a:pPr>
            <a:r>
              <a:rPr lang="fr-FR" sz="1900" dirty="0"/>
              <a:t>La rente de retraite commence dès le mois de juin</a:t>
            </a:r>
          </a:p>
          <a:p>
            <a:pPr marL="457200" lvl="0" indent="-171450" defTabSz="685800">
              <a:lnSpc>
                <a:spcPct val="90000"/>
              </a:lnSpc>
              <a:spcBef>
                <a:spcPts val="0"/>
              </a:spcBef>
              <a:spcAft>
                <a:spcPts val="600"/>
              </a:spcAft>
              <a:buFont typeface="Arial" panose="020B0604020202020204" pitchFamily="34" charset="0"/>
              <a:buChar char="•"/>
            </a:pPr>
            <a:endParaRPr lang="fr-FR" sz="1900" b="1" dirty="0"/>
          </a:p>
          <a:p>
            <a:pPr marL="457200" lvl="0" indent="-171450" defTabSz="685800">
              <a:lnSpc>
                <a:spcPct val="90000"/>
              </a:lnSpc>
              <a:spcBef>
                <a:spcPts val="0"/>
              </a:spcBef>
              <a:spcAft>
                <a:spcPts val="600"/>
              </a:spcAft>
              <a:buFont typeface="Arial" panose="020B0604020202020204" pitchFamily="34" charset="0"/>
              <a:buChar char="•"/>
            </a:pPr>
            <a:r>
              <a:rPr lang="fr-FR" sz="1900" b="1" dirty="0"/>
              <a:t>Août</a:t>
            </a:r>
            <a:r>
              <a:rPr lang="fr-FR" sz="1900" dirty="0"/>
              <a:t> </a:t>
            </a:r>
            <a:r>
              <a:rPr lang="fr-FR" sz="1900" b="1" dirty="0"/>
              <a:t>:</a:t>
            </a:r>
          </a:p>
          <a:p>
            <a:pPr marL="457200" indent="-171450" defTabSz="685800">
              <a:lnSpc>
                <a:spcPct val="90000"/>
              </a:lnSpc>
              <a:spcAft>
                <a:spcPts val="600"/>
              </a:spcAft>
              <a:buClr>
                <a:schemeClr val="lt1"/>
              </a:buClr>
              <a:buSzPts val="1500"/>
              <a:buFont typeface="Arial" panose="020B0604020202020204" pitchFamily="34" charset="0"/>
              <a:buChar char="•"/>
            </a:pPr>
            <a:r>
              <a:rPr lang="fr-FR" sz="1900" dirty="0"/>
              <a:t>Les mois de vacances comptent dans les années de service</a:t>
            </a:r>
          </a:p>
          <a:p>
            <a:pPr marL="457200" indent="-171450" defTabSz="685800">
              <a:lnSpc>
                <a:spcPct val="90000"/>
              </a:lnSpc>
              <a:spcAft>
                <a:spcPts val="600"/>
              </a:spcAft>
              <a:buClr>
                <a:schemeClr val="lt1"/>
              </a:buClr>
              <a:buSzPts val="1500"/>
              <a:buFont typeface="Arial" panose="020B0604020202020204" pitchFamily="34" charset="0"/>
              <a:buChar char="•"/>
            </a:pPr>
            <a:r>
              <a:rPr lang="fr-FR" sz="1900" dirty="0"/>
              <a:t>La paie de vacances est payée tout au long de l'été </a:t>
            </a:r>
          </a:p>
          <a:p>
            <a:pPr marL="457200" indent="-171450" defTabSz="685800">
              <a:lnSpc>
                <a:spcPct val="90000"/>
              </a:lnSpc>
              <a:spcAft>
                <a:spcPts val="600"/>
              </a:spcAft>
              <a:buClr>
                <a:schemeClr val="lt1"/>
              </a:buClr>
              <a:buSzPts val="1500"/>
              <a:buFont typeface="Arial" panose="020B0604020202020204" pitchFamily="34" charset="0"/>
              <a:buChar char="•"/>
            </a:pPr>
            <a:r>
              <a:rPr lang="fr-FR" sz="1900" dirty="0"/>
              <a:t>La rente de retraite ne commence qu'à partir du mois d'août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1">
                                            <p:txEl>
                                              <p:pRg st="0" end="0"/>
                                            </p:txEl>
                                          </p:spTgt>
                                        </p:tgtEl>
                                        <p:attrNameLst>
                                          <p:attrName>style.visibility</p:attrName>
                                        </p:attrNameLst>
                                      </p:cBhvr>
                                      <p:to>
                                        <p:strVal val="visible"/>
                                      </p:to>
                                    </p:set>
                                    <p:animEffect transition="in" filter="fade">
                                      <p:cBhvr>
                                        <p:cTn id="7" dur="1000"/>
                                        <p:tgtEl>
                                          <p:spTgt spid="5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1">
                                            <p:txEl>
                                              <p:pRg st="1" end="1"/>
                                            </p:txEl>
                                          </p:spTgt>
                                        </p:tgtEl>
                                        <p:attrNameLst>
                                          <p:attrName>style.visibility</p:attrName>
                                        </p:attrNameLst>
                                      </p:cBhvr>
                                      <p:to>
                                        <p:strVal val="visible"/>
                                      </p:to>
                                    </p:set>
                                    <p:animEffect transition="in" filter="fade">
                                      <p:cBhvr>
                                        <p:cTn id="12" dur="1000"/>
                                        <p:tgtEl>
                                          <p:spTgt spid="5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1">
                                            <p:txEl>
                                              <p:pRg st="2" end="2"/>
                                            </p:txEl>
                                          </p:spTgt>
                                        </p:tgtEl>
                                        <p:attrNameLst>
                                          <p:attrName>style.visibility</p:attrName>
                                        </p:attrNameLst>
                                      </p:cBhvr>
                                      <p:to>
                                        <p:strVal val="visible"/>
                                      </p:to>
                                    </p:set>
                                    <p:animEffect transition="in" filter="fade">
                                      <p:cBhvr>
                                        <p:cTn id="17" dur="1000"/>
                                        <p:tgtEl>
                                          <p:spTgt spid="5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1">
                                            <p:txEl>
                                              <p:pRg st="3" end="3"/>
                                            </p:txEl>
                                          </p:spTgt>
                                        </p:tgtEl>
                                        <p:attrNameLst>
                                          <p:attrName>style.visibility</p:attrName>
                                        </p:attrNameLst>
                                      </p:cBhvr>
                                      <p:to>
                                        <p:strVal val="visible"/>
                                      </p:to>
                                    </p:set>
                                    <p:animEffect transition="in" filter="fade">
                                      <p:cBhvr>
                                        <p:cTn id="22" dur="1000"/>
                                        <p:tgtEl>
                                          <p:spTgt spid="5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1">
                                            <p:txEl>
                                              <p:pRg st="5" end="5"/>
                                            </p:txEl>
                                          </p:spTgt>
                                        </p:tgtEl>
                                        <p:attrNameLst>
                                          <p:attrName>style.visibility</p:attrName>
                                        </p:attrNameLst>
                                      </p:cBhvr>
                                      <p:to>
                                        <p:strVal val="visible"/>
                                      </p:to>
                                    </p:set>
                                    <p:animEffect transition="in" filter="fade">
                                      <p:cBhvr>
                                        <p:cTn id="27" dur="1000"/>
                                        <p:tgtEl>
                                          <p:spTgt spid="59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91">
                                            <p:txEl>
                                              <p:pRg st="6" end="6"/>
                                            </p:txEl>
                                          </p:spTgt>
                                        </p:tgtEl>
                                        <p:attrNameLst>
                                          <p:attrName>style.visibility</p:attrName>
                                        </p:attrNameLst>
                                      </p:cBhvr>
                                      <p:to>
                                        <p:strVal val="visible"/>
                                      </p:to>
                                    </p:set>
                                    <p:animEffect transition="in" filter="fade">
                                      <p:cBhvr>
                                        <p:cTn id="32" dur="1000"/>
                                        <p:tgtEl>
                                          <p:spTgt spid="59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91">
                                            <p:txEl>
                                              <p:pRg st="7" end="7"/>
                                            </p:txEl>
                                          </p:spTgt>
                                        </p:tgtEl>
                                        <p:attrNameLst>
                                          <p:attrName>style.visibility</p:attrName>
                                        </p:attrNameLst>
                                      </p:cBhvr>
                                      <p:to>
                                        <p:strVal val="visible"/>
                                      </p:to>
                                    </p:set>
                                    <p:animEffect transition="in" filter="fade">
                                      <p:cBhvr>
                                        <p:cTn id="37" dur="1000"/>
                                        <p:tgtEl>
                                          <p:spTgt spid="59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91">
                                            <p:txEl>
                                              <p:pRg st="8" end="8"/>
                                            </p:txEl>
                                          </p:spTgt>
                                        </p:tgtEl>
                                        <p:attrNameLst>
                                          <p:attrName>style.visibility</p:attrName>
                                        </p:attrNameLst>
                                      </p:cBhvr>
                                      <p:to>
                                        <p:strVal val="visible"/>
                                      </p:to>
                                    </p:set>
                                    <p:animEffect transition="in" filter="fade">
                                      <p:cBhvr>
                                        <p:cTn id="42" dur="1000"/>
                                        <p:tgtEl>
                                          <p:spTgt spid="5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612" name="Slide Number Placeholder 1">
            <a:extLst>
              <a:ext uri="{FF2B5EF4-FFF2-40B4-BE49-F238E27FC236}">
                <a16:creationId xmlns:a16="http://schemas.microsoft.com/office/drawing/2014/main" id="{EAB4713C-46BD-F222-720F-5E7E46B2B473}"/>
              </a:ext>
            </a:extLst>
          </p:cNvPr>
          <p:cNvSpPr>
            <a:spLocks noGrp="1"/>
          </p:cNvSpPr>
          <p:nvPr>
            <p:ph type="sldNum" sz="quarter" idx="12"/>
          </p:nvPr>
        </p:nvSpPr>
        <p:spPr/>
        <p:txBody>
          <a:bodyPr/>
          <a:lstStyle/>
          <a:p>
            <a:pPr marL="0" lvl="0" indent="0" algn="r" rtl="0">
              <a:spcBef>
                <a:spcPts val="0"/>
              </a:spcBef>
              <a:spcAft>
                <a:spcPts val="600"/>
              </a:spcAft>
              <a:buNone/>
            </a:pPr>
            <a:fld id="{00000000-1234-1234-1234-123412341234}" type="slidenum">
              <a:rPr lang="fr-CA" smtClean="0"/>
              <a:pPr marL="0" lvl="0" indent="0" algn="r" rtl="0">
                <a:spcBef>
                  <a:spcPts val="0"/>
                </a:spcBef>
                <a:spcAft>
                  <a:spcPts val="600"/>
                </a:spcAft>
                <a:buNone/>
              </a:pPr>
              <a:t>64</a:t>
            </a:fld>
            <a:endParaRPr lang="fr-CA"/>
          </a:p>
        </p:txBody>
      </p:sp>
      <p:sp>
        <p:nvSpPr>
          <p:cNvPr id="597" name="Google Shape;597;p80"/>
          <p:cNvSpPr txBox="1">
            <a:spLocks noGrp="1"/>
          </p:cNvSpPr>
          <p:nvPr>
            <p:ph type="title"/>
          </p:nvPr>
        </p:nvSpPr>
        <p:spPr/>
        <p:txBody>
          <a:bodyPr spcFirstLastPara="1" lIns="91425" tIns="91425" rIns="91425" bIns="91425" anchor="ctr" anchorCtr="0">
            <a:normAutofit/>
          </a:bodyPr>
          <a:lstStyle/>
          <a:p>
            <a:pPr marL="0" lvl="0" indent="0" rtl="0">
              <a:spcBef>
                <a:spcPts val="0"/>
              </a:spcBef>
              <a:spcAft>
                <a:spcPts val="0"/>
              </a:spcAft>
              <a:buNone/>
            </a:pPr>
            <a:r>
              <a:rPr lang="fr-CA"/>
              <a:t>Mon dossier - Retraite-Québec</a:t>
            </a:r>
          </a:p>
        </p:txBody>
      </p:sp>
      <p:sp>
        <p:nvSpPr>
          <p:cNvPr id="607" name="Slide Number Placeholder 1">
            <a:extLst>
              <a:ext uri="{FF2B5EF4-FFF2-40B4-BE49-F238E27FC236}">
                <a16:creationId xmlns:a16="http://schemas.microsoft.com/office/drawing/2014/main" id="{C7E6C166-9D0A-9296-699A-799DAB083D29}"/>
              </a:ext>
            </a:extLst>
          </p:cNvPr>
          <p:cNvSpPr>
            <a:spLocks/>
          </p:cNvSpPr>
          <p:nvPr/>
        </p:nvSpPr>
        <p:spPr>
          <a:xfrm>
            <a:off x="996633" y="4395939"/>
            <a:ext cx="1778970" cy="236784"/>
          </a:xfrm>
          <a:prstGeom prst="rect">
            <a:avLst/>
          </a:prstGeom>
        </p:spPr>
        <p:txBody>
          <a:bodyPr/>
          <a:lstStyle/>
          <a:p>
            <a:pPr algn="r" defTabSz="786384">
              <a:spcAft>
                <a:spcPts val="516"/>
              </a:spcAft>
            </a:pPr>
            <a:fld id="{00000000-1234-1234-1234-123412341234}" type="slidenum">
              <a:rPr lang="fr-CA" sz="1548" kern="1200">
                <a:solidFill>
                  <a:schemeClr val="tx1"/>
                </a:solidFill>
                <a:latin typeface="+mn-lt"/>
                <a:ea typeface="+mn-ea"/>
                <a:cs typeface="+mn-cs"/>
              </a:rPr>
              <a:pPr algn="r" defTabSz="786384">
                <a:spcAft>
                  <a:spcPts val="516"/>
                </a:spcAft>
              </a:pPr>
              <a:t>64</a:t>
            </a:fld>
            <a:endParaRPr lang="fr-CA"/>
          </a:p>
        </p:txBody>
      </p:sp>
      <p:sp>
        <p:nvSpPr>
          <p:cNvPr id="598" name="Google Shape;598;p80"/>
          <p:cNvSpPr txBox="1">
            <a:spLocks/>
          </p:cNvSpPr>
          <p:nvPr/>
        </p:nvSpPr>
        <p:spPr>
          <a:xfrm>
            <a:off x="7728900" y="3890890"/>
            <a:ext cx="418466" cy="300179"/>
          </a:xfrm>
          <a:prstGeom prst="rect">
            <a:avLst/>
          </a:prstGeom>
        </p:spPr>
        <p:txBody>
          <a:bodyPr spcFirstLastPara="1" wrap="square" lIns="91425" tIns="91425" rIns="91425" bIns="91425" anchor="ctr" anchorCtr="0">
            <a:noAutofit/>
          </a:bodyPr>
          <a:lstStyle/>
          <a:p>
            <a:pPr algn="r" defTabSz="692018">
              <a:spcAft>
                <a:spcPts val="516"/>
              </a:spcAft>
            </a:pPr>
            <a:fld id="{00000000-1234-1234-1234-123412341234}" type="slidenum">
              <a:rPr lang="en" sz="1362" kern="1200">
                <a:solidFill>
                  <a:schemeClr val="tx1"/>
                </a:solidFill>
                <a:latin typeface="Oswald"/>
                <a:ea typeface="+mn-ea"/>
                <a:cs typeface="+mn-cs"/>
                <a:sym typeface="Oswald"/>
              </a:rPr>
              <a:pPr algn="r" defTabSz="692018">
                <a:spcAft>
                  <a:spcPts val="516"/>
                </a:spcAft>
              </a:pPr>
              <a:t>64</a:t>
            </a:fld>
            <a:endParaRPr lang="en">
              <a:latin typeface="Oswald"/>
              <a:ea typeface="Oswald"/>
              <a:cs typeface="Oswald"/>
              <a:sym typeface="Oswald"/>
            </a:endParaRPr>
          </a:p>
        </p:txBody>
      </p:sp>
      <p:sp>
        <p:nvSpPr>
          <p:cNvPr id="600" name="Google Shape;600;p80"/>
          <p:cNvSpPr/>
          <p:nvPr/>
        </p:nvSpPr>
        <p:spPr>
          <a:xfrm>
            <a:off x="5551206" y="1432176"/>
            <a:ext cx="2829420" cy="3080171"/>
          </a:xfrm>
          <a:prstGeom prst="roundRect">
            <a:avLst>
              <a:gd name="adj" fmla="val 16667"/>
            </a:avLst>
          </a:prstGeom>
          <a:solidFill>
            <a:schemeClr val="accent6"/>
          </a:solidFill>
          <a:ln>
            <a:noFill/>
          </a:ln>
        </p:spPr>
        <p:txBody>
          <a:bodyPr spcFirstLastPara="1" wrap="square" lIns="57150" tIns="91425" rIns="91425" bIns="91425" anchor="ctr" anchorCtr="0">
            <a:noAutofit/>
          </a:bodyPr>
          <a:lstStyle/>
          <a:p>
            <a:pPr defTabSz="692018">
              <a:lnSpc>
                <a:spcPct val="115000"/>
              </a:lnSpc>
              <a:spcAft>
                <a:spcPts val="516"/>
              </a:spcAft>
            </a:pPr>
            <a:r>
              <a:rPr lang="fr-CA" sz="1589" kern="1200" dirty="0">
                <a:solidFill>
                  <a:schemeClr val="lt1"/>
                </a:solidFill>
                <a:latin typeface="Oswald"/>
                <a:ea typeface="+mn-ea"/>
                <a:cs typeface="+mn-cs"/>
                <a:sym typeface="Oswald"/>
              </a:rPr>
              <a:t>Vous avez accès à tous les documents en lien avec les programmes de retraite, incluant vos plus récents relevés de participation, dans le portail en ligne de Retraite Québec via </a:t>
            </a:r>
            <a:r>
              <a:rPr lang="fr-CA" sz="1589" b="1" kern="1200" dirty="0" err="1">
                <a:solidFill>
                  <a:srgbClr val="095797"/>
                </a:solidFill>
                <a:latin typeface="Oswald"/>
                <a:ea typeface="+mn-ea"/>
                <a:cs typeface="+mn-cs"/>
                <a:sym typeface="Oswald"/>
              </a:rPr>
              <a:t>clicSÉQUR</a:t>
            </a:r>
            <a:r>
              <a:rPr lang="fr-CA" sz="1589" b="1" kern="1200" dirty="0">
                <a:solidFill>
                  <a:srgbClr val="095797"/>
                </a:solidFill>
                <a:latin typeface="Oswald"/>
                <a:ea typeface="+mn-ea"/>
                <a:cs typeface="+mn-cs"/>
                <a:sym typeface="Oswald"/>
              </a:rPr>
              <a:t> </a:t>
            </a:r>
            <a:endParaRPr lang="fr-CA" sz="2100" b="1" dirty="0">
              <a:solidFill>
                <a:srgbClr val="095797"/>
              </a:solidFill>
              <a:latin typeface="Oswald"/>
              <a:ea typeface="Oswald"/>
              <a:cs typeface="Oswald"/>
            </a:endParaRPr>
          </a:p>
        </p:txBody>
      </p:sp>
      <p:pic>
        <p:nvPicPr>
          <p:cNvPr id="3" name="Picture 2">
            <a:extLst>
              <a:ext uri="{FF2B5EF4-FFF2-40B4-BE49-F238E27FC236}">
                <a16:creationId xmlns:a16="http://schemas.microsoft.com/office/drawing/2014/main" id="{0EC630EA-567D-4344-96BD-2994679C7FEA}"/>
              </a:ext>
            </a:extLst>
          </p:cNvPr>
          <p:cNvPicPr>
            <a:picLocks noChangeAspect="1"/>
          </p:cNvPicPr>
          <p:nvPr/>
        </p:nvPicPr>
        <p:blipFill>
          <a:blip r:embed="rId3"/>
          <a:stretch>
            <a:fillRect/>
          </a:stretch>
        </p:blipFill>
        <p:spPr>
          <a:xfrm>
            <a:off x="336048" y="1110898"/>
            <a:ext cx="4879110" cy="375777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604"/>
        <p:cNvGrpSpPr/>
        <p:nvPr/>
      </p:nvGrpSpPr>
      <p:grpSpPr>
        <a:xfrm>
          <a:off x="0" y="0"/>
          <a:ext cx="0" cy="0"/>
          <a:chOff x="0" y="0"/>
          <a:chExt cx="0" cy="0"/>
        </a:xfrm>
      </p:grpSpPr>
      <p:pic>
        <p:nvPicPr>
          <p:cNvPr id="5" name="Picture 4">
            <a:extLst>
              <a:ext uri="{FF2B5EF4-FFF2-40B4-BE49-F238E27FC236}">
                <a16:creationId xmlns:a16="http://schemas.microsoft.com/office/drawing/2014/main" id="{A47098D8-36C8-4D73-8F63-F9C58F2C443F}"/>
              </a:ext>
            </a:extLst>
          </p:cNvPr>
          <p:cNvPicPr>
            <a:picLocks noChangeAspect="1"/>
          </p:cNvPicPr>
          <p:nvPr/>
        </p:nvPicPr>
        <p:blipFill>
          <a:blip r:embed="rId3"/>
          <a:stretch>
            <a:fillRect/>
          </a:stretch>
        </p:blipFill>
        <p:spPr>
          <a:xfrm>
            <a:off x="3888526" y="2696077"/>
            <a:ext cx="4957298" cy="2078037"/>
          </a:xfrm>
          <a:prstGeom prst="rect">
            <a:avLst/>
          </a:prstGeom>
        </p:spPr>
      </p:pic>
      <p:pic>
        <p:nvPicPr>
          <p:cNvPr id="3" name="Picture 2">
            <a:extLst>
              <a:ext uri="{FF2B5EF4-FFF2-40B4-BE49-F238E27FC236}">
                <a16:creationId xmlns:a16="http://schemas.microsoft.com/office/drawing/2014/main" id="{764F89B3-22E2-4CB5-AD8D-FBF073C8ABB0}"/>
              </a:ext>
            </a:extLst>
          </p:cNvPr>
          <p:cNvPicPr>
            <a:picLocks noChangeAspect="1"/>
          </p:cNvPicPr>
          <p:nvPr/>
        </p:nvPicPr>
        <p:blipFill>
          <a:blip r:embed="rId4"/>
          <a:stretch>
            <a:fillRect/>
          </a:stretch>
        </p:blipFill>
        <p:spPr>
          <a:xfrm>
            <a:off x="656625" y="1634553"/>
            <a:ext cx="3962506" cy="850845"/>
          </a:xfrm>
          <a:prstGeom prst="rect">
            <a:avLst/>
          </a:prstGeom>
        </p:spPr>
      </p:pic>
      <p:sp>
        <p:nvSpPr>
          <p:cNvPr id="605" name="Google Shape;605;p81"/>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en" b="1" dirty="0"/>
              <a:t>Mon dossier - Retraite-Québec</a:t>
            </a:r>
            <a:endParaRPr b="1" dirty="0"/>
          </a:p>
        </p:txBody>
      </p:sp>
      <p:sp>
        <p:nvSpPr>
          <p:cNvPr id="606" name="Google Shape;606;p8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65</a:t>
            </a:fld>
            <a:endParaRPr>
              <a:latin typeface="Oswald"/>
              <a:ea typeface="Oswald"/>
              <a:cs typeface="Oswald"/>
              <a:sym typeface="Oswald"/>
            </a:endParaRPr>
          </a:p>
        </p:txBody>
      </p:sp>
      <p:cxnSp>
        <p:nvCxnSpPr>
          <p:cNvPr id="609" name="Google Shape;609;p81"/>
          <p:cNvCxnSpPr>
            <a:cxnSpLocks/>
          </p:cNvCxnSpPr>
          <p:nvPr/>
        </p:nvCxnSpPr>
        <p:spPr>
          <a:xfrm>
            <a:off x="3596062" y="2064800"/>
            <a:ext cx="780713" cy="0"/>
          </a:xfrm>
          <a:prstGeom prst="straightConnector1">
            <a:avLst/>
          </a:prstGeom>
          <a:noFill/>
          <a:ln w="19050" cap="flat" cmpd="sng">
            <a:solidFill>
              <a:schemeClr val="accent2"/>
            </a:solidFill>
            <a:prstDash val="solid"/>
            <a:round/>
            <a:headEnd type="none" w="med" len="med"/>
            <a:tailEnd type="none" w="med" len="med"/>
          </a:ln>
        </p:spPr>
      </p:cxnSp>
      <p:cxnSp>
        <p:nvCxnSpPr>
          <p:cNvPr id="610" name="Google Shape;610;p81"/>
          <p:cNvCxnSpPr>
            <a:cxnSpLocks/>
          </p:cNvCxnSpPr>
          <p:nvPr/>
        </p:nvCxnSpPr>
        <p:spPr>
          <a:xfrm>
            <a:off x="3596062" y="2059975"/>
            <a:ext cx="0" cy="2073925"/>
          </a:xfrm>
          <a:prstGeom prst="straightConnector1">
            <a:avLst/>
          </a:prstGeom>
          <a:noFill/>
          <a:ln w="19050" cap="flat" cmpd="sng">
            <a:solidFill>
              <a:schemeClr val="accent2"/>
            </a:solidFill>
            <a:prstDash val="solid"/>
            <a:round/>
            <a:headEnd type="none" w="med" len="med"/>
            <a:tailEnd type="none" w="med" len="med"/>
          </a:ln>
        </p:spPr>
      </p:cxnSp>
      <p:cxnSp>
        <p:nvCxnSpPr>
          <p:cNvPr id="611" name="Google Shape;611;p81"/>
          <p:cNvCxnSpPr/>
          <p:nvPr/>
        </p:nvCxnSpPr>
        <p:spPr>
          <a:xfrm>
            <a:off x="3596062" y="4122206"/>
            <a:ext cx="500100" cy="11700"/>
          </a:xfrm>
          <a:prstGeom prst="straightConnector1">
            <a:avLst/>
          </a:prstGeom>
          <a:noFill/>
          <a:ln w="19050" cap="flat" cmpd="sng">
            <a:solidFill>
              <a:schemeClr val="accent2"/>
            </a:solidFill>
            <a:prstDash val="solid"/>
            <a:round/>
            <a:headEnd type="none" w="med" len="med"/>
            <a:tailEnd type="triangle" w="med" len="med"/>
          </a:ln>
        </p:spPr>
      </p:cxnSp>
      <p:cxnSp>
        <p:nvCxnSpPr>
          <p:cNvPr id="612" name="Google Shape;612;p81"/>
          <p:cNvCxnSpPr>
            <a:cxnSpLocks/>
          </p:cNvCxnSpPr>
          <p:nvPr/>
        </p:nvCxnSpPr>
        <p:spPr>
          <a:xfrm>
            <a:off x="3065929" y="2272699"/>
            <a:ext cx="1310996" cy="8501"/>
          </a:xfrm>
          <a:prstGeom prst="straightConnector1">
            <a:avLst/>
          </a:prstGeom>
          <a:noFill/>
          <a:ln w="19050" cap="flat" cmpd="sng">
            <a:solidFill>
              <a:srgbClr val="095797"/>
            </a:solidFill>
            <a:prstDash val="solid"/>
            <a:round/>
            <a:headEnd type="none" w="med" len="med"/>
            <a:tailEnd type="none" w="med" len="med"/>
          </a:ln>
        </p:spPr>
      </p:cxnSp>
      <p:cxnSp>
        <p:nvCxnSpPr>
          <p:cNvPr id="613" name="Google Shape;613;p81"/>
          <p:cNvCxnSpPr>
            <a:cxnSpLocks/>
          </p:cNvCxnSpPr>
          <p:nvPr/>
        </p:nvCxnSpPr>
        <p:spPr>
          <a:xfrm>
            <a:off x="3065929" y="2272699"/>
            <a:ext cx="0" cy="2286623"/>
          </a:xfrm>
          <a:prstGeom prst="straightConnector1">
            <a:avLst/>
          </a:prstGeom>
          <a:noFill/>
          <a:ln w="19050" cap="flat" cmpd="sng">
            <a:solidFill>
              <a:srgbClr val="095797"/>
            </a:solidFill>
            <a:prstDash val="solid"/>
            <a:round/>
            <a:headEnd type="none" w="med" len="med"/>
            <a:tailEnd type="none" w="med" len="med"/>
          </a:ln>
        </p:spPr>
      </p:cxnSp>
      <p:cxnSp>
        <p:nvCxnSpPr>
          <p:cNvPr id="614" name="Google Shape;614;p81"/>
          <p:cNvCxnSpPr>
            <a:cxnSpLocks/>
          </p:cNvCxnSpPr>
          <p:nvPr/>
        </p:nvCxnSpPr>
        <p:spPr>
          <a:xfrm>
            <a:off x="3065929" y="4559322"/>
            <a:ext cx="920489" cy="0"/>
          </a:xfrm>
          <a:prstGeom prst="straightConnector1">
            <a:avLst/>
          </a:prstGeom>
          <a:noFill/>
          <a:ln w="19050" cap="flat" cmpd="sng">
            <a:solidFill>
              <a:srgbClr val="095797"/>
            </a:solidFill>
            <a:prstDash val="solid"/>
            <a:round/>
            <a:headEnd type="none" w="med" len="med"/>
            <a:tailEnd type="triangle" w="med" len="med"/>
          </a:ln>
        </p:spPr>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21" name="Google Shape;621;p82"/>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66</a:t>
            </a:fld>
            <a:endParaRPr lang="en" sz="200"/>
          </a:p>
        </p:txBody>
      </p:sp>
      <p:sp>
        <p:nvSpPr>
          <p:cNvPr id="619" name="Google Shape;619;p82"/>
          <p:cNvSpPr txBox="1">
            <a:spLocks noGrp="1"/>
          </p:cNvSpPr>
          <p:nvPr>
            <p:ph type="title"/>
          </p:nvPr>
        </p:nvSpPr>
        <p:spPr/>
        <p:txBody>
          <a:bodyPr spcFirstLastPara="1" lIns="91425" tIns="91425" rIns="91425" bIns="91425" anchor="ctr" anchorCtr="0">
            <a:normAutofit/>
          </a:bodyPr>
          <a:lstStyle/>
          <a:p>
            <a:pPr marL="0" lvl="0" indent="0" algn="ctr" rtl="0">
              <a:spcBef>
                <a:spcPts val="0"/>
              </a:spcBef>
              <a:spcAft>
                <a:spcPts val="0"/>
              </a:spcAft>
              <a:buNone/>
            </a:pPr>
            <a:r>
              <a:rPr lang="fr-CA" b="1" dirty="0"/>
              <a:t>Impact des congés</a:t>
            </a:r>
          </a:p>
        </p:txBody>
      </p:sp>
      <p:sp>
        <p:nvSpPr>
          <p:cNvPr id="620" name="Google Shape;620;p82"/>
          <p:cNvSpPr txBox="1">
            <a:spLocks noGrp="1"/>
          </p:cNvSpPr>
          <p:nvPr>
            <p:ph sz="half" idx="1"/>
          </p:nvPr>
        </p:nvSpPr>
        <p:spPr>
          <a:xfrm>
            <a:off x="1076240" y="1369219"/>
            <a:ext cx="7439109" cy="3263504"/>
          </a:xfrm>
        </p:spPr>
        <p:txBody>
          <a:bodyPr spcFirstLastPara="1" lIns="91425" tIns="91425" rIns="91425" bIns="91425" anchorCtr="0">
            <a:normAutofit/>
          </a:bodyPr>
          <a:lstStyle/>
          <a:p>
            <a:pPr indent="-381000">
              <a:buSzPts val="2400"/>
              <a:buFont typeface="Oswald"/>
              <a:buChar char="●"/>
            </a:pPr>
            <a:r>
              <a:rPr lang="fr-CA" sz="2400" dirty="0"/>
              <a:t>Sur le RRQ et le RREGOP</a:t>
            </a:r>
          </a:p>
          <a:p>
            <a:pPr marL="0" indent="0">
              <a:buSzPts val="2400"/>
              <a:buNone/>
            </a:pPr>
            <a:endParaRPr lang="fr-CA" sz="2400" dirty="0"/>
          </a:p>
          <a:p>
            <a:pPr indent="-381000">
              <a:spcBef>
                <a:spcPts val="1600"/>
              </a:spcBef>
              <a:buSzPts val="2400"/>
              <a:buFont typeface="Oswald"/>
              <a:buChar char="●"/>
            </a:pPr>
            <a:r>
              <a:rPr lang="fr-CA" sz="2400" dirty="0"/>
              <a:t>Rachats de service</a:t>
            </a:r>
          </a:p>
          <a:p>
            <a:pPr marL="0" indent="0">
              <a:spcBef>
                <a:spcPts val="1600"/>
              </a:spcBef>
              <a:buSzPts val="2400"/>
              <a:buNone/>
            </a:pPr>
            <a:endParaRPr lang="fr-CA" sz="2400" dirty="0"/>
          </a:p>
          <a:p>
            <a:pPr indent="-381000">
              <a:spcBef>
                <a:spcPts val="1600"/>
              </a:spcBef>
              <a:buSzPts val="2400"/>
              <a:buFont typeface="Oswald"/>
              <a:buChar char="●"/>
            </a:pPr>
            <a:r>
              <a:rPr lang="fr-CA" sz="2400" dirty="0"/>
              <a:t>Comparatif des congés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34" name="Slide Number Placeholder 1">
            <a:extLst>
              <a:ext uri="{FF2B5EF4-FFF2-40B4-BE49-F238E27FC236}">
                <a16:creationId xmlns:a16="http://schemas.microsoft.com/office/drawing/2014/main" id="{50E474FD-674C-605A-3031-33F54C1D5178}"/>
              </a:ext>
            </a:extLst>
          </p:cNvPr>
          <p:cNvSpPr>
            <a:spLocks noGrp="1"/>
          </p:cNvSpPr>
          <p:nvPr>
            <p:ph type="sldNum" sz="quarter" idx="12"/>
          </p:nvPr>
        </p:nvSpPr>
        <p:spPr/>
        <p:txBody>
          <a:bodyPr/>
          <a:lstStyle/>
          <a:p>
            <a:pPr marL="0" lvl="0" indent="0" algn="r" rtl="0">
              <a:spcBef>
                <a:spcPts val="0"/>
              </a:spcBef>
              <a:spcAft>
                <a:spcPts val="600"/>
              </a:spcAft>
              <a:buNone/>
            </a:pPr>
            <a:fld id="{00000000-1234-1234-1234-123412341234}" type="slidenum">
              <a:rPr lang="fr-CA" smtClean="0"/>
              <a:pPr marL="0" lvl="0" indent="0" algn="r" rtl="0">
                <a:spcBef>
                  <a:spcPts val="0"/>
                </a:spcBef>
                <a:spcAft>
                  <a:spcPts val="600"/>
                </a:spcAft>
                <a:buNone/>
              </a:pPr>
              <a:t>67</a:t>
            </a:fld>
            <a:endParaRPr lang="fr-CA"/>
          </a:p>
        </p:txBody>
      </p:sp>
      <p:sp>
        <p:nvSpPr>
          <p:cNvPr id="626" name="Google Shape;626;p83"/>
          <p:cNvSpPr txBox="1">
            <a:spLocks noGrp="1"/>
          </p:cNvSpPr>
          <p:nvPr>
            <p:ph type="title"/>
          </p:nvPr>
        </p:nvSpPr>
        <p:spPr/>
        <p:txBody>
          <a:bodyPr spcFirstLastPara="1" lIns="91425" tIns="91425" rIns="91425" bIns="91425" anchor="ctr" anchorCtr="0">
            <a:normAutofit/>
          </a:bodyPr>
          <a:lstStyle/>
          <a:p>
            <a:r>
              <a:rPr lang="fr-CA" b="1" dirty="0"/>
              <a:t>Impact des congés - sur le RRQ &amp; le RREGOP</a:t>
            </a:r>
          </a:p>
        </p:txBody>
      </p:sp>
      <p:sp>
        <p:nvSpPr>
          <p:cNvPr id="628" name="Google Shape;628;p83"/>
          <p:cNvSpPr txBox="1">
            <a:spLocks/>
          </p:cNvSpPr>
          <p:nvPr/>
        </p:nvSpPr>
        <p:spPr>
          <a:xfrm>
            <a:off x="7968904" y="4265730"/>
            <a:ext cx="511608" cy="366993"/>
          </a:xfrm>
          <a:prstGeom prst="rect">
            <a:avLst/>
          </a:prstGeom>
        </p:spPr>
        <p:txBody>
          <a:bodyPr spcFirstLastPara="1" wrap="square" lIns="91425" tIns="91425" rIns="91425" bIns="91425" anchor="ctr" anchorCtr="0">
            <a:noAutofit/>
          </a:bodyPr>
          <a:lstStyle/>
          <a:p>
            <a:pPr algn="r" defTabSz="850392">
              <a:spcAft>
                <a:spcPts val="600"/>
              </a:spcAft>
            </a:pPr>
            <a:fld id="{00000000-1234-1234-1234-123412341234}" type="slidenum">
              <a:rPr lang="en" sz="1674" kern="1200">
                <a:solidFill>
                  <a:schemeClr val="tx1"/>
                </a:solidFill>
                <a:latin typeface="Oswald"/>
                <a:ea typeface="+mn-ea"/>
                <a:cs typeface="+mn-cs"/>
                <a:sym typeface="Oswald"/>
              </a:rPr>
              <a:pPr algn="r" defTabSz="850392">
                <a:spcAft>
                  <a:spcPts val="600"/>
                </a:spcAft>
              </a:pPr>
              <a:t>67</a:t>
            </a:fld>
            <a:endParaRPr>
              <a:latin typeface="Oswald"/>
              <a:ea typeface="Oswald"/>
              <a:cs typeface="Oswald"/>
              <a:sym typeface="Oswald"/>
            </a:endParaRPr>
          </a:p>
        </p:txBody>
      </p:sp>
      <p:sp>
        <p:nvSpPr>
          <p:cNvPr id="627" name="Google Shape;627;p83"/>
          <p:cNvSpPr txBox="1"/>
          <p:nvPr/>
        </p:nvSpPr>
        <p:spPr>
          <a:xfrm>
            <a:off x="664827" y="1369219"/>
            <a:ext cx="7321396" cy="647832"/>
          </a:xfrm>
          <a:prstGeom prst="rect">
            <a:avLst/>
          </a:prstGeom>
          <a:noFill/>
          <a:ln>
            <a:noFill/>
          </a:ln>
        </p:spPr>
        <p:txBody>
          <a:bodyPr spcFirstLastPara="1" wrap="square" lIns="91425" tIns="91425" rIns="91425" bIns="91425" anchor="ctr" anchorCtr="0">
            <a:noAutofit/>
          </a:bodyPr>
          <a:lstStyle/>
          <a:p>
            <a:pPr defTabSz="850392">
              <a:spcAft>
                <a:spcPts val="600"/>
              </a:spcAft>
            </a:pPr>
            <a:r>
              <a:rPr lang="fr-CA" sz="2232" b="1" kern="1200">
                <a:solidFill>
                  <a:schemeClr val="accent1"/>
                </a:solidFill>
                <a:latin typeface="Oswald"/>
                <a:ea typeface="+mn-ea"/>
                <a:cs typeface="+mn-cs"/>
                <a:sym typeface="Oswald"/>
              </a:rPr>
              <a:t>Traitement différé/anticipé</a:t>
            </a:r>
            <a:endParaRPr lang="fr-CA" sz="2400" b="1">
              <a:solidFill>
                <a:schemeClr val="accent1"/>
              </a:solidFill>
              <a:latin typeface="Oswald"/>
              <a:ea typeface="Oswald"/>
              <a:cs typeface="Oswald"/>
            </a:endParaRPr>
          </a:p>
        </p:txBody>
      </p:sp>
      <p:graphicFrame>
        <p:nvGraphicFramePr>
          <p:cNvPr id="629" name="Google Shape;629;p83"/>
          <p:cNvGraphicFramePr/>
          <p:nvPr>
            <p:extLst>
              <p:ext uri="{D42A27DB-BD31-4B8C-83A1-F6EECF244321}">
                <p14:modId xmlns:p14="http://schemas.microsoft.com/office/powerpoint/2010/main" val="1639406626"/>
              </p:ext>
            </p:extLst>
          </p:nvPr>
        </p:nvGraphicFramePr>
        <p:xfrm>
          <a:off x="663487" y="2088100"/>
          <a:ext cx="7833570" cy="2407800"/>
        </p:xfrm>
        <a:graphic>
          <a:graphicData uri="http://schemas.openxmlformats.org/drawingml/2006/table">
            <a:tbl>
              <a:tblPr>
                <a:noFill/>
                <a:tableStyleId>{897E62AD-5BA3-4AFD-91AF-6BD8972A8C4B}</a:tableStyleId>
              </a:tblPr>
              <a:tblGrid>
                <a:gridCol w="2057400">
                  <a:extLst>
                    <a:ext uri="{9D8B030D-6E8A-4147-A177-3AD203B41FA5}">
                      <a16:colId xmlns:a16="http://schemas.microsoft.com/office/drawing/2014/main" val="20000"/>
                    </a:ext>
                  </a:extLst>
                </a:gridCol>
                <a:gridCol w="2781704">
                  <a:extLst>
                    <a:ext uri="{9D8B030D-6E8A-4147-A177-3AD203B41FA5}">
                      <a16:colId xmlns:a16="http://schemas.microsoft.com/office/drawing/2014/main" val="20001"/>
                    </a:ext>
                  </a:extLst>
                </a:gridCol>
                <a:gridCol w="2994466">
                  <a:extLst>
                    <a:ext uri="{9D8B030D-6E8A-4147-A177-3AD203B41FA5}">
                      <a16:colId xmlns:a16="http://schemas.microsoft.com/office/drawing/2014/main" val="20002"/>
                    </a:ext>
                  </a:extLst>
                </a:gridCol>
              </a:tblGrid>
              <a:tr h="412300">
                <a:tc>
                  <a:txBody>
                    <a:bodyPr/>
                    <a:lstStyle/>
                    <a:p>
                      <a:pPr marL="0" lvl="0" indent="0" algn="l" rtl="0">
                        <a:spcBef>
                          <a:spcPts val="0"/>
                        </a:spcBef>
                        <a:spcAft>
                          <a:spcPts val="0"/>
                        </a:spcAft>
                        <a:buNone/>
                      </a:pPr>
                      <a:endParaRPr lang="fr-CA" noProof="0"/>
                    </a:p>
                  </a:txBody>
                  <a:tcPr marL="91425" marR="91425" marT="91425" marB="91425">
                    <a:lnL w="9525" cap="flat" cmpd="sng">
                      <a:solidFill>
                        <a:schemeClr val="dk1"/>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dk1"/>
                    </a:solidFill>
                  </a:tcPr>
                </a:tc>
                <a:tc>
                  <a:txBody>
                    <a:bodyPr/>
                    <a:lstStyle/>
                    <a:p>
                      <a:pPr marL="0" lvl="0" indent="0" algn="ctr" rtl="0">
                        <a:spcBef>
                          <a:spcPts val="0"/>
                        </a:spcBef>
                        <a:spcAft>
                          <a:spcPts val="0"/>
                        </a:spcAft>
                        <a:buNone/>
                      </a:pPr>
                      <a:r>
                        <a:rPr lang="fr-CA" sz="2000" b="1" noProof="0">
                          <a:solidFill>
                            <a:schemeClr val="dk1"/>
                          </a:solidFill>
                          <a:latin typeface="Oswald"/>
                          <a:ea typeface="Oswald"/>
                          <a:cs typeface="Oswald"/>
                          <a:sym typeface="Oswald"/>
                        </a:rPr>
                        <a:t>RREGOP</a:t>
                      </a:r>
                      <a:r>
                        <a:rPr lang="fr-CA" sz="2000" b="1" noProof="0">
                          <a:solidFill>
                            <a:schemeClr val="dk1"/>
                          </a:solidFill>
                          <a:latin typeface="Oswald"/>
                          <a:ea typeface="Oswald"/>
                          <a:cs typeface="Oswald"/>
                        </a:rPr>
                        <a:t>  </a:t>
                      </a:r>
                      <a:endParaRPr lang="fr-CA" sz="2000" b="1"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fr-CA" sz="2000" b="1" noProof="0">
                          <a:solidFill>
                            <a:schemeClr val="dk1"/>
                          </a:solidFill>
                          <a:latin typeface="Oswald"/>
                        </a:rPr>
                        <a:t>RRQ </a:t>
                      </a:r>
                      <a:endParaRPr lang="fr-CA" noProof="0">
                        <a:solidFill>
                          <a:schemeClr val="dk1"/>
                        </a:solidFill>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670000">
                <a:tc>
                  <a:txBody>
                    <a:bodyPr/>
                    <a:lstStyle/>
                    <a:p>
                      <a:pPr marL="0" lvl="0" indent="0" algn="l" rtl="0">
                        <a:spcBef>
                          <a:spcPts val="0"/>
                        </a:spcBef>
                        <a:spcAft>
                          <a:spcPts val="0"/>
                        </a:spcAft>
                        <a:buNone/>
                      </a:pPr>
                      <a:r>
                        <a:rPr lang="fr-CA" sz="1800" noProof="0" dirty="0">
                          <a:solidFill>
                            <a:schemeClr val="dk1"/>
                          </a:solidFill>
                          <a:latin typeface="Oswald"/>
                          <a:ea typeface="Oswald"/>
                          <a:cs typeface="Oswald"/>
                        </a:rPr>
                        <a:t>Cotisations</a:t>
                      </a:r>
                      <a:endParaRPr lang="fr-CA" sz="1800" noProof="0" dirty="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b="1" noProof="0" dirty="0">
                          <a:solidFill>
                            <a:schemeClr val="tx1"/>
                          </a:solidFill>
                          <a:latin typeface="Oswald"/>
                          <a:ea typeface="Oswald"/>
                          <a:cs typeface="Oswald"/>
                        </a:rPr>
                        <a:t>Réduites </a:t>
                      </a:r>
                      <a:endParaRPr lang="fr-CA" sz="1800" b="1" noProof="0" dirty="0">
                        <a:solidFill>
                          <a:schemeClr val="tx1"/>
                        </a:solidFill>
                        <a:latin typeface="Oswald"/>
                        <a:ea typeface="Oswald"/>
                        <a:cs typeface="Oswald"/>
                        <a:sym typeface="Oswald"/>
                      </a:endParaRPr>
                    </a:p>
                    <a:p>
                      <a:pPr marL="0" lvl="0" indent="0" algn="l" rtl="0">
                        <a:spcBef>
                          <a:spcPts val="0"/>
                        </a:spcBef>
                        <a:spcAft>
                          <a:spcPts val="0"/>
                        </a:spcAft>
                        <a:buNone/>
                      </a:pPr>
                      <a:r>
                        <a:rPr lang="fr-CA" sz="1800" noProof="0" dirty="0">
                          <a:solidFill>
                            <a:schemeClr val="tx1"/>
                          </a:solidFill>
                          <a:latin typeface="Oswald"/>
                          <a:ea typeface="Oswald"/>
                          <a:cs typeface="Oswald"/>
                          <a:sym typeface="Oswald"/>
                        </a:rPr>
                        <a:t>(</a:t>
                      </a:r>
                      <a:r>
                        <a:rPr lang="fr-CA" sz="1800" noProof="0" dirty="0">
                          <a:solidFill>
                            <a:schemeClr val="tx1"/>
                          </a:solidFill>
                          <a:latin typeface="Oswald"/>
                          <a:ea typeface="Oswald"/>
                          <a:cs typeface="Oswald"/>
                        </a:rPr>
                        <a:t>basées sur le revenu réduit</a:t>
                      </a:r>
                      <a:r>
                        <a:rPr lang="fr-CA" sz="1800" noProof="0" dirty="0">
                          <a:solidFill>
                            <a:schemeClr val="tx1"/>
                          </a:solidFill>
                          <a:latin typeface="Oswald"/>
                          <a:ea typeface="Oswald"/>
                          <a:cs typeface="Oswald"/>
                          <a:sym typeface="Oswald"/>
                        </a:rPr>
                        <a:t>)</a:t>
                      </a:r>
                      <a:endParaRPr lang="fr-CA" sz="1800" b="1" noProof="0" dirty="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lnT w="9525" cap="flat" cmpd="sng">
                      <a:solidFill>
                        <a:schemeClr val="accent4"/>
                      </a:solidFill>
                      <a:prstDash val="solid"/>
                      <a:round/>
                      <a:headEnd type="none" w="sm" len="sm"/>
                      <a:tailEnd type="none" w="sm" len="sm"/>
                    </a:lnT>
                  </a:tcPr>
                </a:tc>
                <a:tc>
                  <a:txBody>
                    <a:bodyPr/>
                    <a:lstStyle/>
                    <a:p>
                      <a:pPr marL="0" lvl="0" indent="0" algn="l" rtl="0">
                        <a:spcBef>
                          <a:spcPts val="0"/>
                        </a:spcBef>
                        <a:spcAft>
                          <a:spcPts val="0"/>
                        </a:spcAft>
                        <a:buNone/>
                      </a:pPr>
                      <a:r>
                        <a:rPr lang="fr-CA" sz="1800" noProof="0">
                          <a:solidFill>
                            <a:schemeClr val="tx1"/>
                          </a:solidFill>
                          <a:latin typeface="Oswald"/>
                          <a:ea typeface="Oswald"/>
                          <a:cs typeface="Oswald"/>
                        </a:rPr>
                        <a:t>Identiques</a:t>
                      </a:r>
                      <a:r>
                        <a:rPr lang="fr-CA" sz="1800" noProof="0">
                          <a:solidFill>
                            <a:schemeClr val="tx1"/>
                          </a:solidFill>
                          <a:latin typeface="Oswald"/>
                          <a:ea typeface="Oswald"/>
                          <a:cs typeface="Oswald"/>
                          <a:sym typeface="Oswald"/>
                        </a:rPr>
                        <a:t> </a:t>
                      </a:r>
                      <a:r>
                        <a:rPr lang="fr-CA" sz="1800" noProof="0">
                          <a:solidFill>
                            <a:schemeClr val="tx1"/>
                          </a:solidFill>
                          <a:latin typeface="Oswald"/>
                          <a:ea typeface="Oswald"/>
                          <a:cs typeface="Oswald"/>
                        </a:rPr>
                        <a:t>ou</a:t>
                      </a:r>
                      <a:r>
                        <a:rPr lang="fr-CA" sz="1800" noProof="0">
                          <a:solidFill>
                            <a:schemeClr val="tx1"/>
                          </a:solidFill>
                          <a:latin typeface="Oswald"/>
                          <a:ea typeface="Oswald"/>
                          <a:cs typeface="Oswald"/>
                          <a:sym typeface="Oswald"/>
                        </a:rPr>
                        <a:t> </a:t>
                      </a:r>
                      <a:r>
                        <a:rPr lang="fr-CA" sz="1800" b="1" noProof="0">
                          <a:solidFill>
                            <a:schemeClr val="tx1"/>
                          </a:solidFill>
                          <a:latin typeface="Oswald"/>
                          <a:ea typeface="Oswald"/>
                          <a:cs typeface="Oswald"/>
                        </a:rPr>
                        <a:t>réduites</a:t>
                      </a:r>
                      <a:endParaRPr lang="fr-CA" sz="1800" b="1" noProof="0" err="1">
                        <a:solidFill>
                          <a:schemeClr val="tx1"/>
                        </a:solidFill>
                        <a:latin typeface="Oswald"/>
                        <a:ea typeface="Oswald"/>
                        <a:cs typeface="Oswald"/>
                        <a:sym typeface="Oswald"/>
                      </a:endParaRPr>
                    </a:p>
                    <a:p>
                      <a:pPr marL="0" lvl="0" indent="0" algn="l">
                        <a:spcBef>
                          <a:spcPts val="0"/>
                        </a:spcBef>
                        <a:spcAft>
                          <a:spcPts val="0"/>
                        </a:spcAft>
                        <a:buNone/>
                      </a:pPr>
                      <a:r>
                        <a:rPr lang="fr-CA" sz="1800" b="0" i="0" u="none" strike="noStrike" noProof="0">
                          <a:solidFill>
                            <a:schemeClr val="tx1"/>
                          </a:solidFill>
                          <a:latin typeface="Oswald"/>
                          <a:sym typeface="Oswald"/>
                        </a:rPr>
                        <a:t>(</a:t>
                      </a:r>
                      <a:r>
                        <a:rPr lang="fr-CA" sz="1800" b="0" i="0" u="none" strike="noStrike" noProof="0">
                          <a:solidFill>
                            <a:schemeClr val="tx1"/>
                          </a:solidFill>
                          <a:latin typeface="Oswald"/>
                        </a:rPr>
                        <a:t>basées sur le revenu réduit</a:t>
                      </a:r>
                      <a:r>
                        <a:rPr lang="fr-CA" sz="1800" b="0" i="0" u="none" strike="noStrike" noProof="0">
                          <a:solidFill>
                            <a:schemeClr val="tx1"/>
                          </a:solidFill>
                          <a:latin typeface="Oswald"/>
                          <a:sym typeface="Oswald"/>
                        </a:rPr>
                        <a:t>)</a:t>
                      </a:r>
                      <a:endParaRPr lang="fr-CA" b="0" i="0" u="none" strike="noStrike">
                        <a:solidFill>
                          <a:schemeClr val="tx1"/>
                        </a:solidFill>
                        <a:latin typeface="Oswald"/>
                        <a:sym typeface="Oswald"/>
                      </a:endParaRPr>
                    </a:p>
                  </a:txBody>
                  <a:tcPr marL="91425" marR="91425" marT="91425" marB="91425">
                    <a:lnT w="9525" cap="flat" cmpd="sng">
                      <a:solidFill>
                        <a:schemeClr val="accent4"/>
                      </a:solidFill>
                      <a:prstDash val="solid"/>
                      <a:round/>
                      <a:headEnd type="none" w="sm" len="sm"/>
                      <a:tailEnd type="none" w="sm" len="sm"/>
                    </a:lnT>
                  </a:tcPr>
                </a:tc>
                <a:extLst>
                  <a:ext uri="{0D108BD9-81ED-4DB2-BD59-A6C34878D82A}">
                    <a16:rowId xmlns:a16="http://schemas.microsoft.com/office/drawing/2014/main" val="10001"/>
                  </a:ext>
                </a:extLst>
              </a:tr>
              <a:tr h="412300">
                <a:tc>
                  <a:txBody>
                    <a:bodyPr/>
                    <a:lstStyle/>
                    <a:p>
                      <a:pPr marL="0" lvl="0" indent="0" algn="l" rtl="0">
                        <a:spcBef>
                          <a:spcPts val="0"/>
                        </a:spcBef>
                        <a:spcAft>
                          <a:spcPts val="0"/>
                        </a:spcAft>
                        <a:buNone/>
                      </a:pPr>
                      <a:r>
                        <a:rPr lang="fr-CA" sz="1800" noProof="0">
                          <a:solidFill>
                            <a:schemeClr val="dk1"/>
                          </a:solidFill>
                          <a:latin typeface="Oswald"/>
                          <a:ea typeface="Oswald"/>
                          <a:cs typeface="Oswald"/>
                        </a:rPr>
                        <a:t>Années de </a:t>
                      </a:r>
                      <a:r>
                        <a:rPr lang="fr-CA" sz="1800" noProof="0">
                          <a:solidFill>
                            <a:schemeClr val="dk1"/>
                          </a:solidFill>
                          <a:latin typeface="Oswald"/>
                          <a:ea typeface="Oswald"/>
                          <a:cs typeface="Oswald"/>
                          <a:sym typeface="Oswald"/>
                        </a:rPr>
                        <a:t>service</a:t>
                      </a:r>
                      <a:r>
                        <a:rPr lang="fr-CA" sz="1800" noProof="0">
                          <a:solidFill>
                            <a:schemeClr val="dk1"/>
                          </a:solidFill>
                          <a:latin typeface="Oswald"/>
                          <a:ea typeface="Oswald"/>
                          <a:cs typeface="Oswald"/>
                        </a:rPr>
                        <a:t> </a:t>
                      </a:r>
                      <a:endParaRPr lang="fr-CA" sz="1800"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rPr>
                        <a:t>Pas d'impact</a:t>
                      </a:r>
                      <a:endParaRPr lang="fr-CA" sz="1800" noProof="0" dirty="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sym typeface="Oswald"/>
                        </a:rPr>
                        <a:t>NA</a:t>
                      </a:r>
                    </a:p>
                  </a:txBody>
                  <a:tcPr marL="91425" marR="91425" marT="91425" marB="91425"/>
                </a:tc>
                <a:extLst>
                  <a:ext uri="{0D108BD9-81ED-4DB2-BD59-A6C34878D82A}">
                    <a16:rowId xmlns:a16="http://schemas.microsoft.com/office/drawing/2014/main" val="10002"/>
                  </a:ext>
                </a:extLst>
              </a:tr>
              <a:tr h="412300">
                <a:tc>
                  <a:txBody>
                    <a:bodyPr/>
                    <a:lstStyle/>
                    <a:p>
                      <a:pPr marL="0" lvl="0" indent="0" algn="l" rtl="0">
                        <a:spcBef>
                          <a:spcPts val="0"/>
                        </a:spcBef>
                        <a:spcAft>
                          <a:spcPts val="0"/>
                        </a:spcAft>
                        <a:buNone/>
                      </a:pPr>
                      <a:r>
                        <a:rPr lang="fr-CA" sz="1800" noProof="0">
                          <a:solidFill>
                            <a:schemeClr val="dk1"/>
                          </a:solidFill>
                          <a:latin typeface="Oswald"/>
                          <a:ea typeface="Oswald"/>
                          <a:cs typeface="Oswald"/>
                        </a:rPr>
                        <a:t>Rente de retraite</a:t>
                      </a:r>
                      <a:endParaRPr lang="fr-CA" sz="1800"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noProof="0">
                          <a:solidFill>
                            <a:schemeClr val="tx1"/>
                          </a:solidFill>
                          <a:latin typeface="Oswald"/>
                          <a:ea typeface="Oswald"/>
                          <a:cs typeface="Oswald"/>
                        </a:rPr>
                        <a:t>Pas d'impact</a:t>
                      </a:r>
                      <a:endParaRPr lang="fr-CA" sz="1800" noProof="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tcPr>
                </a:tc>
                <a:tc>
                  <a:txBody>
                    <a:bodyPr/>
                    <a:lstStyle/>
                    <a:p>
                      <a:pPr marL="0" lvl="0" indent="0" algn="l" rtl="0">
                        <a:spcBef>
                          <a:spcPts val="0"/>
                        </a:spcBef>
                        <a:spcAft>
                          <a:spcPts val="0"/>
                        </a:spcAft>
                        <a:buNone/>
                      </a:pPr>
                      <a:r>
                        <a:rPr lang="fr-CA" sz="1800" b="1" noProof="0" dirty="0">
                          <a:solidFill>
                            <a:schemeClr val="tx1"/>
                          </a:solidFill>
                          <a:latin typeface="Oswald"/>
                          <a:ea typeface="Oswald"/>
                          <a:cs typeface="Oswald"/>
                        </a:rPr>
                        <a:t>Peut-être</a:t>
                      </a:r>
                      <a:r>
                        <a:rPr lang="fr-CA" sz="1800" b="1" noProof="0" dirty="0">
                          <a:solidFill>
                            <a:schemeClr val="tx1"/>
                          </a:solidFill>
                          <a:latin typeface="Oswald"/>
                          <a:ea typeface="Oswald"/>
                          <a:cs typeface="Oswald"/>
                          <a:sym typeface="Oswald"/>
                        </a:rPr>
                        <a:t> </a:t>
                      </a:r>
                      <a:r>
                        <a:rPr lang="fr-CA" sz="1800" b="1" noProof="0" dirty="0">
                          <a:solidFill>
                            <a:schemeClr val="tx1"/>
                          </a:solidFill>
                          <a:latin typeface="Oswald"/>
                          <a:ea typeface="Oswald"/>
                          <a:cs typeface="Oswald"/>
                        </a:rPr>
                        <a:t>réduite</a:t>
                      </a:r>
                      <a:r>
                        <a:rPr lang="fr-CA" sz="1800" b="1" noProof="0" dirty="0">
                          <a:solidFill>
                            <a:schemeClr val="tx1"/>
                          </a:solidFill>
                          <a:latin typeface="Oswald"/>
                          <a:ea typeface="Oswald"/>
                          <a:cs typeface="Oswald"/>
                          <a:sym typeface="Oswald"/>
                        </a:rPr>
                        <a:t> (légèrement)</a:t>
                      </a: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33"/>
        <p:cNvGrpSpPr/>
        <p:nvPr/>
      </p:nvGrpSpPr>
      <p:grpSpPr>
        <a:xfrm>
          <a:off x="0" y="0"/>
          <a:ext cx="0" cy="0"/>
          <a:chOff x="0" y="0"/>
          <a:chExt cx="0" cy="0"/>
        </a:xfrm>
      </p:grpSpPr>
      <p:sp>
        <p:nvSpPr>
          <p:cNvPr id="634" name="Google Shape;634;p84"/>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Impact des congés - sur le RRQ &amp; le RREGOP</a:t>
            </a:r>
          </a:p>
        </p:txBody>
      </p:sp>
      <p:sp>
        <p:nvSpPr>
          <p:cNvPr id="636" name="Google Shape;636;p8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68</a:t>
            </a:fld>
            <a:endParaRPr>
              <a:latin typeface="Oswald"/>
              <a:ea typeface="Oswald"/>
              <a:cs typeface="Oswald"/>
              <a:sym typeface="Oswald"/>
            </a:endParaRPr>
          </a:p>
        </p:txBody>
      </p:sp>
      <p:sp>
        <p:nvSpPr>
          <p:cNvPr id="635" name="Google Shape;635;p84"/>
          <p:cNvSpPr txBox="1"/>
          <p:nvPr/>
        </p:nvSpPr>
        <p:spPr>
          <a:xfrm>
            <a:off x="656625" y="1574500"/>
            <a:ext cx="7852200" cy="694800"/>
          </a:xfrm>
          <a:prstGeom prst="rect">
            <a:avLst/>
          </a:prstGeom>
          <a:noFill/>
          <a:ln>
            <a:noFill/>
          </a:ln>
        </p:spPr>
        <p:txBody>
          <a:bodyPr spcFirstLastPara="1" wrap="square" lIns="91425" tIns="91425" rIns="91425" bIns="91425" anchor="ctr" anchorCtr="0">
            <a:noAutofit/>
          </a:bodyPr>
          <a:lstStyle/>
          <a:p>
            <a:r>
              <a:rPr lang="fr-CA" sz="2400" b="1" dirty="0">
                <a:solidFill>
                  <a:schemeClr val="accent1"/>
                </a:solidFill>
                <a:latin typeface="Oswald"/>
                <a:ea typeface="Oswald"/>
                <a:cs typeface="Oswald"/>
                <a:sym typeface="Oswald"/>
              </a:rPr>
              <a:t>Programme volontaire de réduction du temps de travail (PVRTT)</a:t>
            </a:r>
            <a:endParaRPr lang="fr-CA" sz="2000" dirty="0">
              <a:solidFill>
                <a:schemeClr val="accent1"/>
              </a:solidFill>
              <a:latin typeface="Oswald"/>
              <a:ea typeface="Oswald"/>
              <a:cs typeface="Oswald"/>
            </a:endParaRPr>
          </a:p>
        </p:txBody>
      </p:sp>
      <p:graphicFrame>
        <p:nvGraphicFramePr>
          <p:cNvPr id="637" name="Google Shape;637;p84"/>
          <p:cNvGraphicFramePr/>
          <p:nvPr>
            <p:extLst>
              <p:ext uri="{D42A27DB-BD31-4B8C-83A1-F6EECF244321}">
                <p14:modId xmlns:p14="http://schemas.microsoft.com/office/powerpoint/2010/main" val="3880368394"/>
              </p:ext>
            </p:extLst>
          </p:nvPr>
        </p:nvGraphicFramePr>
        <p:xfrm>
          <a:off x="655188" y="2345500"/>
          <a:ext cx="7833569" cy="2407800"/>
        </p:xfrm>
        <a:graphic>
          <a:graphicData uri="http://schemas.openxmlformats.org/drawingml/2006/table">
            <a:tbl>
              <a:tblPr>
                <a:noFill/>
                <a:tableStyleId>{897E62AD-5BA3-4AFD-91AF-6BD8972A8C4B}</a:tableStyleId>
              </a:tblPr>
              <a:tblGrid>
                <a:gridCol w="2043112">
                  <a:extLst>
                    <a:ext uri="{9D8B030D-6E8A-4147-A177-3AD203B41FA5}">
                      <a16:colId xmlns:a16="http://schemas.microsoft.com/office/drawing/2014/main" val="20000"/>
                    </a:ext>
                  </a:extLst>
                </a:gridCol>
                <a:gridCol w="2793206">
                  <a:extLst>
                    <a:ext uri="{9D8B030D-6E8A-4147-A177-3AD203B41FA5}">
                      <a16:colId xmlns:a16="http://schemas.microsoft.com/office/drawing/2014/main" val="20001"/>
                    </a:ext>
                  </a:extLst>
                </a:gridCol>
                <a:gridCol w="2997251">
                  <a:extLst>
                    <a:ext uri="{9D8B030D-6E8A-4147-A177-3AD203B41FA5}">
                      <a16:colId xmlns:a16="http://schemas.microsoft.com/office/drawing/2014/main" val="20002"/>
                    </a:ext>
                  </a:extLst>
                </a:gridCol>
              </a:tblGrid>
              <a:tr h="412300">
                <a:tc>
                  <a:txBody>
                    <a:bodyPr/>
                    <a:lstStyle/>
                    <a:p>
                      <a:pPr marL="0" lvl="0" indent="0" algn="l" rtl="0">
                        <a:spcBef>
                          <a:spcPts val="0"/>
                        </a:spcBef>
                        <a:spcAft>
                          <a:spcPts val="0"/>
                        </a:spcAft>
                        <a:buNone/>
                      </a:pPr>
                      <a:endParaRPr lang="fr-CA" noProof="0"/>
                    </a:p>
                  </a:txBody>
                  <a:tcPr marL="91425" marR="91425" marT="91425" marB="91425">
                    <a:lnL w="9525" cap="flat" cmpd="sng">
                      <a:solidFill>
                        <a:schemeClr val="dk1"/>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dk1"/>
                    </a:solidFill>
                  </a:tcPr>
                </a:tc>
                <a:tc>
                  <a:txBody>
                    <a:bodyPr/>
                    <a:lstStyle/>
                    <a:p>
                      <a:pPr marL="0" lvl="0" indent="0" algn="ctr" rtl="0">
                        <a:spcBef>
                          <a:spcPts val="0"/>
                        </a:spcBef>
                        <a:spcAft>
                          <a:spcPts val="0"/>
                        </a:spcAft>
                        <a:buNone/>
                      </a:pPr>
                      <a:r>
                        <a:rPr lang="fr-CA" sz="2000" b="1" noProof="0">
                          <a:solidFill>
                            <a:schemeClr val="dk1"/>
                          </a:solidFill>
                          <a:latin typeface="Oswald"/>
                          <a:ea typeface="Oswald"/>
                          <a:cs typeface="Oswald"/>
                          <a:sym typeface="Oswald"/>
                        </a:rPr>
                        <a:t>RREGOP</a:t>
                      </a:r>
                      <a:r>
                        <a:rPr lang="fr-CA" sz="2000" b="1" noProof="0">
                          <a:solidFill>
                            <a:schemeClr val="dk1"/>
                          </a:solidFill>
                          <a:latin typeface="Oswald"/>
                          <a:ea typeface="Oswald"/>
                          <a:cs typeface="Oswald"/>
                        </a:rPr>
                        <a:t>  </a:t>
                      </a:r>
                      <a:endParaRPr lang="fr-CA" sz="2000" b="1"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fr-CA" sz="2000" b="1" noProof="0">
                          <a:solidFill>
                            <a:schemeClr val="dk1"/>
                          </a:solidFill>
                          <a:latin typeface="Oswald"/>
                        </a:rPr>
                        <a:t>RRQ </a:t>
                      </a:r>
                      <a:endParaRPr lang="fr-CA" noProof="0">
                        <a:solidFill>
                          <a:schemeClr val="dk1"/>
                        </a:solidFill>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670000">
                <a:tc>
                  <a:txBody>
                    <a:bodyPr/>
                    <a:lstStyle/>
                    <a:p>
                      <a:pPr marL="0" lvl="0" indent="0" algn="l" rtl="0">
                        <a:spcBef>
                          <a:spcPts val="0"/>
                        </a:spcBef>
                        <a:spcAft>
                          <a:spcPts val="0"/>
                        </a:spcAft>
                        <a:buNone/>
                      </a:pPr>
                      <a:r>
                        <a:rPr lang="fr-CA" sz="1800" noProof="0" dirty="0">
                          <a:solidFill>
                            <a:schemeClr val="dk1"/>
                          </a:solidFill>
                          <a:latin typeface="Oswald"/>
                          <a:ea typeface="Oswald"/>
                          <a:cs typeface="Oswald"/>
                        </a:rPr>
                        <a:t>Cotisations</a:t>
                      </a:r>
                      <a:endParaRPr lang="fr-CA" sz="1800" noProof="0" dirty="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rPr>
                        <a:t>Identiques</a:t>
                      </a:r>
                      <a:endParaRPr lang="fr-CA" sz="1800" noProof="0" dirty="0">
                        <a:solidFill>
                          <a:schemeClr val="tx1"/>
                        </a:solidFill>
                        <a:latin typeface="Oswald"/>
                        <a:ea typeface="Oswald"/>
                        <a:cs typeface="Oswald"/>
                        <a:sym typeface="Oswald"/>
                      </a:endParaRPr>
                    </a:p>
                    <a:p>
                      <a:pPr marL="0" lvl="0" indent="0" algn="l" rtl="0">
                        <a:spcBef>
                          <a:spcPts val="0"/>
                        </a:spcBef>
                        <a:spcAft>
                          <a:spcPts val="0"/>
                        </a:spcAft>
                        <a:buNone/>
                      </a:pPr>
                      <a:r>
                        <a:rPr lang="fr-CA" sz="1800" noProof="0" dirty="0">
                          <a:solidFill>
                            <a:schemeClr val="tx1"/>
                          </a:solidFill>
                          <a:latin typeface="Oswald"/>
                          <a:ea typeface="Oswald"/>
                          <a:cs typeface="Oswald"/>
                          <a:sym typeface="Oswald"/>
                        </a:rPr>
                        <a:t>(</a:t>
                      </a:r>
                      <a:r>
                        <a:rPr lang="fr-CA" sz="1800" noProof="0" dirty="0">
                          <a:solidFill>
                            <a:schemeClr val="tx1"/>
                          </a:solidFill>
                          <a:latin typeface="Oswald"/>
                          <a:ea typeface="Oswald"/>
                          <a:cs typeface="Oswald"/>
                        </a:rPr>
                        <a:t>basées</a:t>
                      </a:r>
                      <a:r>
                        <a:rPr lang="fr-CA" sz="1800" noProof="0" dirty="0">
                          <a:solidFill>
                            <a:schemeClr val="tx1"/>
                          </a:solidFill>
                          <a:latin typeface="Oswald"/>
                          <a:ea typeface="Oswald"/>
                          <a:cs typeface="Oswald"/>
                          <a:sym typeface="Oswald"/>
                        </a:rPr>
                        <a:t> </a:t>
                      </a:r>
                      <a:r>
                        <a:rPr lang="fr-CA" sz="1800" noProof="0" dirty="0">
                          <a:solidFill>
                            <a:schemeClr val="tx1"/>
                          </a:solidFill>
                          <a:latin typeface="Oswald"/>
                          <a:ea typeface="Oswald"/>
                          <a:cs typeface="Oswald"/>
                        </a:rPr>
                        <a:t>sur </a:t>
                      </a:r>
                      <a:r>
                        <a:rPr lang="fr-CA" sz="1800" u="sng" noProof="0" dirty="0">
                          <a:solidFill>
                            <a:schemeClr val="tx1"/>
                          </a:solidFill>
                          <a:latin typeface="Oswald"/>
                          <a:ea typeface="Oswald"/>
                          <a:cs typeface="Oswald"/>
                        </a:rPr>
                        <a:t>le plein salaire</a:t>
                      </a:r>
                      <a:r>
                        <a:rPr lang="fr-CA" sz="1800" noProof="0" dirty="0">
                          <a:solidFill>
                            <a:schemeClr val="tx1"/>
                          </a:solidFill>
                          <a:latin typeface="Oswald"/>
                          <a:ea typeface="Oswald"/>
                          <a:cs typeface="Oswald"/>
                          <a:sym typeface="Oswald"/>
                        </a:rPr>
                        <a:t>)</a:t>
                      </a:r>
                      <a:endParaRPr lang="fr-CA" sz="1800" b="1" noProof="0" dirty="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lnT w="9525" cap="flat" cmpd="sng">
                      <a:solidFill>
                        <a:schemeClr val="accent4"/>
                      </a:solidFill>
                      <a:prstDash val="solid"/>
                      <a:round/>
                      <a:headEnd type="none" w="sm" len="sm"/>
                      <a:tailEnd type="none" w="sm" len="sm"/>
                    </a:lnT>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rPr>
                        <a:t>Identiques</a:t>
                      </a:r>
                      <a:r>
                        <a:rPr lang="fr-CA" sz="1800" noProof="0" dirty="0">
                          <a:solidFill>
                            <a:schemeClr val="tx1"/>
                          </a:solidFill>
                          <a:latin typeface="Oswald"/>
                          <a:ea typeface="Oswald"/>
                          <a:cs typeface="Oswald"/>
                          <a:sym typeface="Oswald"/>
                        </a:rPr>
                        <a:t> </a:t>
                      </a:r>
                      <a:r>
                        <a:rPr lang="fr-CA" sz="1800" noProof="0" dirty="0">
                          <a:solidFill>
                            <a:schemeClr val="tx1"/>
                          </a:solidFill>
                          <a:latin typeface="Oswald"/>
                          <a:ea typeface="Oswald"/>
                          <a:cs typeface="Oswald"/>
                        </a:rPr>
                        <a:t>ou</a:t>
                      </a:r>
                      <a:r>
                        <a:rPr lang="fr-CA" sz="1800" noProof="0" dirty="0">
                          <a:solidFill>
                            <a:schemeClr val="tx1"/>
                          </a:solidFill>
                          <a:latin typeface="Oswald"/>
                          <a:ea typeface="Oswald"/>
                          <a:cs typeface="Oswald"/>
                          <a:sym typeface="Oswald"/>
                        </a:rPr>
                        <a:t> </a:t>
                      </a:r>
                      <a:r>
                        <a:rPr lang="fr-CA" sz="1800" b="1" noProof="0" dirty="0">
                          <a:solidFill>
                            <a:schemeClr val="tx1"/>
                          </a:solidFill>
                          <a:latin typeface="Oswald"/>
                          <a:ea typeface="Oswald"/>
                          <a:cs typeface="Oswald"/>
                        </a:rPr>
                        <a:t>réduites</a:t>
                      </a:r>
                      <a:endParaRPr lang="fr-CA" sz="1800" b="1" noProof="0" dirty="0">
                        <a:solidFill>
                          <a:schemeClr val="tx1"/>
                        </a:solidFill>
                        <a:latin typeface="Oswald"/>
                        <a:ea typeface="Oswald"/>
                        <a:cs typeface="Oswald"/>
                        <a:sym typeface="Oswald"/>
                      </a:endParaRPr>
                    </a:p>
                    <a:p>
                      <a:pPr marL="0" lvl="0" indent="0" algn="l" rtl="0">
                        <a:spcBef>
                          <a:spcPts val="0"/>
                        </a:spcBef>
                        <a:spcAft>
                          <a:spcPts val="0"/>
                        </a:spcAft>
                        <a:buNone/>
                      </a:pPr>
                      <a:r>
                        <a:rPr lang="fr-CA" sz="1800" noProof="0" dirty="0">
                          <a:solidFill>
                            <a:schemeClr val="tx1"/>
                          </a:solidFill>
                          <a:latin typeface="Oswald"/>
                          <a:ea typeface="Oswald"/>
                          <a:cs typeface="Oswald"/>
                          <a:sym typeface="Oswald"/>
                        </a:rPr>
                        <a:t>(</a:t>
                      </a:r>
                      <a:r>
                        <a:rPr lang="fr-CA" sz="1800" noProof="0" dirty="0">
                          <a:solidFill>
                            <a:schemeClr val="tx1"/>
                          </a:solidFill>
                          <a:latin typeface="Oswald"/>
                          <a:ea typeface="Oswald"/>
                          <a:cs typeface="Oswald"/>
                        </a:rPr>
                        <a:t>basées</a:t>
                      </a:r>
                      <a:r>
                        <a:rPr lang="fr-CA" sz="1800" noProof="0" dirty="0">
                          <a:solidFill>
                            <a:schemeClr val="tx1"/>
                          </a:solidFill>
                          <a:latin typeface="Oswald"/>
                          <a:ea typeface="Oswald"/>
                          <a:cs typeface="Oswald"/>
                          <a:sym typeface="Oswald"/>
                        </a:rPr>
                        <a:t> </a:t>
                      </a:r>
                      <a:r>
                        <a:rPr lang="fr-CA" sz="1800" noProof="0" dirty="0">
                          <a:solidFill>
                            <a:schemeClr val="tx1"/>
                          </a:solidFill>
                          <a:latin typeface="Oswald"/>
                          <a:ea typeface="Oswald"/>
                          <a:cs typeface="Oswald"/>
                        </a:rPr>
                        <a:t>sur le revenu réduit</a:t>
                      </a:r>
                      <a:r>
                        <a:rPr lang="fr-CA" sz="1800" noProof="0" dirty="0">
                          <a:solidFill>
                            <a:schemeClr val="tx1"/>
                          </a:solidFill>
                          <a:latin typeface="Oswald"/>
                          <a:ea typeface="Oswald"/>
                          <a:cs typeface="Oswald"/>
                          <a:sym typeface="Oswald"/>
                        </a:rPr>
                        <a:t>)</a:t>
                      </a:r>
                      <a:endParaRPr lang="fr-CA" sz="1800" b="1" noProof="0" dirty="0">
                        <a:solidFill>
                          <a:schemeClr val="tx1"/>
                        </a:solidFill>
                        <a:latin typeface="Oswald"/>
                        <a:ea typeface="Oswald"/>
                        <a:cs typeface="Oswald"/>
                        <a:sym typeface="Oswald"/>
                      </a:endParaRPr>
                    </a:p>
                  </a:txBody>
                  <a:tcPr marL="91425" marR="91425" marT="91425" marB="91425">
                    <a:lnT w="9525" cap="flat" cmpd="sng">
                      <a:solidFill>
                        <a:schemeClr val="accent4"/>
                      </a:solidFill>
                      <a:prstDash val="solid"/>
                      <a:round/>
                      <a:headEnd type="none" w="sm" len="sm"/>
                      <a:tailEnd type="none" w="sm" len="sm"/>
                    </a:lnT>
                  </a:tcPr>
                </a:tc>
                <a:extLst>
                  <a:ext uri="{0D108BD9-81ED-4DB2-BD59-A6C34878D82A}">
                    <a16:rowId xmlns:a16="http://schemas.microsoft.com/office/drawing/2014/main" val="10001"/>
                  </a:ext>
                </a:extLst>
              </a:tr>
              <a:tr h="412300">
                <a:tc>
                  <a:txBody>
                    <a:bodyPr/>
                    <a:lstStyle/>
                    <a:p>
                      <a:pPr marL="0" lvl="0" indent="0" algn="l" rtl="0">
                        <a:spcBef>
                          <a:spcPts val="0"/>
                        </a:spcBef>
                        <a:spcAft>
                          <a:spcPts val="0"/>
                        </a:spcAft>
                        <a:buNone/>
                      </a:pPr>
                      <a:r>
                        <a:rPr lang="fr-CA" sz="1800" noProof="0">
                          <a:solidFill>
                            <a:schemeClr val="dk1"/>
                          </a:solidFill>
                          <a:latin typeface="Oswald"/>
                          <a:ea typeface="Oswald"/>
                          <a:cs typeface="Oswald"/>
                        </a:rPr>
                        <a:t>Années de</a:t>
                      </a:r>
                      <a:r>
                        <a:rPr lang="fr-CA" sz="1800" noProof="0">
                          <a:solidFill>
                            <a:schemeClr val="dk1"/>
                          </a:solidFill>
                          <a:latin typeface="Oswald"/>
                          <a:ea typeface="Oswald"/>
                          <a:cs typeface="Oswald"/>
                          <a:sym typeface="Oswald"/>
                        </a:rPr>
                        <a:t> service</a:t>
                      </a:r>
                      <a:r>
                        <a:rPr lang="fr-CA" sz="1800" noProof="0">
                          <a:solidFill>
                            <a:schemeClr val="dk1"/>
                          </a:solidFill>
                          <a:latin typeface="Oswald"/>
                          <a:ea typeface="Oswald"/>
                          <a:cs typeface="Oswald"/>
                        </a:rPr>
                        <a:t> </a:t>
                      </a:r>
                      <a:endParaRPr lang="fr-CA" sz="1800"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noProof="0">
                          <a:solidFill>
                            <a:schemeClr val="tx1"/>
                          </a:solidFill>
                          <a:latin typeface="Oswald"/>
                          <a:ea typeface="Oswald"/>
                          <a:cs typeface="Oswald"/>
                        </a:rPr>
                        <a:t>Pas d'impact</a:t>
                      </a:r>
                      <a:endParaRPr lang="fr-CA" sz="1800" noProof="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sym typeface="Oswald"/>
                        </a:rPr>
                        <a:t>NA</a:t>
                      </a:r>
                    </a:p>
                  </a:txBody>
                  <a:tcPr marL="91425" marR="91425" marT="91425" marB="91425"/>
                </a:tc>
                <a:extLst>
                  <a:ext uri="{0D108BD9-81ED-4DB2-BD59-A6C34878D82A}">
                    <a16:rowId xmlns:a16="http://schemas.microsoft.com/office/drawing/2014/main" val="10002"/>
                  </a:ext>
                </a:extLst>
              </a:tr>
              <a:tr h="412300">
                <a:tc>
                  <a:txBody>
                    <a:bodyPr/>
                    <a:lstStyle/>
                    <a:p>
                      <a:pPr marL="0" lvl="0" indent="0" algn="l" rtl="0">
                        <a:spcBef>
                          <a:spcPts val="0"/>
                        </a:spcBef>
                        <a:spcAft>
                          <a:spcPts val="0"/>
                        </a:spcAft>
                        <a:buNone/>
                      </a:pPr>
                      <a:r>
                        <a:rPr lang="fr-CA" sz="1800" noProof="0">
                          <a:solidFill>
                            <a:schemeClr val="dk1"/>
                          </a:solidFill>
                          <a:latin typeface="Oswald"/>
                          <a:ea typeface="Oswald"/>
                          <a:cs typeface="Oswald"/>
                        </a:rPr>
                        <a:t>Rente de retraite</a:t>
                      </a:r>
                      <a:endParaRPr lang="fr-CA" sz="1800" noProof="0" err="1">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noProof="0">
                          <a:solidFill>
                            <a:schemeClr val="tx1"/>
                          </a:solidFill>
                          <a:latin typeface="Oswald"/>
                          <a:ea typeface="Oswald"/>
                          <a:cs typeface="Oswald"/>
                        </a:rPr>
                        <a:t>Pas d'impact</a:t>
                      </a:r>
                      <a:endParaRPr lang="fr-CA" sz="1800" noProof="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tcPr>
                </a:tc>
                <a:tc>
                  <a:txBody>
                    <a:bodyPr/>
                    <a:lstStyle/>
                    <a:p>
                      <a:pPr marL="0" lvl="0" indent="0" algn="l">
                        <a:spcBef>
                          <a:spcPts val="0"/>
                        </a:spcBef>
                        <a:spcAft>
                          <a:spcPts val="0"/>
                        </a:spcAft>
                        <a:buNone/>
                      </a:pPr>
                      <a:r>
                        <a:rPr lang="fr-CA" sz="1800" b="1" i="0" u="none" strike="noStrike" noProof="0" dirty="0">
                          <a:solidFill>
                            <a:schemeClr val="tx1"/>
                          </a:solidFill>
                          <a:latin typeface="Oswald"/>
                        </a:rPr>
                        <a:t>Peut-être réduite (légèrement)</a:t>
                      </a:r>
                      <a:endParaRPr lang="fr-CA" sz="1800" b="1" i="0" u="none" strike="noStrike" noProof="0" dirty="0">
                        <a:solidFill>
                          <a:schemeClr val="tx1"/>
                        </a:solidFill>
                        <a:latin typeface="Oswald"/>
                        <a:sym typeface="Oswald"/>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1"/>
        <p:cNvGrpSpPr/>
        <p:nvPr/>
      </p:nvGrpSpPr>
      <p:grpSpPr>
        <a:xfrm>
          <a:off x="0" y="0"/>
          <a:ext cx="0" cy="0"/>
          <a:chOff x="0" y="0"/>
          <a:chExt cx="0" cy="0"/>
        </a:xfrm>
      </p:grpSpPr>
      <p:sp>
        <p:nvSpPr>
          <p:cNvPr id="642" name="Google Shape;642;p85"/>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Impact des congés - sur le RRQ &amp; le RREGOP</a:t>
            </a:r>
          </a:p>
        </p:txBody>
      </p:sp>
      <p:sp>
        <p:nvSpPr>
          <p:cNvPr id="644" name="Google Shape;644;p8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69</a:t>
            </a:fld>
            <a:endParaRPr>
              <a:latin typeface="Oswald"/>
              <a:ea typeface="Oswald"/>
              <a:cs typeface="Oswald"/>
              <a:sym typeface="Oswald"/>
            </a:endParaRPr>
          </a:p>
        </p:txBody>
      </p:sp>
      <p:sp>
        <p:nvSpPr>
          <p:cNvPr id="643" name="Google Shape;643;p85"/>
          <p:cNvSpPr txBox="1"/>
          <p:nvPr/>
        </p:nvSpPr>
        <p:spPr>
          <a:xfrm>
            <a:off x="656625" y="1491548"/>
            <a:ext cx="7852200" cy="694800"/>
          </a:xfrm>
          <a:prstGeom prst="rect">
            <a:avLst/>
          </a:prstGeom>
          <a:noFill/>
          <a:ln>
            <a:noFill/>
          </a:ln>
        </p:spPr>
        <p:txBody>
          <a:bodyPr spcFirstLastPara="1" wrap="square" lIns="91425" tIns="91425" rIns="91425" bIns="91425" anchor="ctr" anchorCtr="0">
            <a:noAutofit/>
          </a:bodyPr>
          <a:lstStyle/>
          <a:p>
            <a:r>
              <a:rPr lang="fr-CA" sz="2300" b="1" dirty="0">
                <a:solidFill>
                  <a:schemeClr val="accent1"/>
                </a:solidFill>
                <a:latin typeface="Oswald"/>
                <a:ea typeface="Oswald"/>
                <a:cs typeface="Oswald"/>
                <a:sym typeface="Oswald"/>
              </a:rPr>
              <a:t>Congé sans salaire</a:t>
            </a:r>
            <a:endParaRPr lang="fr-CA" sz="2300" b="1" dirty="0">
              <a:solidFill>
                <a:schemeClr val="accent1"/>
              </a:solidFill>
              <a:latin typeface="Oswald"/>
              <a:ea typeface="Oswald"/>
              <a:cs typeface="Oswald"/>
            </a:endParaRPr>
          </a:p>
        </p:txBody>
      </p:sp>
      <p:graphicFrame>
        <p:nvGraphicFramePr>
          <p:cNvPr id="645" name="Google Shape;645;p85"/>
          <p:cNvGraphicFramePr/>
          <p:nvPr>
            <p:extLst>
              <p:ext uri="{D42A27DB-BD31-4B8C-83A1-F6EECF244321}">
                <p14:modId xmlns:p14="http://schemas.microsoft.com/office/powerpoint/2010/main" val="3272339284"/>
              </p:ext>
            </p:extLst>
          </p:nvPr>
        </p:nvGraphicFramePr>
        <p:xfrm>
          <a:off x="669656" y="2357075"/>
          <a:ext cx="7833598" cy="1859160"/>
        </p:xfrm>
        <a:graphic>
          <a:graphicData uri="http://schemas.openxmlformats.org/drawingml/2006/table">
            <a:tbl>
              <a:tblPr>
                <a:noFill/>
                <a:tableStyleId>{897E62AD-5BA3-4AFD-91AF-6BD8972A8C4B}</a:tableStyleId>
              </a:tblPr>
              <a:tblGrid>
                <a:gridCol w="2207418">
                  <a:extLst>
                    <a:ext uri="{9D8B030D-6E8A-4147-A177-3AD203B41FA5}">
                      <a16:colId xmlns:a16="http://schemas.microsoft.com/office/drawing/2014/main" val="20000"/>
                    </a:ext>
                  </a:extLst>
                </a:gridCol>
                <a:gridCol w="2871787">
                  <a:extLst>
                    <a:ext uri="{9D8B030D-6E8A-4147-A177-3AD203B41FA5}">
                      <a16:colId xmlns:a16="http://schemas.microsoft.com/office/drawing/2014/main" val="20001"/>
                    </a:ext>
                  </a:extLst>
                </a:gridCol>
                <a:gridCol w="2754393">
                  <a:extLst>
                    <a:ext uri="{9D8B030D-6E8A-4147-A177-3AD203B41FA5}">
                      <a16:colId xmlns:a16="http://schemas.microsoft.com/office/drawing/2014/main" val="20002"/>
                    </a:ext>
                  </a:extLst>
                </a:gridCol>
              </a:tblGrid>
              <a:tr h="412300">
                <a:tc>
                  <a:txBody>
                    <a:bodyPr/>
                    <a:lstStyle/>
                    <a:p>
                      <a:pPr marL="0" lvl="0" indent="0" algn="l" rtl="0">
                        <a:spcBef>
                          <a:spcPts val="0"/>
                        </a:spcBef>
                        <a:spcAft>
                          <a:spcPts val="0"/>
                        </a:spcAft>
                        <a:buNone/>
                      </a:pPr>
                      <a:endParaRPr lang="fr-CA" noProof="0"/>
                    </a:p>
                  </a:txBody>
                  <a:tcPr marL="91425" marR="91425" marT="91425" marB="91425">
                    <a:lnL w="9525" cap="flat" cmpd="sng">
                      <a:solidFill>
                        <a:schemeClr val="dk1"/>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dk1"/>
                    </a:solidFill>
                  </a:tcPr>
                </a:tc>
                <a:tc>
                  <a:txBody>
                    <a:bodyPr/>
                    <a:lstStyle/>
                    <a:p>
                      <a:pPr marL="0" lvl="0" indent="0" algn="ctr" rtl="0">
                        <a:spcBef>
                          <a:spcPts val="0"/>
                        </a:spcBef>
                        <a:spcAft>
                          <a:spcPts val="0"/>
                        </a:spcAft>
                        <a:buNone/>
                      </a:pPr>
                      <a:r>
                        <a:rPr lang="fr-CA" sz="2000" b="1" noProof="0">
                          <a:solidFill>
                            <a:schemeClr val="dk1"/>
                          </a:solidFill>
                          <a:latin typeface="Oswald"/>
                          <a:ea typeface="Oswald"/>
                          <a:cs typeface="Oswald"/>
                          <a:sym typeface="Oswald"/>
                        </a:rPr>
                        <a:t>RREGOP</a:t>
                      </a:r>
                      <a:r>
                        <a:rPr lang="fr-CA" sz="2000" b="1" noProof="0">
                          <a:solidFill>
                            <a:schemeClr val="dk1"/>
                          </a:solidFill>
                          <a:latin typeface="Oswald"/>
                          <a:ea typeface="Oswald"/>
                          <a:cs typeface="Oswald"/>
                        </a:rPr>
                        <a:t>  </a:t>
                      </a:r>
                      <a:endParaRPr lang="fr-CA" sz="2000" b="1"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fr-CA" sz="2000" b="1" noProof="0">
                          <a:solidFill>
                            <a:schemeClr val="dk1"/>
                          </a:solidFill>
                          <a:latin typeface="Oswald"/>
                          <a:ea typeface="Oswald"/>
                          <a:cs typeface="Oswald"/>
                        </a:rPr>
                        <a:t>RRQ </a:t>
                      </a:r>
                      <a:endParaRPr lang="fr-CA" noProof="0">
                        <a:solidFill>
                          <a:schemeClr val="dk1"/>
                        </a:solidFill>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266675">
                <a:tc>
                  <a:txBody>
                    <a:bodyPr/>
                    <a:lstStyle/>
                    <a:p>
                      <a:pPr marL="0" lvl="0" indent="0" algn="l" rtl="0">
                        <a:spcBef>
                          <a:spcPts val="0"/>
                        </a:spcBef>
                        <a:spcAft>
                          <a:spcPts val="0"/>
                        </a:spcAft>
                        <a:buNone/>
                      </a:pPr>
                      <a:r>
                        <a:rPr lang="fr-CA" sz="1800" noProof="0" dirty="0">
                          <a:solidFill>
                            <a:schemeClr val="dk1"/>
                          </a:solidFill>
                          <a:latin typeface="Oswald"/>
                          <a:ea typeface="Oswald"/>
                          <a:cs typeface="Oswald"/>
                        </a:rPr>
                        <a:t>Cotisations</a:t>
                      </a:r>
                      <a:endParaRPr lang="fr-CA" sz="1800" noProof="0" dirty="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sym typeface="Oswald"/>
                        </a:rPr>
                        <a:t>0</a:t>
                      </a:r>
                      <a:r>
                        <a:rPr lang="fr-CA" sz="1800" noProof="0" dirty="0">
                          <a:solidFill>
                            <a:schemeClr val="tx1"/>
                          </a:solidFill>
                          <a:latin typeface="Oswald"/>
                          <a:ea typeface="Oswald"/>
                          <a:cs typeface="Oswald"/>
                        </a:rPr>
                        <a:t> </a:t>
                      </a:r>
                      <a:r>
                        <a:rPr lang="fr-CA" sz="1800" noProof="0" dirty="0">
                          <a:solidFill>
                            <a:schemeClr val="tx1"/>
                          </a:solidFill>
                          <a:latin typeface="Oswald"/>
                          <a:ea typeface="Oswald"/>
                          <a:cs typeface="Oswald"/>
                          <a:sym typeface="Oswald"/>
                        </a:rPr>
                        <a:t>$ (</a:t>
                      </a:r>
                      <a:r>
                        <a:rPr lang="fr-CA" sz="1800" noProof="0" dirty="0">
                          <a:solidFill>
                            <a:schemeClr val="tx1"/>
                          </a:solidFill>
                          <a:latin typeface="Oswald"/>
                          <a:ea typeface="Oswald"/>
                          <a:cs typeface="Oswald"/>
                        </a:rPr>
                        <a:t>pas de salaire</a:t>
                      </a:r>
                      <a:r>
                        <a:rPr lang="fr-CA" sz="1800" noProof="0" dirty="0">
                          <a:solidFill>
                            <a:schemeClr val="tx1"/>
                          </a:solidFill>
                          <a:latin typeface="Oswald"/>
                          <a:ea typeface="Oswald"/>
                          <a:cs typeface="Oswald"/>
                          <a:sym typeface="Oswald"/>
                        </a:rPr>
                        <a:t>)</a:t>
                      </a:r>
                      <a:endParaRPr lang="fr-CA" sz="1800" b="1" noProof="0" dirty="0">
                        <a:solidFill>
                          <a:schemeClr val="tx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T w="9525" cap="flat" cmpd="sng">
                      <a:solidFill>
                        <a:schemeClr val="accent4"/>
                      </a:solidFill>
                      <a:prstDash val="solid"/>
                      <a:round/>
                      <a:headEnd type="none" w="sm" len="sm"/>
                      <a:tailEnd type="none" w="sm" len="sm"/>
                    </a:lnT>
                  </a:tcPr>
                </a:tc>
                <a:tc>
                  <a:txBody>
                    <a:bodyPr/>
                    <a:lstStyle/>
                    <a:p>
                      <a:pPr marL="0" lvl="0" indent="0" algn="l" rtl="0">
                        <a:spcBef>
                          <a:spcPts val="0"/>
                        </a:spcBef>
                        <a:spcAft>
                          <a:spcPts val="0"/>
                        </a:spcAft>
                        <a:buNone/>
                      </a:pPr>
                      <a:r>
                        <a:rPr lang="fr-CA" sz="1800" noProof="0">
                          <a:solidFill>
                            <a:schemeClr val="tx1"/>
                          </a:solidFill>
                          <a:latin typeface="Oswald"/>
                          <a:ea typeface="Oswald"/>
                          <a:cs typeface="Oswald"/>
                          <a:sym typeface="Oswald"/>
                        </a:rPr>
                        <a:t>0</a:t>
                      </a:r>
                      <a:r>
                        <a:rPr lang="fr-CA" sz="1800" noProof="0">
                          <a:solidFill>
                            <a:schemeClr val="tx1"/>
                          </a:solidFill>
                          <a:latin typeface="Oswald"/>
                          <a:ea typeface="Oswald"/>
                          <a:cs typeface="Oswald"/>
                        </a:rPr>
                        <a:t> </a:t>
                      </a:r>
                      <a:r>
                        <a:rPr lang="fr-CA" sz="1800" noProof="0">
                          <a:solidFill>
                            <a:schemeClr val="tx1"/>
                          </a:solidFill>
                          <a:latin typeface="Oswald"/>
                          <a:ea typeface="Oswald"/>
                          <a:cs typeface="Oswald"/>
                          <a:sym typeface="Oswald"/>
                        </a:rPr>
                        <a:t>$ (</a:t>
                      </a:r>
                      <a:r>
                        <a:rPr lang="fr-CA" sz="1800" noProof="0">
                          <a:solidFill>
                            <a:schemeClr val="tx1"/>
                          </a:solidFill>
                          <a:latin typeface="Oswald"/>
                          <a:ea typeface="Oswald"/>
                          <a:cs typeface="Oswald"/>
                        </a:rPr>
                        <a:t>pas de salaire</a:t>
                      </a:r>
                      <a:r>
                        <a:rPr lang="fr-CA" sz="1800" noProof="0">
                          <a:solidFill>
                            <a:schemeClr val="tx1"/>
                          </a:solidFill>
                          <a:latin typeface="Oswald"/>
                          <a:ea typeface="Oswald"/>
                          <a:cs typeface="Oswald"/>
                          <a:sym typeface="Oswald"/>
                        </a:rPr>
                        <a:t>)</a:t>
                      </a:r>
                      <a:endParaRPr lang="fr-CA" sz="1800" b="1" noProof="0">
                        <a:solidFill>
                          <a:schemeClr val="tx1"/>
                        </a:solidFill>
                        <a:latin typeface="Oswald"/>
                        <a:ea typeface="Oswald"/>
                        <a:cs typeface="Oswald"/>
                        <a:sym typeface="Oswald"/>
                      </a:endParaRPr>
                    </a:p>
                  </a:txBody>
                  <a:tcPr marL="91425" marR="91425" marT="91425" marB="91425" anchor="ctr">
                    <a:lnT w="9525" cap="flat" cmpd="sng">
                      <a:solidFill>
                        <a:schemeClr val="accent4"/>
                      </a:solidFill>
                      <a:prstDash val="solid"/>
                      <a:round/>
                      <a:headEnd type="none" w="sm" len="sm"/>
                      <a:tailEnd type="none" w="sm" len="sm"/>
                    </a:lnT>
                  </a:tcPr>
                </a:tc>
                <a:extLst>
                  <a:ext uri="{0D108BD9-81ED-4DB2-BD59-A6C34878D82A}">
                    <a16:rowId xmlns:a16="http://schemas.microsoft.com/office/drawing/2014/main" val="10001"/>
                  </a:ext>
                </a:extLst>
              </a:tr>
              <a:tr h="412300">
                <a:tc>
                  <a:txBody>
                    <a:bodyPr/>
                    <a:lstStyle/>
                    <a:p>
                      <a:pPr marL="0" lvl="0" indent="0" algn="l" rtl="0">
                        <a:spcBef>
                          <a:spcPts val="0"/>
                        </a:spcBef>
                        <a:spcAft>
                          <a:spcPts val="0"/>
                        </a:spcAft>
                        <a:buNone/>
                      </a:pPr>
                      <a:r>
                        <a:rPr lang="fr-CA" sz="1800" noProof="0">
                          <a:solidFill>
                            <a:schemeClr val="dk1"/>
                          </a:solidFill>
                          <a:latin typeface="Oswald"/>
                          <a:ea typeface="Oswald"/>
                          <a:cs typeface="Oswald"/>
                        </a:rPr>
                        <a:t>Années de service </a:t>
                      </a:r>
                      <a:endParaRPr lang="fr-CA" sz="1800"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b="1" noProof="0" dirty="0">
                          <a:solidFill>
                            <a:schemeClr val="tx1"/>
                          </a:solidFill>
                          <a:latin typeface="Oswald"/>
                          <a:ea typeface="Oswald"/>
                          <a:cs typeface="Oswald"/>
                        </a:rPr>
                        <a:t>Réduites</a:t>
                      </a:r>
                      <a:endParaRPr lang="fr-CA" sz="1800" b="1" noProof="0" dirty="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tcPr>
                </a:tc>
                <a:tc>
                  <a:txBody>
                    <a:bodyPr/>
                    <a:lstStyle/>
                    <a:p>
                      <a:pPr marL="0" lvl="0" indent="0" algn="l" rtl="0">
                        <a:spcBef>
                          <a:spcPts val="0"/>
                        </a:spcBef>
                        <a:spcAft>
                          <a:spcPts val="0"/>
                        </a:spcAft>
                        <a:buNone/>
                      </a:pPr>
                      <a:r>
                        <a:rPr lang="fr-CA" sz="1800" noProof="0" dirty="0">
                          <a:solidFill>
                            <a:schemeClr val="tx1"/>
                          </a:solidFill>
                          <a:latin typeface="Oswald"/>
                          <a:ea typeface="Oswald"/>
                          <a:cs typeface="Oswald"/>
                          <a:sym typeface="Oswald"/>
                        </a:rPr>
                        <a:t>NA</a:t>
                      </a:r>
                    </a:p>
                  </a:txBody>
                  <a:tcPr marL="91425" marR="91425" marT="91425" marB="91425"/>
                </a:tc>
                <a:extLst>
                  <a:ext uri="{0D108BD9-81ED-4DB2-BD59-A6C34878D82A}">
                    <a16:rowId xmlns:a16="http://schemas.microsoft.com/office/drawing/2014/main" val="10002"/>
                  </a:ext>
                </a:extLst>
              </a:tr>
              <a:tr h="412300">
                <a:tc>
                  <a:txBody>
                    <a:bodyPr/>
                    <a:lstStyle/>
                    <a:p>
                      <a:pPr marL="0" lvl="0" indent="0" algn="l" rtl="0">
                        <a:spcBef>
                          <a:spcPts val="0"/>
                        </a:spcBef>
                        <a:spcAft>
                          <a:spcPts val="0"/>
                        </a:spcAft>
                        <a:buNone/>
                      </a:pPr>
                      <a:r>
                        <a:rPr lang="fr-CA" sz="1800" noProof="0">
                          <a:solidFill>
                            <a:schemeClr val="dk1"/>
                          </a:solidFill>
                          <a:latin typeface="Oswald"/>
                          <a:ea typeface="Oswald"/>
                          <a:cs typeface="Oswald"/>
                        </a:rPr>
                        <a:t>Rente de retraite</a:t>
                      </a:r>
                      <a:endParaRPr lang="fr-CA" sz="1800" noProof="0">
                        <a:solidFill>
                          <a:schemeClr val="dk1"/>
                        </a:solidFill>
                        <a:latin typeface="Oswald"/>
                        <a:ea typeface="Oswald"/>
                        <a:cs typeface="Oswald"/>
                        <a:sym typeface="Oswald"/>
                      </a:endParaRPr>
                    </a:p>
                  </a:txBody>
                  <a:tcPr marL="91425" marR="91425" marT="91425" marB="91425" anchor="ctr">
                    <a:lnL w="9525" cap="flat" cmpd="sng">
                      <a:solidFill>
                        <a:schemeClr val="accent4"/>
                      </a:solidFill>
                      <a:prstDash val="solid"/>
                      <a:round/>
                      <a:headEnd type="none" w="sm" len="sm"/>
                      <a:tailEnd type="none" w="sm" len="sm"/>
                    </a:lnL>
                    <a:lnR w="9525" cap="flat" cmpd="sng">
                      <a:solidFill>
                        <a:schemeClr val="accent4"/>
                      </a:solidFill>
                      <a:prstDash val="solid"/>
                      <a:round/>
                      <a:headEnd type="none" w="sm" len="sm"/>
                      <a:tailEnd type="none" w="sm" len="sm"/>
                    </a:lnR>
                    <a:lnT w="9525" cap="flat" cmpd="sng">
                      <a:solidFill>
                        <a:schemeClr val="accent4"/>
                      </a:solidFill>
                      <a:prstDash val="solid"/>
                      <a:round/>
                      <a:headEnd type="none" w="sm" len="sm"/>
                      <a:tailEnd type="none" w="sm" len="sm"/>
                    </a:lnT>
                    <a:lnB w="9525" cap="flat" cmpd="sng">
                      <a:solidFill>
                        <a:schemeClr val="accent4"/>
                      </a:solidFill>
                      <a:prstDash val="solid"/>
                      <a:round/>
                      <a:headEnd type="none" w="sm" len="sm"/>
                      <a:tailEnd type="none" w="sm" len="sm"/>
                    </a:lnB>
                    <a:solidFill>
                      <a:schemeClr val="accent2"/>
                    </a:solidFill>
                  </a:tcPr>
                </a:tc>
                <a:tc>
                  <a:txBody>
                    <a:bodyPr/>
                    <a:lstStyle/>
                    <a:p>
                      <a:pPr marL="0" lvl="0" indent="0" algn="l" rtl="0">
                        <a:spcBef>
                          <a:spcPts val="0"/>
                        </a:spcBef>
                        <a:spcAft>
                          <a:spcPts val="0"/>
                        </a:spcAft>
                        <a:buNone/>
                      </a:pPr>
                      <a:r>
                        <a:rPr lang="fr-CA" sz="1800" b="1" noProof="0">
                          <a:solidFill>
                            <a:schemeClr val="tx1"/>
                          </a:solidFill>
                          <a:latin typeface="Oswald"/>
                          <a:ea typeface="Oswald"/>
                          <a:cs typeface="Oswald"/>
                        </a:rPr>
                        <a:t>Réduite</a:t>
                      </a:r>
                      <a:endParaRPr lang="fr-CA" sz="1800" b="1" noProof="0">
                        <a:solidFill>
                          <a:schemeClr val="tx1"/>
                        </a:solidFill>
                        <a:latin typeface="Oswald"/>
                        <a:ea typeface="Oswald"/>
                        <a:cs typeface="Oswald"/>
                        <a:sym typeface="Oswald"/>
                      </a:endParaRPr>
                    </a:p>
                  </a:txBody>
                  <a:tcPr marL="91425" marR="91425" marT="91425" marB="91425">
                    <a:lnL w="9525" cap="flat" cmpd="sng">
                      <a:solidFill>
                        <a:schemeClr val="accent4"/>
                      </a:solidFill>
                      <a:prstDash val="solid"/>
                      <a:round/>
                      <a:headEnd type="none" w="sm" len="sm"/>
                      <a:tailEnd type="none" w="sm" len="sm"/>
                    </a:lnL>
                  </a:tcPr>
                </a:tc>
                <a:tc>
                  <a:txBody>
                    <a:bodyPr/>
                    <a:lstStyle/>
                    <a:p>
                      <a:pPr marL="0" lvl="0" indent="0" algn="l" rtl="0">
                        <a:spcBef>
                          <a:spcPts val="0"/>
                        </a:spcBef>
                        <a:spcAft>
                          <a:spcPts val="0"/>
                        </a:spcAft>
                        <a:buNone/>
                      </a:pPr>
                      <a:r>
                        <a:rPr lang="fr-CA" sz="1800" b="1" noProof="0" dirty="0">
                          <a:solidFill>
                            <a:schemeClr val="tx1"/>
                          </a:solidFill>
                          <a:latin typeface="Oswald"/>
                          <a:ea typeface="Oswald"/>
                          <a:cs typeface="Oswald"/>
                        </a:rPr>
                        <a:t>Réduite </a:t>
                      </a:r>
                      <a:endParaRPr lang="fr-CA" sz="1800" b="1" noProof="0" dirty="0">
                        <a:solidFill>
                          <a:schemeClr val="tx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649"/>
        <p:cNvGrpSpPr/>
        <p:nvPr/>
      </p:nvGrpSpPr>
      <p:grpSpPr>
        <a:xfrm>
          <a:off x="0" y="0"/>
          <a:ext cx="0" cy="0"/>
          <a:chOff x="0" y="0"/>
          <a:chExt cx="0" cy="0"/>
        </a:xfrm>
      </p:grpSpPr>
      <p:sp>
        <p:nvSpPr>
          <p:cNvPr id="650" name="Google Shape;650;p86"/>
          <p:cNvSpPr txBox="1">
            <a:spLocks noGrp="1"/>
          </p:cNvSpPr>
          <p:nvPr>
            <p:ph type="title"/>
          </p:nvPr>
        </p:nvSpPr>
        <p:spPr>
          <a:xfrm>
            <a:off x="656625"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Rachats de service</a:t>
            </a:r>
          </a:p>
        </p:txBody>
      </p:sp>
      <p:sp>
        <p:nvSpPr>
          <p:cNvPr id="652" name="Google Shape;652;p8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70</a:t>
            </a:fld>
            <a:endParaRPr>
              <a:latin typeface="Oswald"/>
              <a:ea typeface="Oswald"/>
              <a:cs typeface="Oswald"/>
              <a:sym typeface="Oswald"/>
            </a:endParaRPr>
          </a:p>
        </p:txBody>
      </p:sp>
      <p:sp>
        <p:nvSpPr>
          <p:cNvPr id="651" name="Google Shape;651;p86"/>
          <p:cNvSpPr txBox="1"/>
          <p:nvPr/>
        </p:nvSpPr>
        <p:spPr>
          <a:xfrm>
            <a:off x="656625" y="1374550"/>
            <a:ext cx="7852200" cy="3560100"/>
          </a:xfrm>
          <a:prstGeom prst="rect">
            <a:avLst/>
          </a:prstGeom>
          <a:no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fr-CA" sz="2400" b="1" dirty="0">
                <a:latin typeface="Oswald"/>
                <a:ea typeface="Oswald"/>
                <a:cs typeface="Oswald"/>
                <a:sym typeface="Oswald"/>
              </a:rPr>
              <a:t>RREGOP</a:t>
            </a:r>
            <a:endParaRPr lang="fr-CA" sz="2400" b="1" dirty="0">
              <a:latin typeface="Oswald"/>
              <a:ea typeface="Oswald"/>
              <a:cs typeface="Oswald"/>
            </a:endParaRPr>
          </a:p>
          <a:p>
            <a:pPr marL="457200" indent="-355600">
              <a:buClr>
                <a:schemeClr val="lt1"/>
              </a:buClr>
              <a:buSzPts val="2000"/>
              <a:buFont typeface="Oswald"/>
              <a:buChar char="●"/>
            </a:pPr>
            <a:r>
              <a:rPr lang="fr-CA" sz="2000" dirty="0">
                <a:solidFill>
                  <a:schemeClr val="lt1"/>
                </a:solidFill>
                <a:latin typeface="Oswald"/>
                <a:ea typeface="Oswald"/>
                <a:cs typeface="Oswald"/>
                <a:sym typeface="Oswald"/>
              </a:rPr>
              <a:t>Les rachats de services sont possibles pour maintenir les années de service (et les revenus de retraite)</a:t>
            </a:r>
            <a:endParaRPr lang="fr-CA" sz="2000" dirty="0">
              <a:solidFill>
                <a:schemeClr val="lt1"/>
              </a:solidFill>
              <a:latin typeface="Oswald"/>
              <a:ea typeface="Oswald"/>
              <a:cs typeface="Oswald"/>
            </a:endParaRPr>
          </a:p>
          <a:p>
            <a:pPr marL="457200" indent="-355600">
              <a:spcBef>
                <a:spcPts val="1000"/>
              </a:spcBef>
              <a:buClr>
                <a:schemeClr val="lt1"/>
              </a:buClr>
              <a:buSzPts val="2000"/>
              <a:buFont typeface="Oswald"/>
              <a:buChar char="●"/>
            </a:pPr>
            <a:r>
              <a:rPr lang="fr-CA" sz="2000" dirty="0">
                <a:solidFill>
                  <a:schemeClr val="lt1"/>
                </a:solidFill>
                <a:latin typeface="Oswald"/>
                <a:ea typeface="Oswald"/>
                <a:cs typeface="Oswald"/>
                <a:sym typeface="Oswald"/>
              </a:rPr>
              <a:t>Le participant doit payer la part des cotisations du RREGOP de l'employé </a:t>
            </a:r>
            <a:r>
              <a:rPr lang="fr-CA" sz="2000" b="1" dirty="0">
                <a:solidFill>
                  <a:schemeClr val="lt1"/>
                </a:solidFill>
                <a:latin typeface="Oswald"/>
                <a:ea typeface="Oswald"/>
                <a:cs typeface="Oswald"/>
                <a:sym typeface="Oswald"/>
              </a:rPr>
              <a:t>ainsi que</a:t>
            </a:r>
            <a:r>
              <a:rPr lang="fr-CA" sz="2000" dirty="0">
                <a:solidFill>
                  <a:schemeClr val="lt1"/>
                </a:solidFill>
                <a:latin typeface="Oswald"/>
                <a:ea typeface="Oswald"/>
                <a:cs typeface="Oswald"/>
                <a:sym typeface="Oswald"/>
              </a:rPr>
              <a:t> celle de l'employeur, sauf pour le congé parental (seulement la part de l’employé)</a:t>
            </a:r>
            <a:endParaRPr lang="fr-CA" sz="2000" dirty="0">
              <a:solidFill>
                <a:schemeClr val="lt1"/>
              </a:solidFill>
              <a:latin typeface="Oswald"/>
              <a:ea typeface="Oswald"/>
              <a:cs typeface="Oswald"/>
            </a:endParaRPr>
          </a:p>
          <a:p>
            <a:pPr marL="457200" lvl="0" indent="0" algn="l" rtl="0">
              <a:lnSpc>
                <a:spcPct val="100000"/>
              </a:lnSpc>
              <a:spcBef>
                <a:spcPts val="1000"/>
              </a:spcBef>
              <a:spcAft>
                <a:spcPts val="0"/>
              </a:spcAft>
              <a:buNone/>
            </a:pPr>
            <a:endParaRPr lang="fr-CA" sz="2400" b="1" dirty="0">
              <a:solidFill>
                <a:schemeClr val="accent2"/>
              </a:solidFill>
              <a:latin typeface="Oswald"/>
              <a:ea typeface="Oswald"/>
              <a:cs typeface="Oswald"/>
            </a:endParaRPr>
          </a:p>
          <a:p>
            <a:pPr marL="457200" lvl="0" indent="0" algn="l" rtl="0">
              <a:lnSpc>
                <a:spcPct val="115000"/>
              </a:lnSpc>
              <a:spcBef>
                <a:spcPts val="0"/>
              </a:spcBef>
              <a:spcAft>
                <a:spcPts val="0"/>
              </a:spcAft>
              <a:buNone/>
            </a:pPr>
            <a:r>
              <a:rPr lang="fr-CA" sz="2400" b="1" dirty="0">
                <a:latin typeface="Oswald"/>
                <a:ea typeface="Oswald"/>
                <a:cs typeface="Oswald"/>
                <a:sym typeface="Oswald"/>
              </a:rPr>
              <a:t>RRQ</a:t>
            </a:r>
            <a:endParaRPr lang="fr-CA" sz="2000" dirty="0">
              <a:latin typeface="Oswald"/>
              <a:ea typeface="Oswald"/>
              <a:cs typeface="Oswald"/>
            </a:endParaRPr>
          </a:p>
          <a:p>
            <a:pPr marL="457200" indent="-355600">
              <a:buClr>
                <a:schemeClr val="lt1"/>
              </a:buClr>
              <a:buSzPts val="2000"/>
              <a:buFont typeface="Oswald"/>
              <a:buChar char="●"/>
            </a:pPr>
            <a:r>
              <a:rPr lang="fr-CA" sz="2000" b="1" dirty="0">
                <a:solidFill>
                  <a:schemeClr val="lt1"/>
                </a:solidFill>
                <a:latin typeface="Oswald"/>
                <a:ea typeface="Oswald"/>
                <a:cs typeface="Oswald"/>
                <a:sym typeface="Oswald"/>
              </a:rPr>
              <a:t>Aucun</a:t>
            </a:r>
            <a:r>
              <a:rPr lang="fr-CA" sz="2000" dirty="0">
                <a:solidFill>
                  <a:schemeClr val="lt1"/>
                </a:solidFill>
                <a:latin typeface="Oswald"/>
                <a:ea typeface="Oswald"/>
                <a:cs typeface="Oswald"/>
                <a:sym typeface="Oswald"/>
              </a:rPr>
              <a:t> rachat de service possible pour le RRQ</a:t>
            </a:r>
            <a:endParaRPr lang="fr-CA" sz="20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1">
                                            <p:txEl>
                                              <p:pRg st="0" end="0"/>
                                            </p:txEl>
                                          </p:spTgt>
                                        </p:tgtEl>
                                        <p:attrNameLst>
                                          <p:attrName>style.visibility</p:attrName>
                                        </p:attrNameLst>
                                      </p:cBhvr>
                                      <p:to>
                                        <p:strVal val="visible"/>
                                      </p:to>
                                    </p:set>
                                    <p:animEffect transition="in" filter="fade">
                                      <p:cBhvr>
                                        <p:cTn id="7" dur="500"/>
                                        <p:tgtEl>
                                          <p:spTgt spid="6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51">
                                            <p:txEl>
                                              <p:pRg st="1" end="1"/>
                                            </p:txEl>
                                          </p:spTgt>
                                        </p:tgtEl>
                                        <p:attrNameLst>
                                          <p:attrName>style.visibility</p:attrName>
                                        </p:attrNameLst>
                                      </p:cBhvr>
                                      <p:to>
                                        <p:strVal val="visible"/>
                                      </p:to>
                                    </p:set>
                                    <p:animEffect transition="in" filter="fade">
                                      <p:cBhvr>
                                        <p:cTn id="10" dur="500"/>
                                        <p:tgtEl>
                                          <p:spTgt spid="65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51">
                                            <p:txEl>
                                              <p:pRg st="2" end="2"/>
                                            </p:txEl>
                                          </p:spTgt>
                                        </p:tgtEl>
                                        <p:attrNameLst>
                                          <p:attrName>style.visibility</p:attrName>
                                        </p:attrNameLst>
                                      </p:cBhvr>
                                      <p:to>
                                        <p:strVal val="visible"/>
                                      </p:to>
                                    </p:set>
                                    <p:animEffect transition="in" filter="fade">
                                      <p:cBhvr>
                                        <p:cTn id="15" dur="500"/>
                                        <p:tgtEl>
                                          <p:spTgt spid="65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51">
                                            <p:txEl>
                                              <p:pRg st="4" end="4"/>
                                            </p:txEl>
                                          </p:spTgt>
                                        </p:tgtEl>
                                        <p:attrNameLst>
                                          <p:attrName>style.visibility</p:attrName>
                                        </p:attrNameLst>
                                      </p:cBhvr>
                                      <p:to>
                                        <p:strVal val="visible"/>
                                      </p:to>
                                    </p:set>
                                    <p:animEffect transition="in" filter="fade">
                                      <p:cBhvr>
                                        <p:cTn id="20" dur="500"/>
                                        <p:tgtEl>
                                          <p:spTgt spid="651">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51">
                                            <p:txEl>
                                              <p:pRg st="5" end="5"/>
                                            </p:txEl>
                                          </p:spTgt>
                                        </p:tgtEl>
                                        <p:attrNameLst>
                                          <p:attrName>style.visibility</p:attrName>
                                        </p:attrNameLst>
                                      </p:cBhvr>
                                      <p:to>
                                        <p:strVal val="visible"/>
                                      </p:to>
                                    </p:set>
                                    <p:animEffect transition="in" filter="fade">
                                      <p:cBhvr>
                                        <p:cTn id="23" dur="500"/>
                                        <p:tgtEl>
                                          <p:spTgt spid="6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9" name="Google Shape;659;p87"/>
          <p:cNvSpPr txBox="1">
            <a:spLocks noGrp="1"/>
          </p:cNvSpPr>
          <p:nvPr>
            <p:ph type="sldNum" sz="quarter" idx="12"/>
          </p:nvPr>
        </p:nvSpPr>
        <p:spPr/>
        <p:txBody>
          <a:bodyPr spcFirstLastPara="1" vert="horz" lIns="91440" tIns="45720" rIns="91440" bIns="45720" rtlCol="0" anchor="ctr" anchorCtr="0">
            <a:normAutofit/>
          </a:bodyPr>
          <a:lstStyle/>
          <a:p>
            <a:pPr algn="r">
              <a:lnSpc>
                <a:spcPct val="90000"/>
              </a:lnSpc>
              <a:spcAft>
                <a:spcPts val="600"/>
              </a:spcAft>
            </a:pPr>
            <a:fld id="{00000000-1234-1234-1234-123412341234}" type="slidenum">
              <a:rPr lang="fr-CA" sz="700"/>
              <a:pPr algn="r">
                <a:lnSpc>
                  <a:spcPct val="90000"/>
                </a:lnSpc>
                <a:spcAft>
                  <a:spcPts val="600"/>
                </a:spcAft>
              </a:pPr>
              <a:t>71</a:t>
            </a:fld>
            <a:endParaRPr lang="fr-CA" sz="700"/>
          </a:p>
        </p:txBody>
      </p:sp>
      <p:sp>
        <p:nvSpPr>
          <p:cNvPr id="657" name="Google Shape;657;p87"/>
          <p:cNvSpPr txBox="1">
            <a:spLocks noGrp="1"/>
          </p:cNvSpPr>
          <p:nvPr>
            <p:ph type="title"/>
          </p:nvPr>
        </p:nvSpPr>
        <p:spPr/>
        <p:txBody>
          <a:bodyPr spcFirstLastPara="1" vert="horz" lIns="91440" tIns="45720" rIns="91440" bIns="45720" rtlCol="0" anchor="ctr" anchorCtr="0">
            <a:normAutofit/>
          </a:bodyPr>
          <a:lstStyle/>
          <a:p>
            <a:pPr algn="ctr"/>
            <a:r>
              <a:rPr lang="fr-FR" b="1" kern="1200" dirty="0">
                <a:latin typeface="+mj-lt"/>
                <a:ea typeface="+mj-ea"/>
                <a:cs typeface="+mj-cs"/>
              </a:rPr>
              <a:t>Rachats de service</a:t>
            </a:r>
          </a:p>
        </p:txBody>
      </p:sp>
      <p:graphicFrame>
        <p:nvGraphicFramePr>
          <p:cNvPr id="661" name="Google Shape;658;p87">
            <a:extLst>
              <a:ext uri="{FF2B5EF4-FFF2-40B4-BE49-F238E27FC236}">
                <a16:creationId xmlns:a16="http://schemas.microsoft.com/office/drawing/2014/main" id="{4F7FD620-130D-B871-97D4-1C5B06F96B1C}"/>
              </a:ext>
            </a:extLst>
          </p:cNvPr>
          <p:cNvGraphicFramePr/>
          <p:nvPr>
            <p:extLst>
              <p:ext uri="{D42A27DB-BD31-4B8C-83A1-F6EECF244321}">
                <p14:modId xmlns:p14="http://schemas.microsoft.com/office/powerpoint/2010/main" val="2239308469"/>
              </p:ext>
            </p:extLst>
          </p:nvPr>
        </p:nvGraphicFramePr>
        <p:xfrm>
          <a:off x="628650" y="136921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3" name="Picture 2">
            <a:extLst>
              <a:ext uri="{FF2B5EF4-FFF2-40B4-BE49-F238E27FC236}">
                <a16:creationId xmlns:a16="http://schemas.microsoft.com/office/drawing/2014/main" id="{262B9C95-40AA-4255-BE0E-93B67DA91FE5}"/>
              </a:ext>
            </a:extLst>
          </p:cNvPr>
          <p:cNvPicPr>
            <a:picLocks noChangeAspect="1"/>
          </p:cNvPicPr>
          <p:nvPr/>
        </p:nvPicPr>
        <p:blipFill>
          <a:blip r:embed="rId3"/>
          <a:stretch>
            <a:fillRect/>
          </a:stretch>
        </p:blipFill>
        <p:spPr>
          <a:xfrm>
            <a:off x="193238" y="321432"/>
            <a:ext cx="5167655" cy="4500635"/>
          </a:xfrm>
          <a:prstGeom prst="rect">
            <a:avLst/>
          </a:prstGeom>
        </p:spPr>
      </p:pic>
      <p:sp>
        <p:nvSpPr>
          <p:cNvPr id="664" name="Google Shape;664;p88"/>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72</a:t>
            </a:fld>
            <a:endParaRPr>
              <a:latin typeface="Oswald"/>
              <a:ea typeface="Oswald"/>
              <a:cs typeface="Oswald"/>
              <a:sym typeface="Oswald"/>
            </a:endParaRPr>
          </a:p>
        </p:txBody>
      </p:sp>
      <p:sp>
        <p:nvSpPr>
          <p:cNvPr id="666" name="Google Shape;666;p88"/>
          <p:cNvSpPr/>
          <p:nvPr/>
        </p:nvSpPr>
        <p:spPr>
          <a:xfrm>
            <a:off x="0" y="2664967"/>
            <a:ext cx="2460300" cy="3936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88"/>
          <p:cNvSpPr/>
          <p:nvPr/>
        </p:nvSpPr>
        <p:spPr>
          <a:xfrm>
            <a:off x="5597650" y="634000"/>
            <a:ext cx="3441300" cy="2682941"/>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r>
              <a:rPr lang="fr-CA" sz="1800">
                <a:solidFill>
                  <a:schemeClr val="lt1"/>
                </a:solidFill>
                <a:latin typeface="Oswald"/>
                <a:ea typeface="Oswald"/>
                <a:cs typeface="Oswald"/>
                <a:sym typeface="Oswald"/>
              </a:rPr>
              <a:t>L'information au sujet des périodes qu'il est possible de racheter se trouve sur le </a:t>
            </a:r>
            <a:r>
              <a:rPr lang="fr-CA" sz="1800" i="1">
                <a:solidFill>
                  <a:schemeClr val="lt1"/>
                </a:solidFill>
                <a:latin typeface="Oswald"/>
                <a:ea typeface="Oswald"/>
                <a:cs typeface="Oswald"/>
                <a:sym typeface="Oswald"/>
              </a:rPr>
              <a:t>Relevé de participation</a:t>
            </a:r>
            <a:endParaRPr lang="fr-CA" sz="1800" i="1">
              <a:solidFill>
                <a:schemeClr val="lt1"/>
              </a:solidFill>
              <a:latin typeface="Oswald"/>
              <a:ea typeface="Oswald"/>
              <a:cs typeface="Oswald"/>
            </a:endParaRPr>
          </a:p>
          <a:p>
            <a:pPr marL="0" lvl="0" indent="0" algn="l" rtl="0">
              <a:spcBef>
                <a:spcPts val="0"/>
              </a:spcBef>
              <a:spcAft>
                <a:spcPts val="0"/>
              </a:spcAft>
              <a:buNone/>
            </a:pPr>
            <a:endParaRPr lang="fr-CA" sz="1800">
              <a:solidFill>
                <a:schemeClr val="lt1"/>
              </a:solidFill>
              <a:latin typeface="Oswald"/>
              <a:ea typeface="Oswald"/>
              <a:cs typeface="Oswald"/>
            </a:endParaRPr>
          </a:p>
          <a:p>
            <a:pPr marL="457200" indent="-342900">
              <a:buClr>
                <a:schemeClr val="lt1"/>
              </a:buClr>
              <a:buSzPts val="1800"/>
              <a:buFont typeface="Oswald"/>
              <a:buChar char="●"/>
            </a:pPr>
            <a:r>
              <a:rPr lang="fr-CA" sz="1800">
                <a:solidFill>
                  <a:schemeClr val="lt1"/>
                </a:solidFill>
                <a:latin typeface="Oswald"/>
                <a:ea typeface="Oswald"/>
                <a:cs typeface="Oswald"/>
                <a:sym typeface="Oswald"/>
              </a:rPr>
              <a:t>Si cette section (tableau) n'apparaît pas, cela veut dire qu'il n'y a aucune période à racheter </a:t>
            </a:r>
            <a:endParaRPr lang="fr-CA" sz="1800">
              <a:solidFill>
                <a:schemeClr val="lt1"/>
              </a:solidFill>
              <a:latin typeface="Oswald"/>
              <a:ea typeface="Oswald"/>
              <a:cs typeface="Oswald"/>
            </a:endParaRPr>
          </a:p>
        </p:txBody>
      </p:sp>
      <p:cxnSp>
        <p:nvCxnSpPr>
          <p:cNvPr id="668" name="Google Shape;668;p88"/>
          <p:cNvCxnSpPr>
            <a:cxnSpLocks/>
          </p:cNvCxnSpPr>
          <p:nvPr/>
        </p:nvCxnSpPr>
        <p:spPr>
          <a:xfrm flipH="1">
            <a:off x="2460300" y="2294118"/>
            <a:ext cx="3339865" cy="588296"/>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72"/>
        <p:cNvGrpSpPr/>
        <p:nvPr/>
      </p:nvGrpSpPr>
      <p:grpSpPr>
        <a:xfrm>
          <a:off x="0" y="0"/>
          <a:ext cx="0" cy="0"/>
          <a:chOff x="0" y="0"/>
          <a:chExt cx="0" cy="0"/>
        </a:xfrm>
      </p:grpSpPr>
      <p:sp>
        <p:nvSpPr>
          <p:cNvPr id="673" name="Google Shape;673;p89"/>
          <p:cNvSpPr txBox="1">
            <a:spLocks noGrp="1"/>
          </p:cNvSpPr>
          <p:nvPr>
            <p:ph type="title"/>
          </p:nvPr>
        </p:nvSpPr>
        <p:spPr>
          <a:xfrm>
            <a:off x="0" y="0"/>
            <a:ext cx="9144000" cy="5143500"/>
          </a:xfrm>
          <a:prstGeom prst="rect">
            <a:avLst/>
          </a:prstGeom>
          <a:solidFill>
            <a:schemeClr val="lt1"/>
          </a:solidFill>
        </p:spPr>
        <p:txBody>
          <a:bodyPr spcFirstLastPara="1" wrap="square" lIns="91425" tIns="91425" rIns="91425" bIns="91425" anchor="t" anchorCtr="0">
            <a:noAutofit/>
          </a:bodyPr>
          <a:lstStyle/>
          <a:p>
            <a:pPr marL="0" lvl="0" indent="0" algn="ctr" rtl="0">
              <a:spcBef>
                <a:spcPts val="0"/>
              </a:spcBef>
              <a:spcAft>
                <a:spcPts val="0"/>
              </a:spcAft>
              <a:buNone/>
            </a:pPr>
            <a:endParaRPr lang="fr-CA" sz="1800" dirty="0"/>
          </a:p>
          <a:p>
            <a:r>
              <a:rPr lang="fr-CA" b="1" dirty="0"/>
              <a:t>Rachats - État de participation</a:t>
            </a:r>
          </a:p>
        </p:txBody>
      </p:sp>
      <p:sp>
        <p:nvSpPr>
          <p:cNvPr id="674" name="Google Shape;674;p8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73</a:t>
            </a:fld>
            <a:endParaRPr>
              <a:latin typeface="Oswald"/>
              <a:ea typeface="Oswald"/>
              <a:cs typeface="Oswald"/>
              <a:sym typeface="Oswald"/>
            </a:endParaRPr>
          </a:p>
        </p:txBody>
      </p:sp>
      <p:sp>
        <p:nvSpPr>
          <p:cNvPr id="675" name="Google Shape;675;p89"/>
          <p:cNvSpPr txBox="1"/>
          <p:nvPr/>
        </p:nvSpPr>
        <p:spPr>
          <a:xfrm>
            <a:off x="6328525" y="1676675"/>
            <a:ext cx="216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verage"/>
              <a:ea typeface="Average"/>
              <a:cs typeface="Average"/>
              <a:sym typeface="Average"/>
            </a:endParaRPr>
          </a:p>
        </p:txBody>
      </p:sp>
      <p:pic>
        <p:nvPicPr>
          <p:cNvPr id="676" name="Google Shape;676;p89"/>
          <p:cNvPicPr preferRelativeResize="0"/>
          <p:nvPr/>
        </p:nvPicPr>
        <p:blipFill rotWithShape="1">
          <a:blip r:embed="rId3">
            <a:alphaModFix/>
          </a:blip>
          <a:srcRect b="52545"/>
          <a:stretch/>
        </p:blipFill>
        <p:spPr>
          <a:xfrm>
            <a:off x="702050" y="1216750"/>
            <a:ext cx="7390551" cy="2710000"/>
          </a:xfrm>
          <a:prstGeom prst="rect">
            <a:avLst/>
          </a:prstGeom>
          <a:noFill/>
          <a:ln>
            <a:noFill/>
          </a:ln>
        </p:spPr>
      </p:pic>
      <p:sp>
        <p:nvSpPr>
          <p:cNvPr id="677" name="Google Shape;677;p89"/>
          <p:cNvSpPr/>
          <p:nvPr/>
        </p:nvSpPr>
        <p:spPr>
          <a:xfrm>
            <a:off x="3362325" y="3181225"/>
            <a:ext cx="1085700" cy="4572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89"/>
          <p:cNvSpPr/>
          <p:nvPr/>
        </p:nvSpPr>
        <p:spPr>
          <a:xfrm>
            <a:off x="504675" y="4079150"/>
            <a:ext cx="3441300" cy="9024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r>
              <a:rPr lang="fr-CA" sz="1800">
                <a:solidFill>
                  <a:schemeClr val="lt1"/>
                </a:solidFill>
                <a:latin typeface="Oswald"/>
                <a:ea typeface="Oswald"/>
                <a:cs typeface="Oswald"/>
                <a:sym typeface="Oswald"/>
              </a:rPr>
              <a:t>Les rachats apparaissent sur votre </a:t>
            </a:r>
            <a:r>
              <a:rPr lang="fr-CA" sz="1800" i="1">
                <a:solidFill>
                  <a:schemeClr val="lt1"/>
                </a:solidFill>
                <a:latin typeface="Oswald"/>
                <a:ea typeface="Oswald"/>
                <a:cs typeface="Oswald"/>
                <a:sym typeface="Oswald"/>
              </a:rPr>
              <a:t>État de participation</a:t>
            </a:r>
            <a:r>
              <a:rPr lang="fr-CA" sz="1800">
                <a:solidFill>
                  <a:schemeClr val="lt1"/>
                </a:solidFill>
                <a:latin typeface="Oswald"/>
                <a:ea typeface="Oswald"/>
                <a:cs typeface="Oswald"/>
                <a:sym typeface="Oswald"/>
              </a:rPr>
              <a:t> du RREGOP</a:t>
            </a:r>
            <a:endParaRPr lang="fr-CA" sz="1800">
              <a:solidFill>
                <a:schemeClr val="lt1"/>
              </a:solidFill>
              <a:latin typeface="Oswald"/>
              <a:ea typeface="Oswald"/>
              <a:cs typeface="Oswald"/>
            </a:endParaRPr>
          </a:p>
        </p:txBody>
      </p:sp>
      <p:cxnSp>
        <p:nvCxnSpPr>
          <p:cNvPr id="679" name="Google Shape;679;p89"/>
          <p:cNvCxnSpPr>
            <a:stCxn id="678" idx="0"/>
          </p:cNvCxnSpPr>
          <p:nvPr/>
        </p:nvCxnSpPr>
        <p:spPr>
          <a:xfrm rot="10800000" flipH="1">
            <a:off x="2225325" y="3552650"/>
            <a:ext cx="1720800" cy="526500"/>
          </a:xfrm>
          <a:prstGeom prst="straightConnector1">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89"/>
          <p:cNvSpPr txBox="1">
            <a:spLocks noGrp="1"/>
          </p:cNvSpPr>
          <p:nvPr>
            <p:ph type="title"/>
          </p:nvPr>
        </p:nvSpPr>
        <p:spPr>
          <a:xfrm>
            <a:off x="0" y="0"/>
            <a:ext cx="9144000" cy="5143500"/>
          </a:xfrm>
          <a:prstGeom prst="rect">
            <a:avLst/>
          </a:prstGeom>
          <a:solidFill>
            <a:schemeClr val="lt1"/>
          </a:solidFill>
        </p:spPr>
        <p:txBody>
          <a:bodyPr spcFirstLastPara="1" wrap="square" lIns="91425" tIns="91425" rIns="91425" bIns="91425" anchor="t" anchorCtr="0">
            <a:noAutofit/>
          </a:bodyPr>
          <a:lstStyle/>
          <a:p>
            <a:pPr marL="0" lvl="0" indent="0" algn="ctr" rtl="0">
              <a:spcBef>
                <a:spcPts val="0"/>
              </a:spcBef>
              <a:spcAft>
                <a:spcPts val="0"/>
              </a:spcAft>
              <a:buNone/>
            </a:pPr>
            <a:endParaRPr lang="fr-CA" sz="1800" dirty="0"/>
          </a:p>
          <a:p>
            <a:r>
              <a:rPr lang="fr-CA" b="1" dirty="0"/>
              <a:t>Rachats - État de participation</a:t>
            </a:r>
          </a:p>
        </p:txBody>
      </p:sp>
      <p:sp>
        <p:nvSpPr>
          <p:cNvPr id="674" name="Google Shape;674;p8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74</a:t>
            </a:fld>
            <a:endParaRPr>
              <a:latin typeface="Oswald"/>
              <a:ea typeface="Oswald"/>
              <a:cs typeface="Oswald"/>
              <a:sym typeface="Oswald"/>
            </a:endParaRPr>
          </a:p>
        </p:txBody>
      </p:sp>
      <p:sp>
        <p:nvSpPr>
          <p:cNvPr id="675" name="Google Shape;675;p89"/>
          <p:cNvSpPr txBox="1"/>
          <p:nvPr/>
        </p:nvSpPr>
        <p:spPr>
          <a:xfrm>
            <a:off x="6328525" y="1676675"/>
            <a:ext cx="216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verage"/>
              <a:ea typeface="Average"/>
              <a:cs typeface="Average"/>
              <a:sym typeface="Average"/>
            </a:endParaRPr>
          </a:p>
        </p:txBody>
      </p:sp>
      <p:sp>
        <p:nvSpPr>
          <p:cNvPr id="677" name="Google Shape;677;p89"/>
          <p:cNvSpPr/>
          <p:nvPr/>
        </p:nvSpPr>
        <p:spPr>
          <a:xfrm>
            <a:off x="3362325" y="3181225"/>
            <a:ext cx="1085700" cy="4572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89"/>
          <p:cNvSpPr/>
          <p:nvPr/>
        </p:nvSpPr>
        <p:spPr>
          <a:xfrm>
            <a:off x="7272737" y="2362030"/>
            <a:ext cx="1766213" cy="2035164"/>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r>
              <a:rPr lang="fr-CA" sz="1800">
                <a:solidFill>
                  <a:schemeClr val="lt1"/>
                </a:solidFill>
                <a:latin typeface="Oswald"/>
                <a:ea typeface="Oswald"/>
                <a:sym typeface="Oswald"/>
              </a:rPr>
              <a:t>Les rachats apparaissent sur votre </a:t>
            </a:r>
            <a:r>
              <a:rPr lang="fr-CA" sz="1800" i="1">
                <a:solidFill>
                  <a:schemeClr val="lt1"/>
                </a:solidFill>
                <a:latin typeface="Oswald"/>
                <a:ea typeface="Oswald"/>
                <a:sym typeface="Oswald"/>
              </a:rPr>
              <a:t>État de participation</a:t>
            </a:r>
            <a:r>
              <a:rPr lang="fr-CA" sz="1800">
                <a:solidFill>
                  <a:schemeClr val="lt1"/>
                </a:solidFill>
                <a:latin typeface="Oswald"/>
                <a:ea typeface="Oswald"/>
                <a:sym typeface="Oswald"/>
              </a:rPr>
              <a:t> du RREGOP</a:t>
            </a:r>
            <a:endParaRPr lang="fr-CA">
              <a:solidFill>
                <a:schemeClr val="lt1"/>
              </a:solidFill>
              <a:latin typeface="Oswald"/>
            </a:endParaRPr>
          </a:p>
        </p:txBody>
      </p:sp>
      <p:pic>
        <p:nvPicPr>
          <p:cNvPr id="9" name="Google Shape;371;p52">
            <a:extLst>
              <a:ext uri="{FF2B5EF4-FFF2-40B4-BE49-F238E27FC236}">
                <a16:creationId xmlns:a16="http://schemas.microsoft.com/office/drawing/2014/main" id="{68C08D84-8B61-42DE-ACCB-48B394A48449}"/>
              </a:ext>
            </a:extLst>
          </p:cNvPr>
          <p:cNvPicPr preferRelativeResize="0"/>
          <p:nvPr/>
        </p:nvPicPr>
        <p:blipFill rotWithShape="1">
          <a:blip r:embed="rId3">
            <a:alphaModFix/>
          </a:blip>
          <a:srcRect t="19601" b="8414"/>
          <a:stretch/>
        </p:blipFill>
        <p:spPr>
          <a:xfrm>
            <a:off x="105050" y="1124763"/>
            <a:ext cx="7066014" cy="3753046"/>
          </a:xfrm>
          <a:prstGeom prst="rect">
            <a:avLst/>
          </a:prstGeom>
          <a:noFill/>
          <a:ln>
            <a:noFill/>
          </a:ln>
        </p:spPr>
      </p:pic>
      <p:cxnSp>
        <p:nvCxnSpPr>
          <p:cNvPr id="679" name="Google Shape;679;p89"/>
          <p:cNvCxnSpPr>
            <a:cxnSpLocks/>
            <a:stCxn id="678" idx="1"/>
          </p:cNvCxnSpPr>
          <p:nvPr/>
        </p:nvCxnSpPr>
        <p:spPr>
          <a:xfrm flipH="1">
            <a:off x="6464687" y="3379612"/>
            <a:ext cx="808050" cy="125128"/>
          </a:xfrm>
          <a:prstGeom prst="straightConnector1">
            <a:avLst/>
          </a:prstGeom>
          <a:noFill/>
          <a:ln w="19050" cap="flat" cmpd="sng">
            <a:solidFill>
              <a:schemeClr val="dk2"/>
            </a:solidFill>
            <a:prstDash val="solid"/>
            <a:round/>
            <a:headEnd type="none" w="med" len="med"/>
            <a:tailEnd type="triangle" w="med" len="med"/>
          </a:ln>
        </p:spPr>
      </p:cxnSp>
      <p:sp>
        <p:nvSpPr>
          <p:cNvPr id="14" name="Google Shape;666;p88">
            <a:extLst>
              <a:ext uri="{FF2B5EF4-FFF2-40B4-BE49-F238E27FC236}">
                <a16:creationId xmlns:a16="http://schemas.microsoft.com/office/drawing/2014/main" id="{9C296C13-0599-4579-A8E8-516CE0E57A7B}"/>
              </a:ext>
            </a:extLst>
          </p:cNvPr>
          <p:cNvSpPr/>
          <p:nvPr/>
        </p:nvSpPr>
        <p:spPr>
          <a:xfrm>
            <a:off x="5998464" y="3343046"/>
            <a:ext cx="563270" cy="738836"/>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45852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683"/>
        <p:cNvGrpSpPr/>
        <p:nvPr/>
      </p:nvGrpSpPr>
      <p:grpSpPr>
        <a:xfrm>
          <a:off x="0" y="0"/>
          <a:ext cx="0" cy="0"/>
          <a:chOff x="0" y="0"/>
          <a:chExt cx="0" cy="0"/>
        </a:xfrm>
      </p:grpSpPr>
      <p:sp>
        <p:nvSpPr>
          <p:cNvPr id="684" name="Google Shape;684;p90"/>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Règles des rachats de service</a:t>
            </a:r>
          </a:p>
        </p:txBody>
      </p:sp>
      <p:sp>
        <p:nvSpPr>
          <p:cNvPr id="685" name="Google Shape;685;p90"/>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75</a:t>
            </a:fld>
            <a:endParaRPr>
              <a:latin typeface="Oswald"/>
              <a:ea typeface="Oswald"/>
              <a:cs typeface="Oswald"/>
              <a:sym typeface="Oswald"/>
            </a:endParaRPr>
          </a:p>
        </p:txBody>
      </p:sp>
      <p:sp>
        <p:nvSpPr>
          <p:cNvPr id="686" name="Google Shape;686;p90"/>
          <p:cNvSpPr txBox="1"/>
          <p:nvPr/>
        </p:nvSpPr>
        <p:spPr>
          <a:xfrm>
            <a:off x="646050" y="1374550"/>
            <a:ext cx="7852200" cy="33066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200" dirty="0">
                <a:solidFill>
                  <a:schemeClr val="lt1"/>
                </a:solidFill>
                <a:latin typeface="Oswald"/>
                <a:ea typeface="Oswald"/>
                <a:cs typeface="Oswald"/>
                <a:sym typeface="Oswald"/>
              </a:rPr>
              <a:t>La personne doit cotiser au RREGOP ou prendre sa retraite au moment de la réception de la demande de rachat - habituellement la demande est faite au retour d'un congé</a:t>
            </a:r>
          </a:p>
          <a:p>
            <a:pPr marL="88900">
              <a:buClr>
                <a:schemeClr val="lt1"/>
              </a:buClr>
              <a:buSzPts val="2200"/>
            </a:pPr>
            <a:endParaRPr lang="fr-CA" sz="2200" dirty="0">
              <a:solidFill>
                <a:schemeClr val="lt1"/>
              </a:solidFill>
              <a:latin typeface="Oswald"/>
              <a:ea typeface="Oswald"/>
              <a:cs typeface="Oswald"/>
            </a:endParaRPr>
          </a:p>
          <a:p>
            <a:pPr marL="457200" indent="-368300">
              <a:spcBef>
                <a:spcPts val="1000"/>
              </a:spcBef>
              <a:spcAft>
                <a:spcPts val="1000"/>
              </a:spcAft>
              <a:buClr>
                <a:schemeClr val="lt1"/>
              </a:buClr>
              <a:buSzPts val="2200"/>
              <a:buFont typeface="Oswald"/>
              <a:buChar char="●"/>
            </a:pPr>
            <a:r>
              <a:rPr lang="fr-CA" sz="2200" dirty="0">
                <a:solidFill>
                  <a:schemeClr val="lt1"/>
                </a:solidFill>
                <a:latin typeface="Oswald"/>
                <a:ea typeface="Oswald"/>
                <a:cs typeface="Oswald"/>
                <a:sym typeface="Oswald"/>
              </a:rPr>
              <a:t>La date la plus tardive à laquelle on peut faire un rachat est le 30 décembre suivant son 71</a:t>
            </a:r>
            <a:r>
              <a:rPr lang="fr-CA" sz="2200" baseline="30000" dirty="0">
                <a:solidFill>
                  <a:schemeClr val="lt1"/>
                </a:solidFill>
                <a:latin typeface="Oswald"/>
                <a:ea typeface="Oswald"/>
                <a:cs typeface="Oswald"/>
                <a:sym typeface="Oswald"/>
              </a:rPr>
              <a:t>e</a:t>
            </a:r>
            <a:r>
              <a:rPr lang="fr-CA" sz="2200" dirty="0">
                <a:solidFill>
                  <a:schemeClr val="lt1"/>
                </a:solidFill>
                <a:latin typeface="Oswald"/>
                <a:ea typeface="Oswald"/>
                <a:cs typeface="Oswald"/>
                <a:sym typeface="Oswald"/>
              </a:rPr>
              <a:t> anniversaire (depuis le 1</a:t>
            </a:r>
            <a:r>
              <a:rPr lang="fr-CA" sz="2200" baseline="30000" dirty="0">
                <a:solidFill>
                  <a:schemeClr val="lt1"/>
                </a:solidFill>
                <a:latin typeface="Oswald"/>
                <a:ea typeface="Oswald"/>
                <a:cs typeface="Oswald"/>
                <a:sym typeface="Oswald"/>
              </a:rPr>
              <a:t>er</a:t>
            </a:r>
            <a:r>
              <a:rPr lang="fr-CA" sz="2200" dirty="0">
                <a:solidFill>
                  <a:schemeClr val="lt1"/>
                </a:solidFill>
                <a:latin typeface="Oswald"/>
                <a:ea typeface="Oswald"/>
                <a:cs typeface="Oswald"/>
                <a:sym typeface="Oswald"/>
              </a:rPr>
              <a:t> janvier 2025)</a:t>
            </a:r>
            <a:endParaRPr lang="fr-CA" sz="22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6">
                                            <p:txEl>
                                              <p:pRg st="0" end="0"/>
                                            </p:txEl>
                                          </p:spTgt>
                                        </p:tgtEl>
                                        <p:attrNameLst>
                                          <p:attrName>style.visibility</p:attrName>
                                        </p:attrNameLst>
                                      </p:cBhvr>
                                      <p:to>
                                        <p:strVal val="visible"/>
                                      </p:to>
                                    </p:set>
                                    <p:animEffect transition="in" filter="fade">
                                      <p:cBhvr>
                                        <p:cTn id="7" dur="1000"/>
                                        <p:tgtEl>
                                          <p:spTgt spid="6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6">
                                            <p:txEl>
                                              <p:pRg st="2" end="2"/>
                                            </p:txEl>
                                          </p:spTgt>
                                        </p:tgtEl>
                                        <p:attrNameLst>
                                          <p:attrName>style.visibility</p:attrName>
                                        </p:attrNameLst>
                                      </p:cBhvr>
                                      <p:to>
                                        <p:strVal val="visible"/>
                                      </p:to>
                                    </p:set>
                                    <p:animEffect transition="in" filter="fade">
                                      <p:cBhvr>
                                        <p:cTn id="12" dur="1000"/>
                                        <p:tgtEl>
                                          <p:spTgt spid="6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690"/>
        <p:cNvGrpSpPr/>
        <p:nvPr/>
      </p:nvGrpSpPr>
      <p:grpSpPr>
        <a:xfrm>
          <a:off x="0" y="0"/>
          <a:ext cx="0" cy="0"/>
          <a:chOff x="0" y="0"/>
          <a:chExt cx="0" cy="0"/>
        </a:xfrm>
      </p:grpSpPr>
      <p:sp>
        <p:nvSpPr>
          <p:cNvPr id="691" name="Google Shape;691;p91"/>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Coût d'un rachat </a:t>
            </a:r>
          </a:p>
        </p:txBody>
      </p:sp>
      <p:sp>
        <p:nvSpPr>
          <p:cNvPr id="692" name="Google Shape;692;p9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76</a:t>
            </a:fld>
            <a:endParaRPr>
              <a:latin typeface="Oswald"/>
              <a:ea typeface="Oswald"/>
              <a:cs typeface="Oswald"/>
              <a:sym typeface="Oswald"/>
            </a:endParaRPr>
          </a:p>
        </p:txBody>
      </p:sp>
      <p:sp>
        <p:nvSpPr>
          <p:cNvPr id="693" name="Google Shape;693;p91"/>
          <p:cNvSpPr txBox="1"/>
          <p:nvPr/>
        </p:nvSpPr>
        <p:spPr>
          <a:xfrm>
            <a:off x="646050" y="1374550"/>
            <a:ext cx="7852200" cy="33066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200" dirty="0">
                <a:solidFill>
                  <a:schemeClr val="lt1"/>
                </a:solidFill>
                <a:latin typeface="Oswald"/>
                <a:ea typeface="Oswald"/>
                <a:cs typeface="Oswald"/>
                <a:sym typeface="Oswald"/>
              </a:rPr>
              <a:t>Beaucoup moins cher si la demande est faite dans les 6 mois suivant le retour au travail</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Planifier : pour une personne à l’échelon supérieur, le coût total pour racheter une année de service est d’environ 16 000 $</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Possibilité de ne racheter qu'une partie du congé </a:t>
            </a: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Pour les congés parentaux, seule la partie de l'</a:t>
            </a:r>
            <a:r>
              <a:rPr lang="fr-CA" sz="2200" dirty="0" err="1">
                <a:solidFill>
                  <a:schemeClr val="lt1"/>
                </a:solidFill>
                <a:latin typeface="Oswald"/>
                <a:ea typeface="Oswald"/>
                <a:cs typeface="Oswald"/>
                <a:sym typeface="Oswald"/>
              </a:rPr>
              <a:t>employé-e</a:t>
            </a:r>
            <a:r>
              <a:rPr lang="fr-CA" sz="2200" dirty="0">
                <a:solidFill>
                  <a:schemeClr val="lt1"/>
                </a:solidFill>
                <a:latin typeface="Oswald"/>
                <a:ea typeface="Oswald"/>
                <a:cs typeface="Oswald"/>
                <a:sym typeface="Oswald"/>
              </a:rPr>
              <a:t> doit être rachetée (moitié du coût des autres rachats)</a:t>
            </a:r>
            <a:endParaRPr lang="fr-CA" sz="22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3">
                                            <p:txEl>
                                              <p:pRg st="0" end="0"/>
                                            </p:txEl>
                                          </p:spTgt>
                                        </p:tgtEl>
                                        <p:attrNameLst>
                                          <p:attrName>style.visibility</p:attrName>
                                        </p:attrNameLst>
                                      </p:cBhvr>
                                      <p:to>
                                        <p:strVal val="visible"/>
                                      </p:to>
                                    </p:set>
                                    <p:animEffect transition="in" filter="fade">
                                      <p:cBhvr>
                                        <p:cTn id="7" dur="1000"/>
                                        <p:tgtEl>
                                          <p:spTgt spid="6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3">
                                            <p:txEl>
                                              <p:pRg st="1" end="1"/>
                                            </p:txEl>
                                          </p:spTgt>
                                        </p:tgtEl>
                                        <p:attrNameLst>
                                          <p:attrName>style.visibility</p:attrName>
                                        </p:attrNameLst>
                                      </p:cBhvr>
                                      <p:to>
                                        <p:strVal val="visible"/>
                                      </p:to>
                                    </p:set>
                                    <p:animEffect transition="in" filter="fade">
                                      <p:cBhvr>
                                        <p:cTn id="12" dur="1000"/>
                                        <p:tgtEl>
                                          <p:spTgt spid="6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3">
                                            <p:txEl>
                                              <p:pRg st="2" end="2"/>
                                            </p:txEl>
                                          </p:spTgt>
                                        </p:tgtEl>
                                        <p:attrNameLst>
                                          <p:attrName>style.visibility</p:attrName>
                                        </p:attrNameLst>
                                      </p:cBhvr>
                                      <p:to>
                                        <p:strVal val="visible"/>
                                      </p:to>
                                    </p:set>
                                    <p:animEffect transition="in" filter="fade">
                                      <p:cBhvr>
                                        <p:cTn id="17" dur="1000"/>
                                        <p:tgtEl>
                                          <p:spTgt spid="6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3">
                                            <p:txEl>
                                              <p:pRg st="3" end="3"/>
                                            </p:txEl>
                                          </p:spTgt>
                                        </p:tgtEl>
                                        <p:attrNameLst>
                                          <p:attrName>style.visibility</p:attrName>
                                        </p:attrNameLst>
                                      </p:cBhvr>
                                      <p:to>
                                        <p:strVal val="visible"/>
                                      </p:to>
                                    </p:set>
                                    <p:animEffect transition="in" filter="fade">
                                      <p:cBhvr>
                                        <p:cTn id="22" dur="1000"/>
                                        <p:tgtEl>
                                          <p:spTgt spid="6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vert="horz" lIns="91440" tIns="45720" rIns="91440" bIns="45720" rtlCol="0" anchor="ctr">
            <a:normAutofit/>
          </a:bodyPr>
          <a:lstStyle>
            <a:defPPr>
              <a:defRPr lang="fr-CA"/>
            </a:defPPr>
            <a:lvl1pPr algn="ctr" rtl="0" eaLnBrk="0" fontAlgn="base" hangingPunct="0">
              <a:spcBef>
                <a:spcPct val="50000"/>
              </a:spcBef>
              <a:spcAft>
                <a:spcPct val="0"/>
              </a:spcAft>
              <a:defRPr sz="1200" b="1" kern="1200">
                <a:solidFill>
                  <a:srgbClr val="000066"/>
                </a:solidFill>
                <a:latin typeface="Arial Narrow" pitchFamily="34" charset="0"/>
                <a:ea typeface="ＭＳ Ｐゴシック" pitchFamily="-112" charset="-128"/>
                <a:cs typeface="+mn-cs"/>
              </a:defRPr>
            </a:lvl1pPr>
            <a:lvl2pPr marL="457200" algn="ctr" rtl="0" eaLnBrk="0" fontAlgn="base" hangingPunct="0">
              <a:spcBef>
                <a:spcPct val="50000"/>
              </a:spcBef>
              <a:spcAft>
                <a:spcPct val="0"/>
              </a:spcAft>
              <a:defRPr sz="3200" b="1" kern="1200">
                <a:solidFill>
                  <a:srgbClr val="000066"/>
                </a:solidFill>
                <a:latin typeface="Arial Narrow" pitchFamily="34" charset="0"/>
                <a:ea typeface="ＭＳ Ｐゴシック" pitchFamily="-112" charset="-128"/>
                <a:cs typeface="+mn-cs"/>
              </a:defRPr>
            </a:lvl2pPr>
            <a:lvl3pPr marL="914400" algn="ctr" rtl="0" eaLnBrk="0" fontAlgn="base" hangingPunct="0">
              <a:spcBef>
                <a:spcPct val="50000"/>
              </a:spcBef>
              <a:spcAft>
                <a:spcPct val="0"/>
              </a:spcAft>
              <a:defRPr sz="3200" b="1" kern="1200">
                <a:solidFill>
                  <a:srgbClr val="000066"/>
                </a:solidFill>
                <a:latin typeface="Arial Narrow" pitchFamily="34" charset="0"/>
                <a:ea typeface="ＭＳ Ｐゴシック" pitchFamily="-112" charset="-128"/>
                <a:cs typeface="+mn-cs"/>
              </a:defRPr>
            </a:lvl3pPr>
            <a:lvl4pPr marL="1371600" algn="ctr" rtl="0" eaLnBrk="0" fontAlgn="base" hangingPunct="0">
              <a:spcBef>
                <a:spcPct val="50000"/>
              </a:spcBef>
              <a:spcAft>
                <a:spcPct val="0"/>
              </a:spcAft>
              <a:defRPr sz="3200" b="1" kern="1200">
                <a:solidFill>
                  <a:srgbClr val="000066"/>
                </a:solidFill>
                <a:latin typeface="Arial Narrow" pitchFamily="34" charset="0"/>
                <a:ea typeface="ＭＳ Ｐゴシック" pitchFamily="-112" charset="-128"/>
                <a:cs typeface="+mn-cs"/>
              </a:defRPr>
            </a:lvl4pPr>
            <a:lvl5pPr marL="1828800" algn="ctr" rtl="0" eaLnBrk="0" fontAlgn="base" hangingPunct="0">
              <a:spcBef>
                <a:spcPct val="50000"/>
              </a:spcBef>
              <a:spcAft>
                <a:spcPct val="0"/>
              </a:spcAft>
              <a:defRPr sz="3200" b="1" kern="1200">
                <a:solidFill>
                  <a:srgbClr val="000066"/>
                </a:solidFill>
                <a:latin typeface="Arial Narrow" pitchFamily="34" charset="0"/>
                <a:ea typeface="ＭＳ Ｐゴシック" pitchFamily="-112" charset="-128"/>
                <a:cs typeface="+mn-cs"/>
              </a:defRPr>
            </a:lvl5pPr>
            <a:lvl6pPr marL="2286000" algn="l" defTabSz="914400" rtl="0" eaLnBrk="1" latinLnBrk="0" hangingPunct="1">
              <a:defRPr sz="3200" b="1" kern="1200">
                <a:solidFill>
                  <a:srgbClr val="000066"/>
                </a:solidFill>
                <a:latin typeface="Arial Narrow" pitchFamily="34" charset="0"/>
                <a:ea typeface="ＭＳ Ｐゴシック" pitchFamily="-112" charset="-128"/>
                <a:cs typeface="+mn-cs"/>
              </a:defRPr>
            </a:lvl6pPr>
            <a:lvl7pPr marL="2743200" algn="l" defTabSz="914400" rtl="0" eaLnBrk="1" latinLnBrk="0" hangingPunct="1">
              <a:defRPr sz="3200" b="1" kern="1200">
                <a:solidFill>
                  <a:srgbClr val="000066"/>
                </a:solidFill>
                <a:latin typeface="Arial Narrow" pitchFamily="34" charset="0"/>
                <a:ea typeface="ＭＳ Ｐゴシック" pitchFamily="-112" charset="-128"/>
                <a:cs typeface="+mn-cs"/>
              </a:defRPr>
            </a:lvl7pPr>
            <a:lvl8pPr marL="3200400" algn="l" defTabSz="914400" rtl="0" eaLnBrk="1" latinLnBrk="0" hangingPunct="1">
              <a:defRPr sz="3200" b="1" kern="1200">
                <a:solidFill>
                  <a:srgbClr val="000066"/>
                </a:solidFill>
                <a:latin typeface="Arial Narrow" pitchFamily="34" charset="0"/>
                <a:ea typeface="ＭＳ Ｐゴシック" pitchFamily="-112" charset="-128"/>
                <a:cs typeface="+mn-cs"/>
              </a:defRPr>
            </a:lvl8pPr>
            <a:lvl9pPr marL="3657600" algn="l" defTabSz="914400" rtl="0" eaLnBrk="1" latinLnBrk="0" hangingPunct="1">
              <a:defRPr sz="3200" b="1" kern="1200">
                <a:solidFill>
                  <a:srgbClr val="000066"/>
                </a:solidFill>
                <a:latin typeface="Arial Narrow" pitchFamily="34" charset="0"/>
                <a:ea typeface="ＭＳ Ｐゴシック" pitchFamily="-112" charset="-128"/>
                <a:cs typeface="+mn-cs"/>
              </a:defRPr>
            </a:lvl9pPr>
          </a:lstStyle>
          <a:p>
            <a:pPr algn="r"/>
            <a:fld id="{75CA0153-D86F-405A-BDD0-7A2D6A9A2B39}" type="slidenum">
              <a:rPr lang="fr-CA" sz="900" smtClean="0">
                <a:solidFill>
                  <a:schemeClr val="tx1">
                    <a:tint val="75000"/>
                  </a:schemeClr>
                </a:solidFill>
              </a:rPr>
              <a:pPr algn="r"/>
              <a:t>77</a:t>
            </a:fld>
            <a:endParaRPr lang="fr-CA" sz="900">
              <a:solidFill>
                <a:schemeClr val="tx1">
                  <a:tint val="75000"/>
                </a:schemeClr>
              </a:solidFill>
            </a:endParaRPr>
          </a:p>
        </p:txBody>
      </p:sp>
      <p:sp>
        <p:nvSpPr>
          <p:cNvPr id="73730" name="Rectangle 2"/>
          <p:cNvSpPr>
            <a:spLocks noGrp="1" noChangeArrowheads="1"/>
          </p:cNvSpPr>
          <p:nvPr>
            <p:ph type="title"/>
          </p:nvPr>
        </p:nvSpPr>
        <p:spPr/>
        <p:txBody>
          <a:bodyPr anchor="ctr">
            <a:normAutofit/>
          </a:bodyPr>
          <a:lstStyle/>
          <a:p>
            <a:pPr algn="ctr">
              <a:defRPr/>
            </a:pPr>
            <a:r>
              <a:rPr lang="fr-CA" b="1" dirty="0"/>
              <a:t>Modalités de paiement d’un rachat </a:t>
            </a:r>
          </a:p>
        </p:txBody>
      </p:sp>
      <p:graphicFrame>
        <p:nvGraphicFramePr>
          <p:cNvPr id="73733" name="Rectangle 3">
            <a:extLst>
              <a:ext uri="{FF2B5EF4-FFF2-40B4-BE49-F238E27FC236}">
                <a16:creationId xmlns:a16="http://schemas.microsoft.com/office/drawing/2014/main" id="{86F1B410-603F-60DF-AD5E-A36971B1B030}"/>
              </a:ext>
            </a:extLst>
          </p:cNvPr>
          <p:cNvGraphicFramePr/>
          <p:nvPr>
            <p:extLst>
              <p:ext uri="{D42A27DB-BD31-4B8C-83A1-F6EECF244321}">
                <p14:modId xmlns:p14="http://schemas.microsoft.com/office/powerpoint/2010/main" val="798171249"/>
              </p:ext>
            </p:extLst>
          </p:nvPr>
        </p:nvGraphicFramePr>
        <p:xfrm>
          <a:off x="628650" y="136921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78663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accent6"/>
        </a:solidFill>
        <a:effectLst/>
      </p:bgPr>
    </p:bg>
    <p:spTree>
      <p:nvGrpSpPr>
        <p:cNvPr id="1" name="Shape 697"/>
        <p:cNvGrpSpPr/>
        <p:nvPr/>
      </p:nvGrpSpPr>
      <p:grpSpPr>
        <a:xfrm>
          <a:off x="0" y="0"/>
          <a:ext cx="0" cy="0"/>
          <a:chOff x="0" y="0"/>
          <a:chExt cx="0" cy="0"/>
        </a:xfrm>
      </p:grpSpPr>
      <p:sp>
        <p:nvSpPr>
          <p:cNvPr id="698" name="Google Shape;698;p92"/>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Règles fiscales - impact des congés</a:t>
            </a:r>
          </a:p>
        </p:txBody>
      </p:sp>
      <p:sp>
        <p:nvSpPr>
          <p:cNvPr id="699" name="Google Shape;699;p9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latin typeface="Oswald"/>
                <a:ea typeface="Oswald"/>
                <a:cs typeface="Oswald"/>
                <a:sym typeface="Oswald"/>
              </a:rPr>
              <a:t>78</a:t>
            </a:fld>
            <a:endParaRPr lang="en">
              <a:latin typeface="Oswald"/>
              <a:ea typeface="Oswald"/>
              <a:cs typeface="Oswald"/>
              <a:sym typeface="Oswald"/>
            </a:endParaRPr>
          </a:p>
        </p:txBody>
      </p:sp>
      <p:sp>
        <p:nvSpPr>
          <p:cNvPr id="700" name="Google Shape;700;p92"/>
          <p:cNvSpPr txBox="1"/>
          <p:nvPr/>
        </p:nvSpPr>
        <p:spPr>
          <a:xfrm>
            <a:off x="645900" y="1374550"/>
            <a:ext cx="7852200" cy="33066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200" dirty="0">
                <a:solidFill>
                  <a:schemeClr val="lt1"/>
                </a:solidFill>
                <a:latin typeface="Oswald"/>
                <a:ea typeface="Oswald"/>
                <a:cs typeface="Oswald"/>
                <a:sym typeface="Oswald"/>
              </a:rPr>
              <a:t>Lorsque la somme des périodes de congé rachetées ou créditées atteint 5 années, certaines règles fiscales s'appliquent</a:t>
            </a:r>
            <a:endParaRPr lang="fr-CA" sz="2200" dirty="0">
              <a:solidFill>
                <a:schemeClr val="lt1"/>
              </a:solidFill>
              <a:highlight>
                <a:srgbClr val="FFFFFF"/>
              </a:highlight>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Les congés parentaux peuvent s'ajouter à ces 5 années (dans une certaine limite)</a:t>
            </a:r>
            <a:endParaRPr lang="fr-CA" sz="2200" dirty="0">
              <a:solidFill>
                <a:schemeClr val="lt1"/>
              </a:solidFill>
              <a:latin typeface="Oswald"/>
              <a:ea typeface="Oswald"/>
              <a:cs typeface="Oswald"/>
            </a:endParaRPr>
          </a:p>
          <a:p>
            <a:pPr marL="457200">
              <a:spcBef>
                <a:spcPts val="1000"/>
              </a:spcBef>
            </a:pPr>
            <a:r>
              <a:rPr lang="fr-CA" sz="2200" dirty="0">
                <a:solidFill>
                  <a:schemeClr val="lt1"/>
                </a:solidFill>
                <a:latin typeface="Oswald"/>
                <a:ea typeface="Oswald"/>
                <a:cs typeface="Oswald"/>
                <a:sym typeface="Oswald"/>
              </a:rPr>
              <a:t>Si vous avez participé à de nombreux PVRTT ou avez fait beaucoup de rachats, contactez votre exécutif syndical</a:t>
            </a:r>
            <a:endParaRPr lang="fr-CA" sz="22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0">
                                            <p:txEl>
                                              <p:pRg st="0" end="0"/>
                                            </p:txEl>
                                          </p:spTgt>
                                        </p:tgtEl>
                                        <p:attrNameLst>
                                          <p:attrName>style.visibility</p:attrName>
                                        </p:attrNameLst>
                                      </p:cBhvr>
                                      <p:to>
                                        <p:strVal val="visible"/>
                                      </p:to>
                                    </p:set>
                                    <p:animEffect transition="in" filter="fade">
                                      <p:cBhvr>
                                        <p:cTn id="7" dur="1000"/>
                                        <p:tgtEl>
                                          <p:spTgt spid="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0">
                                            <p:txEl>
                                              <p:pRg st="1" end="1"/>
                                            </p:txEl>
                                          </p:spTgt>
                                        </p:tgtEl>
                                        <p:attrNameLst>
                                          <p:attrName>style.visibility</p:attrName>
                                        </p:attrNameLst>
                                      </p:cBhvr>
                                      <p:to>
                                        <p:strVal val="visible"/>
                                      </p:to>
                                    </p:set>
                                    <p:animEffect transition="in" filter="fade">
                                      <p:cBhvr>
                                        <p:cTn id="12" dur="1000"/>
                                        <p:tgtEl>
                                          <p:spTgt spid="7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0">
                                            <p:txEl>
                                              <p:pRg st="2" end="2"/>
                                            </p:txEl>
                                          </p:spTgt>
                                        </p:tgtEl>
                                        <p:attrNameLst>
                                          <p:attrName>style.visibility</p:attrName>
                                        </p:attrNameLst>
                                      </p:cBhvr>
                                      <p:to>
                                        <p:strVal val="visible"/>
                                      </p:to>
                                    </p:set>
                                    <p:animEffect transition="in" filter="fade">
                                      <p:cBhvr>
                                        <p:cTn id="17" dur="1000"/>
                                        <p:tgtEl>
                                          <p:spTgt spid="7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00"/>
                                        </p:tgtEl>
                                        <p:attrNameLst>
                                          <p:attrName>style.visibility</p:attrName>
                                        </p:attrNameLst>
                                      </p:cBhvr>
                                      <p:to>
                                        <p:strVal val="visible"/>
                                      </p:to>
                                    </p:set>
                                    <p:animEffect transition="in" filter="fade">
                                      <p:cBhvr>
                                        <p:cTn id="22" dur="1000"/>
                                        <p:tgtEl>
                                          <p:spTgt spid="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93"/>
          <p:cNvSpPr txBox="1">
            <a:spLocks noGrp="1"/>
          </p:cNvSpPr>
          <p:nvPr>
            <p:ph type="title"/>
          </p:nvPr>
        </p:nvSpPr>
        <p:spPr/>
        <p:txBody>
          <a:bodyPr spcFirstLastPara="1" lIns="91425" tIns="91425" rIns="91425" bIns="91425" anchor="ctr" anchorCtr="0">
            <a:normAutofit/>
          </a:bodyPr>
          <a:lstStyle/>
          <a:p>
            <a:pPr algn="ctr"/>
            <a:r>
              <a:rPr lang="fr-CA" b="1" dirty="0"/>
              <a:t>Transition vers la retraite</a:t>
            </a:r>
          </a:p>
        </p:txBody>
      </p:sp>
      <p:sp>
        <p:nvSpPr>
          <p:cNvPr id="707" name="Google Shape;707;p93"/>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79</a:t>
            </a:fld>
            <a:endParaRPr lang="en" sz="200"/>
          </a:p>
        </p:txBody>
      </p:sp>
      <p:sp>
        <p:nvSpPr>
          <p:cNvPr id="706" name="Google Shape;706;p93"/>
          <p:cNvSpPr txBox="1">
            <a:spLocks noGrp="1"/>
          </p:cNvSpPr>
          <p:nvPr>
            <p:ph sz="half" idx="1"/>
          </p:nvPr>
        </p:nvSpPr>
        <p:spPr>
          <a:xfrm>
            <a:off x="1020536" y="1369219"/>
            <a:ext cx="7494814" cy="3263504"/>
          </a:xfrm>
        </p:spPr>
        <p:txBody>
          <a:bodyPr spcFirstLastPara="1" lIns="91425" tIns="91425" rIns="91425" bIns="91425" anchorCtr="0">
            <a:normAutofit/>
          </a:bodyPr>
          <a:lstStyle/>
          <a:p>
            <a:pPr marL="457200" indent="-279400">
              <a:buSzPts val="2400"/>
              <a:buFont typeface="Oswald"/>
              <a:buChar char="●"/>
            </a:pPr>
            <a:r>
              <a:rPr lang="fr-CA" sz="2800" dirty="0"/>
              <a:t>Retraite progressive</a:t>
            </a:r>
          </a:p>
          <a:p>
            <a:pPr marL="177800" indent="0">
              <a:buSzPts val="2400"/>
              <a:buNone/>
            </a:pPr>
            <a:endParaRPr lang="fr-CA" sz="2800" dirty="0"/>
          </a:p>
          <a:p>
            <a:pPr marL="457200" indent="-279400">
              <a:spcBef>
                <a:spcPts val="1600"/>
              </a:spcBef>
              <a:buSzPts val="2400"/>
              <a:buFont typeface="Oswald"/>
              <a:buChar char="●"/>
            </a:pPr>
            <a:r>
              <a:rPr lang="fr-CA" sz="2800" dirty="0"/>
              <a:t>Retraite graduelle</a:t>
            </a:r>
          </a:p>
          <a:p>
            <a:pPr marL="177800" indent="0">
              <a:spcBef>
                <a:spcPts val="1600"/>
              </a:spcBef>
              <a:buSzPts val="2400"/>
              <a:buNone/>
            </a:pPr>
            <a:endParaRPr lang="fr-CA" sz="2800" dirty="0"/>
          </a:p>
          <a:p>
            <a:pPr marL="457200" lvl="0" indent="-279400" rtl="0">
              <a:spcBef>
                <a:spcPts val="1600"/>
              </a:spcBef>
              <a:spcAft>
                <a:spcPts val="1600"/>
              </a:spcAft>
              <a:buSzPts val="2400"/>
              <a:buFont typeface="Oswald"/>
              <a:buChar char="●"/>
            </a:pPr>
            <a:r>
              <a:rPr lang="fr-CA" sz="2800" dirty="0"/>
              <a:t>Comparaison des options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11"/>
        <p:cNvGrpSpPr/>
        <p:nvPr/>
      </p:nvGrpSpPr>
      <p:grpSpPr>
        <a:xfrm>
          <a:off x="0" y="0"/>
          <a:ext cx="0" cy="0"/>
          <a:chOff x="0" y="0"/>
          <a:chExt cx="0" cy="0"/>
        </a:xfrm>
      </p:grpSpPr>
      <p:sp>
        <p:nvSpPr>
          <p:cNvPr id="712" name="Google Shape;712;p94"/>
          <p:cNvSpPr txBox="1">
            <a:spLocks noGrp="1"/>
          </p:cNvSpPr>
          <p:nvPr>
            <p:ph type="title"/>
          </p:nvPr>
        </p:nvSpPr>
        <p:spPr>
          <a:xfrm>
            <a:off x="645900" y="396268"/>
            <a:ext cx="7852200" cy="861000"/>
          </a:xfrm>
          <a:prstGeom prst="rect">
            <a:avLst/>
          </a:prstGeom>
          <a:solidFill>
            <a:schemeClr val="lt1"/>
          </a:solidFill>
        </p:spPr>
        <p:txBody>
          <a:bodyPr spcFirstLastPara="1" wrap="square" lIns="91425" tIns="91425" rIns="91425" bIns="91425" anchor="ctr" anchorCtr="0">
            <a:noAutofit/>
          </a:bodyPr>
          <a:lstStyle/>
          <a:p>
            <a:r>
              <a:rPr lang="en" b="1" dirty="0"/>
              <a:t>Retraite progressive </a:t>
            </a:r>
            <a:endParaRPr b="1" dirty="0"/>
          </a:p>
        </p:txBody>
      </p:sp>
      <p:sp>
        <p:nvSpPr>
          <p:cNvPr id="713" name="Google Shape;713;p9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80</a:t>
            </a:fld>
            <a:endParaRPr>
              <a:latin typeface="Oswald"/>
              <a:ea typeface="Oswald"/>
              <a:cs typeface="Oswald"/>
              <a:sym typeface="Oswald"/>
            </a:endParaRPr>
          </a:p>
        </p:txBody>
      </p:sp>
      <p:sp>
        <p:nvSpPr>
          <p:cNvPr id="714" name="Google Shape;714;p94"/>
          <p:cNvSpPr txBox="1"/>
          <p:nvPr/>
        </p:nvSpPr>
        <p:spPr>
          <a:xfrm>
            <a:off x="646050" y="1374550"/>
            <a:ext cx="7837732" cy="34832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000" dirty="0">
                <a:solidFill>
                  <a:schemeClr val="lt1"/>
                </a:solidFill>
                <a:latin typeface="Oswald"/>
                <a:ea typeface="Oswald"/>
                <a:cs typeface="Oswald"/>
                <a:sym typeface="Oswald"/>
              </a:rPr>
              <a:t>Définie dans la convention collective des cégeps et de la majorité des collèges privés</a:t>
            </a:r>
            <a:endParaRPr lang="fr-CA" sz="20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000" dirty="0">
                <a:solidFill>
                  <a:schemeClr val="lt1"/>
                </a:solidFill>
                <a:latin typeface="Oswald"/>
                <a:ea typeface="Oswald"/>
                <a:cs typeface="Oswald"/>
                <a:sym typeface="Oswald"/>
              </a:rPr>
              <a:t>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doit être admissible à la retraite (avec ou sans réduction) à la </a:t>
            </a:r>
            <a:r>
              <a:rPr lang="fr-CA" sz="2000" b="1" i="1" dirty="0">
                <a:solidFill>
                  <a:schemeClr val="lt1"/>
                </a:solidFill>
                <a:latin typeface="Oswald"/>
                <a:ea typeface="Oswald"/>
                <a:cs typeface="Oswald"/>
                <a:sym typeface="Oswald"/>
              </a:rPr>
              <a:t>fin</a:t>
            </a:r>
            <a:r>
              <a:rPr lang="fr-CA" sz="2000" dirty="0">
                <a:solidFill>
                  <a:schemeClr val="lt1"/>
                </a:solidFill>
                <a:latin typeface="Oswald"/>
                <a:ea typeface="Oswald"/>
                <a:cs typeface="Oswald"/>
                <a:sym typeface="Oswald"/>
              </a:rPr>
              <a:t> de la participation au programme</a:t>
            </a:r>
            <a:endParaRPr lang="fr-CA" sz="20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000" dirty="0">
                <a:solidFill>
                  <a:schemeClr val="lt1"/>
                </a:solidFill>
                <a:latin typeface="Oswald"/>
                <a:ea typeface="Oswald"/>
                <a:cs typeface="Oswald"/>
                <a:sym typeface="Oswald"/>
              </a:rPr>
              <a:t>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choisit une charge entre 40 % et 80 % pour une période de 1 à 5 ans </a:t>
            </a:r>
          </a:p>
          <a:p>
            <a:pPr marL="457200" indent="-368300">
              <a:spcBef>
                <a:spcPts val="1000"/>
              </a:spcBef>
              <a:buClr>
                <a:schemeClr val="lt1"/>
              </a:buClr>
              <a:buSzPts val="2200"/>
              <a:buFont typeface="Oswald"/>
              <a:buChar char="●"/>
            </a:pPr>
            <a:r>
              <a:rPr lang="fr-CA" sz="2000" dirty="0">
                <a:solidFill>
                  <a:schemeClr val="lt1"/>
                </a:solidFill>
                <a:latin typeface="Oswald"/>
                <a:ea typeface="Oswald"/>
                <a:cs typeface="Oswald"/>
                <a:sym typeface="Oswald"/>
              </a:rPr>
              <a:t>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continue de cotiser au RREGOP comme s'il/elle était à temps plein</a:t>
            </a:r>
            <a:endParaRPr lang="fr-CA" sz="2000" dirty="0">
              <a:solidFill>
                <a:schemeClr val="lt1"/>
              </a:solidFill>
              <a:latin typeface="Oswald"/>
              <a:ea typeface="Oswald"/>
              <a:cs typeface="Oswald"/>
            </a:endParaRPr>
          </a:p>
          <a:p>
            <a:pPr marL="457200" indent="-368300">
              <a:spcBef>
                <a:spcPts val="1000"/>
              </a:spcBef>
              <a:spcAft>
                <a:spcPts val="1000"/>
              </a:spcAft>
              <a:buClr>
                <a:schemeClr val="lt1"/>
              </a:buClr>
              <a:buSzPts val="2200"/>
              <a:buFont typeface="Oswald"/>
              <a:buChar char="●"/>
            </a:pPr>
            <a:r>
              <a:rPr lang="fr-CA" sz="2000" dirty="0">
                <a:solidFill>
                  <a:schemeClr val="lt1"/>
                </a:solidFill>
                <a:latin typeface="Oswald"/>
                <a:ea typeface="Oswald"/>
                <a:cs typeface="Oswald"/>
                <a:sym typeface="Oswald"/>
              </a:rPr>
              <a:t>Contrairement aux autres congés, il est possible, après entente avec l'employeur, de maintenir des pleines contributions au RRQ  </a:t>
            </a:r>
            <a:endParaRPr lang="fr-CA" sz="20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4">
                                            <p:txEl>
                                              <p:pRg st="0" end="0"/>
                                            </p:txEl>
                                          </p:spTgt>
                                        </p:tgtEl>
                                        <p:attrNameLst>
                                          <p:attrName>style.visibility</p:attrName>
                                        </p:attrNameLst>
                                      </p:cBhvr>
                                      <p:to>
                                        <p:strVal val="visible"/>
                                      </p:to>
                                    </p:set>
                                    <p:animEffect transition="in" filter="fade">
                                      <p:cBhvr>
                                        <p:cTn id="7" dur="1000"/>
                                        <p:tgtEl>
                                          <p:spTgt spid="7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4">
                                            <p:txEl>
                                              <p:pRg st="1" end="1"/>
                                            </p:txEl>
                                          </p:spTgt>
                                        </p:tgtEl>
                                        <p:attrNameLst>
                                          <p:attrName>style.visibility</p:attrName>
                                        </p:attrNameLst>
                                      </p:cBhvr>
                                      <p:to>
                                        <p:strVal val="visible"/>
                                      </p:to>
                                    </p:set>
                                    <p:animEffect transition="in" filter="fade">
                                      <p:cBhvr>
                                        <p:cTn id="12" dur="1000"/>
                                        <p:tgtEl>
                                          <p:spTgt spid="7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4">
                                            <p:txEl>
                                              <p:pRg st="2" end="2"/>
                                            </p:txEl>
                                          </p:spTgt>
                                        </p:tgtEl>
                                        <p:attrNameLst>
                                          <p:attrName>style.visibility</p:attrName>
                                        </p:attrNameLst>
                                      </p:cBhvr>
                                      <p:to>
                                        <p:strVal val="visible"/>
                                      </p:to>
                                    </p:set>
                                    <p:animEffect transition="in" filter="fade">
                                      <p:cBhvr>
                                        <p:cTn id="17" dur="1000"/>
                                        <p:tgtEl>
                                          <p:spTgt spid="7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4">
                                            <p:txEl>
                                              <p:pRg st="3" end="3"/>
                                            </p:txEl>
                                          </p:spTgt>
                                        </p:tgtEl>
                                        <p:attrNameLst>
                                          <p:attrName>style.visibility</p:attrName>
                                        </p:attrNameLst>
                                      </p:cBhvr>
                                      <p:to>
                                        <p:strVal val="visible"/>
                                      </p:to>
                                    </p:set>
                                    <p:animEffect transition="in" filter="fade">
                                      <p:cBhvr>
                                        <p:cTn id="22" dur="1000"/>
                                        <p:tgtEl>
                                          <p:spTgt spid="7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4">
                                            <p:txEl>
                                              <p:pRg st="4" end="4"/>
                                            </p:txEl>
                                          </p:spTgt>
                                        </p:tgtEl>
                                        <p:attrNameLst>
                                          <p:attrName>style.visibility</p:attrName>
                                        </p:attrNameLst>
                                      </p:cBhvr>
                                      <p:to>
                                        <p:strVal val="visible"/>
                                      </p:to>
                                    </p:set>
                                    <p:animEffect transition="in" filter="fade">
                                      <p:cBhvr>
                                        <p:cTn id="27" dur="1000"/>
                                        <p:tgtEl>
                                          <p:spTgt spid="7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18"/>
        <p:cNvGrpSpPr/>
        <p:nvPr/>
      </p:nvGrpSpPr>
      <p:grpSpPr>
        <a:xfrm>
          <a:off x="0" y="0"/>
          <a:ext cx="0" cy="0"/>
          <a:chOff x="0" y="0"/>
          <a:chExt cx="0" cy="0"/>
        </a:xfrm>
      </p:grpSpPr>
      <p:sp>
        <p:nvSpPr>
          <p:cNvPr id="719" name="Google Shape;719;p95"/>
          <p:cNvSpPr txBox="1">
            <a:spLocks noGrp="1"/>
          </p:cNvSpPr>
          <p:nvPr>
            <p:ph type="title"/>
          </p:nvPr>
        </p:nvSpPr>
        <p:spPr>
          <a:xfrm>
            <a:off x="645900" y="260457"/>
            <a:ext cx="7852200" cy="931529"/>
          </a:xfrm>
          <a:prstGeom prst="rect">
            <a:avLst/>
          </a:prstGeom>
          <a:solidFill>
            <a:schemeClr val="lt1"/>
          </a:solidFill>
        </p:spPr>
        <p:txBody>
          <a:bodyPr spcFirstLastPara="1" wrap="square" lIns="91425" tIns="91425" rIns="91425" bIns="91425" anchor="ctr" anchorCtr="0">
            <a:noAutofit/>
          </a:bodyPr>
          <a:lstStyle/>
          <a:p>
            <a:r>
              <a:rPr lang="fr-CA" sz="3200" b="1" dirty="0"/>
              <a:t>Demande de participation : retraite progressive</a:t>
            </a:r>
          </a:p>
        </p:txBody>
      </p:sp>
      <p:sp>
        <p:nvSpPr>
          <p:cNvPr id="720" name="Google Shape;720;p9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81</a:t>
            </a:fld>
            <a:endParaRPr>
              <a:latin typeface="Oswald"/>
              <a:ea typeface="Oswald"/>
              <a:cs typeface="Oswald"/>
              <a:sym typeface="Oswald"/>
            </a:endParaRPr>
          </a:p>
        </p:txBody>
      </p:sp>
      <p:sp>
        <p:nvSpPr>
          <p:cNvPr id="721" name="Google Shape;721;p95"/>
          <p:cNvSpPr txBox="1"/>
          <p:nvPr/>
        </p:nvSpPr>
        <p:spPr>
          <a:xfrm>
            <a:off x="645900" y="1454479"/>
            <a:ext cx="7852200" cy="3138878"/>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200" dirty="0">
                <a:solidFill>
                  <a:schemeClr val="lt1"/>
                </a:solidFill>
                <a:latin typeface="Oswald"/>
                <a:ea typeface="Oswald"/>
                <a:cs typeface="Oswald"/>
                <a:sym typeface="Oswald"/>
              </a:rPr>
              <a:t>L'</a:t>
            </a:r>
            <a:r>
              <a:rPr lang="fr-CA" sz="2200" dirty="0" err="1">
                <a:solidFill>
                  <a:schemeClr val="lt1"/>
                </a:solidFill>
                <a:latin typeface="Oswald"/>
                <a:ea typeface="Oswald"/>
                <a:cs typeface="Oswald"/>
                <a:sym typeface="Oswald"/>
              </a:rPr>
              <a:t>enseignant-e</a:t>
            </a:r>
            <a:r>
              <a:rPr lang="fr-CA" sz="2200" dirty="0">
                <a:solidFill>
                  <a:schemeClr val="lt1"/>
                </a:solidFill>
                <a:latin typeface="Oswald"/>
                <a:ea typeface="Oswald"/>
                <a:cs typeface="Oswald"/>
                <a:sym typeface="Oswald"/>
              </a:rPr>
              <a:t> doit faire sa demande 60 jours avant la date du début de sa participation au programme</a:t>
            </a:r>
            <a:endParaRPr lang="fr-CA" sz="2200" dirty="0">
              <a:solidFill>
                <a:schemeClr val="lt1"/>
              </a:solidFill>
              <a:latin typeface="Oswald"/>
              <a:ea typeface="Oswald"/>
              <a:cs typeface="Oswald"/>
            </a:endParaRPr>
          </a:p>
          <a:p>
            <a:pPr marL="914400" lvl="1" indent="-342900">
              <a:spcBef>
                <a:spcPts val="1000"/>
              </a:spcBef>
              <a:buClr>
                <a:schemeClr val="lt1"/>
              </a:buClr>
              <a:buSzPts val="1800"/>
              <a:buFont typeface="Oswald"/>
              <a:buChar char="○"/>
            </a:pPr>
            <a:r>
              <a:rPr lang="fr-CA" dirty="0">
                <a:solidFill>
                  <a:schemeClr val="lt1"/>
                </a:solidFill>
                <a:latin typeface="Oswald"/>
                <a:ea typeface="Oswald"/>
                <a:cs typeface="Oswald"/>
                <a:sym typeface="Oswald"/>
              </a:rPr>
              <a:t>Cette date doit coïncider avec le début d'une session ou d'une année scolaire</a:t>
            </a:r>
            <a:endParaRPr lang="fr-CA" dirty="0">
              <a:solidFill>
                <a:schemeClr val="lt1"/>
              </a:solidFill>
              <a:latin typeface="Oswald"/>
              <a:ea typeface="Oswald"/>
              <a:cs typeface="Oswald"/>
            </a:endParaRPr>
          </a:p>
          <a:p>
            <a:pPr marL="457200" indent="-381000">
              <a:spcBef>
                <a:spcPts val="1000"/>
              </a:spcBef>
              <a:buClr>
                <a:schemeClr val="lt1"/>
              </a:buClr>
              <a:buSzPts val="2400"/>
              <a:buFont typeface="Oswald"/>
              <a:buChar char="●"/>
            </a:pPr>
            <a:r>
              <a:rPr lang="fr-CA" sz="2200" dirty="0">
                <a:solidFill>
                  <a:schemeClr val="lt1"/>
                </a:solidFill>
                <a:latin typeface="Oswald"/>
                <a:ea typeface="Oswald"/>
                <a:cs typeface="Oswald"/>
                <a:sym typeface="Oswald"/>
              </a:rPr>
              <a:t>La demande doit indiquer : </a:t>
            </a:r>
            <a:endParaRPr lang="fr-CA" sz="2200" dirty="0">
              <a:solidFill>
                <a:schemeClr val="lt1"/>
              </a:solidFill>
              <a:latin typeface="Oswald"/>
              <a:ea typeface="Oswald"/>
              <a:cs typeface="Oswald"/>
            </a:endParaRPr>
          </a:p>
          <a:p>
            <a:pPr marL="914400" lvl="1" indent="-342900">
              <a:buClr>
                <a:schemeClr val="lt1"/>
              </a:buClr>
              <a:buSzPts val="1800"/>
              <a:buFont typeface="Oswald"/>
              <a:buChar char="○"/>
            </a:pPr>
            <a:r>
              <a:rPr lang="fr-CA" dirty="0">
                <a:solidFill>
                  <a:schemeClr val="lt1"/>
                </a:solidFill>
                <a:latin typeface="Oswald"/>
                <a:ea typeface="Oswald"/>
                <a:cs typeface="Oswald"/>
                <a:sym typeface="Oswald"/>
              </a:rPr>
              <a:t>Le pourcentage de charge de travail souhaitée (peut varier ou être modifié pendant le programme)</a:t>
            </a:r>
            <a:endParaRPr lang="fr-CA" dirty="0">
              <a:solidFill>
                <a:schemeClr val="lt1"/>
              </a:solidFill>
              <a:latin typeface="Oswald"/>
              <a:ea typeface="Oswald"/>
              <a:cs typeface="Oswald"/>
            </a:endParaRPr>
          </a:p>
          <a:p>
            <a:pPr marL="914400" lvl="1" indent="-342900">
              <a:buClr>
                <a:schemeClr val="lt1"/>
              </a:buClr>
              <a:buSzPts val="1800"/>
              <a:buFont typeface="Oswald"/>
              <a:buChar char="○"/>
            </a:pPr>
            <a:r>
              <a:rPr lang="fr-CA" dirty="0">
                <a:solidFill>
                  <a:schemeClr val="lt1"/>
                </a:solidFill>
                <a:latin typeface="Oswald"/>
                <a:ea typeface="Oswald"/>
                <a:cs typeface="Oswald"/>
                <a:sym typeface="Oswald"/>
              </a:rPr>
              <a:t>La durée de participation au programme (maximum 5 ans)</a:t>
            </a:r>
            <a:endParaRPr lang="fr-CA" dirty="0">
              <a:solidFill>
                <a:schemeClr val="lt1"/>
              </a:solidFill>
              <a:latin typeface="Oswald"/>
              <a:ea typeface="Oswald"/>
              <a:cs typeface="Oswald"/>
            </a:endParaRPr>
          </a:p>
          <a:p>
            <a:pPr marL="914400" lvl="1" indent="-342900">
              <a:buClr>
                <a:schemeClr val="lt1"/>
              </a:buClr>
              <a:buSzPts val="1800"/>
              <a:buFont typeface="Oswald"/>
              <a:buChar char="○"/>
            </a:pPr>
            <a:r>
              <a:rPr lang="fr-CA" dirty="0">
                <a:solidFill>
                  <a:schemeClr val="lt1"/>
                </a:solidFill>
                <a:latin typeface="Oswald"/>
                <a:ea typeface="Oswald"/>
                <a:cs typeface="Oswald"/>
                <a:sym typeface="Oswald"/>
              </a:rPr>
              <a:t>La volonté, ou non, de contribuer au RRQ même pour la partie non travaillée</a:t>
            </a:r>
            <a:endParaRPr lang="fr-CA" dirty="0">
              <a:solidFill>
                <a:schemeClr val="lt1"/>
              </a:solidFill>
              <a:latin typeface="Oswald"/>
              <a:ea typeface="Oswald"/>
              <a:cs typeface="Oswald"/>
            </a:endParaRPr>
          </a:p>
          <a:p>
            <a:pPr marL="457200" indent="-381000">
              <a:buClr>
                <a:schemeClr val="lt1"/>
              </a:buClr>
              <a:buSzPts val="2400"/>
              <a:buFont typeface="Oswald"/>
              <a:buChar char="●"/>
            </a:pPr>
            <a:r>
              <a:rPr lang="fr-CA" sz="2200" dirty="0">
                <a:solidFill>
                  <a:schemeClr val="lt1"/>
                </a:solidFill>
                <a:latin typeface="Oswald"/>
                <a:ea typeface="Oswald"/>
                <a:cs typeface="Oswald"/>
                <a:sym typeface="Oswald"/>
              </a:rPr>
              <a:t>Depuis le 1</a:t>
            </a:r>
            <a:r>
              <a:rPr lang="fr-CA" sz="2200" baseline="30000" dirty="0">
                <a:solidFill>
                  <a:schemeClr val="lt1"/>
                </a:solidFill>
                <a:latin typeface="Oswald"/>
                <a:ea typeface="Oswald"/>
                <a:cs typeface="Oswald"/>
                <a:sym typeface="Oswald"/>
              </a:rPr>
              <a:t>er</a:t>
            </a:r>
            <a:r>
              <a:rPr lang="fr-CA" sz="2200" dirty="0">
                <a:solidFill>
                  <a:schemeClr val="lt1"/>
                </a:solidFill>
                <a:latin typeface="Oswald"/>
                <a:ea typeface="Oswald"/>
                <a:cs typeface="Oswald"/>
                <a:sym typeface="Oswald"/>
              </a:rPr>
              <a:t> janvier 2025, les ententes peuvent être prolongées jusqu’à 7 ans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25"/>
        <p:cNvGrpSpPr/>
        <p:nvPr/>
      </p:nvGrpSpPr>
      <p:grpSpPr>
        <a:xfrm>
          <a:off x="0" y="0"/>
          <a:ext cx="0" cy="0"/>
          <a:chOff x="0" y="0"/>
          <a:chExt cx="0" cy="0"/>
        </a:xfrm>
      </p:grpSpPr>
      <p:sp>
        <p:nvSpPr>
          <p:cNvPr id="726" name="Google Shape;726;p96"/>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Retraite graduelle</a:t>
            </a:r>
          </a:p>
        </p:txBody>
      </p:sp>
      <p:sp>
        <p:nvSpPr>
          <p:cNvPr id="727" name="Google Shape;727;p9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highlight>
                  <a:schemeClr val="accent5"/>
                </a:highlight>
                <a:latin typeface="Oswald"/>
                <a:ea typeface="Oswald"/>
                <a:cs typeface="Oswald"/>
                <a:sym typeface="Oswald"/>
              </a:rPr>
              <a:t>82</a:t>
            </a:fld>
            <a:endParaRPr>
              <a:highlight>
                <a:schemeClr val="accent5"/>
              </a:highlight>
              <a:latin typeface="Oswald"/>
              <a:ea typeface="Oswald"/>
              <a:cs typeface="Oswald"/>
              <a:sym typeface="Oswald"/>
            </a:endParaRPr>
          </a:p>
        </p:txBody>
      </p:sp>
      <p:sp>
        <p:nvSpPr>
          <p:cNvPr id="728" name="Google Shape;728;p96"/>
          <p:cNvSpPr txBox="1"/>
          <p:nvPr/>
        </p:nvSpPr>
        <p:spPr>
          <a:xfrm>
            <a:off x="646050" y="1471625"/>
            <a:ext cx="7852200" cy="33576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200" dirty="0">
                <a:solidFill>
                  <a:schemeClr val="lt1"/>
                </a:solidFill>
                <a:latin typeface="Oswald"/>
                <a:ea typeface="Oswald"/>
                <a:cs typeface="Oswald"/>
                <a:sym typeface="Oswald"/>
              </a:rPr>
              <a:t>Programme offert par Retraite Québec, non prévu dans la convention collective</a:t>
            </a:r>
          </a:p>
          <a:p>
            <a:pPr marL="457200" indent="-368300">
              <a:buClr>
                <a:schemeClr val="lt1"/>
              </a:buClr>
              <a:buSzPts val="2200"/>
              <a:buFont typeface="Oswald"/>
              <a:buChar char="●"/>
            </a:pPr>
            <a:r>
              <a:rPr lang="fr-CA" sz="2200" dirty="0">
                <a:solidFill>
                  <a:schemeClr val="lt1"/>
                </a:solidFill>
                <a:latin typeface="Oswald"/>
                <a:ea typeface="Oswald"/>
                <a:cs typeface="Oswald"/>
                <a:sym typeface="Oswald"/>
              </a:rPr>
              <a:t>Peut commencer dès qu'une personne atteint 65 ans </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Doit cesser au plus tard le 30 décembre suivant le 71</a:t>
            </a:r>
            <a:r>
              <a:rPr lang="fr-CA" sz="2200" baseline="50000" dirty="0">
                <a:solidFill>
                  <a:schemeClr val="lt1"/>
                </a:solidFill>
                <a:latin typeface="Oswald"/>
                <a:ea typeface="Oswald"/>
                <a:cs typeface="Oswald"/>
                <a:sym typeface="Oswald"/>
              </a:rPr>
              <a:t>e</a:t>
            </a:r>
            <a:r>
              <a:rPr lang="fr-CA" sz="2200" dirty="0">
                <a:solidFill>
                  <a:schemeClr val="lt1"/>
                </a:solidFill>
                <a:latin typeface="Oswald"/>
                <a:ea typeface="Oswald"/>
                <a:cs typeface="Oswald"/>
                <a:sym typeface="Oswald"/>
              </a:rPr>
              <a:t> anniversaire de l'</a:t>
            </a:r>
            <a:r>
              <a:rPr lang="fr-CA" sz="2200" dirty="0" err="1">
                <a:solidFill>
                  <a:schemeClr val="lt1"/>
                </a:solidFill>
                <a:latin typeface="Oswald"/>
                <a:ea typeface="Oswald"/>
                <a:cs typeface="Oswald"/>
                <a:sym typeface="Oswald"/>
              </a:rPr>
              <a:t>enseignant-e</a:t>
            </a:r>
            <a:r>
              <a:rPr lang="fr-CA" sz="2200" dirty="0">
                <a:solidFill>
                  <a:schemeClr val="lt1"/>
                </a:solidFill>
                <a:latin typeface="Oswald"/>
                <a:ea typeface="Oswald"/>
                <a:cs typeface="Oswald"/>
                <a:sym typeface="Oswald"/>
              </a:rPr>
              <a:t> (depuis le 1</a:t>
            </a:r>
            <a:r>
              <a:rPr lang="fr-CA" sz="2200" baseline="30000" dirty="0">
                <a:solidFill>
                  <a:schemeClr val="lt1"/>
                </a:solidFill>
                <a:latin typeface="Oswald"/>
                <a:ea typeface="Oswald"/>
                <a:cs typeface="Oswald"/>
                <a:sym typeface="Oswald"/>
              </a:rPr>
              <a:t>er</a:t>
            </a:r>
            <a:r>
              <a:rPr lang="fr-CA" sz="2200" dirty="0">
                <a:solidFill>
                  <a:schemeClr val="lt1"/>
                </a:solidFill>
                <a:latin typeface="Oswald"/>
                <a:ea typeface="Oswald"/>
                <a:cs typeface="Oswald"/>
                <a:sym typeface="Oswald"/>
              </a:rPr>
              <a:t> janvier 2025)</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L'</a:t>
            </a:r>
            <a:r>
              <a:rPr lang="fr-CA" sz="2200" dirty="0" err="1">
                <a:solidFill>
                  <a:schemeClr val="lt1"/>
                </a:solidFill>
                <a:latin typeface="Oswald"/>
                <a:ea typeface="Oswald"/>
                <a:cs typeface="Oswald"/>
                <a:sym typeface="Oswald"/>
              </a:rPr>
              <a:t>enseignant-e</a:t>
            </a:r>
            <a:r>
              <a:rPr lang="fr-CA" sz="2200" dirty="0">
                <a:solidFill>
                  <a:schemeClr val="lt1"/>
                </a:solidFill>
                <a:latin typeface="Oswald"/>
                <a:ea typeface="Oswald"/>
                <a:cs typeface="Oswald"/>
                <a:sym typeface="Oswald"/>
              </a:rPr>
              <a:t> prend officiellement sa retraite, mais peut continuer à travailler à temps partiel tout en recevant sa rente du RREGOP </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L'</a:t>
            </a:r>
            <a:r>
              <a:rPr lang="fr-CA" sz="2200" dirty="0" err="1">
                <a:solidFill>
                  <a:schemeClr val="lt1"/>
                </a:solidFill>
                <a:latin typeface="Oswald"/>
                <a:ea typeface="Oswald"/>
                <a:cs typeface="Oswald"/>
                <a:sym typeface="Oswald"/>
              </a:rPr>
              <a:t>enseignant-e</a:t>
            </a:r>
            <a:r>
              <a:rPr lang="fr-CA" sz="2200" dirty="0">
                <a:solidFill>
                  <a:schemeClr val="lt1"/>
                </a:solidFill>
                <a:latin typeface="Oswald"/>
                <a:ea typeface="Oswald"/>
                <a:cs typeface="Oswald"/>
                <a:sym typeface="Oswald"/>
              </a:rPr>
              <a:t> ne verse plus de cotisations au RREGOP :  les années de service n'augmentent plus</a:t>
            </a:r>
            <a:endParaRPr lang="fr-CA" sz="22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8">
                                            <p:txEl>
                                              <p:pRg st="0" end="0"/>
                                            </p:txEl>
                                          </p:spTgt>
                                        </p:tgtEl>
                                        <p:attrNameLst>
                                          <p:attrName>style.visibility</p:attrName>
                                        </p:attrNameLst>
                                      </p:cBhvr>
                                      <p:to>
                                        <p:strVal val="visible"/>
                                      </p:to>
                                    </p:set>
                                    <p:animEffect transition="in" filter="fade">
                                      <p:cBhvr>
                                        <p:cTn id="7" dur="500"/>
                                        <p:tgtEl>
                                          <p:spTgt spid="7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8">
                                            <p:txEl>
                                              <p:pRg st="1" end="1"/>
                                            </p:txEl>
                                          </p:spTgt>
                                        </p:tgtEl>
                                        <p:attrNameLst>
                                          <p:attrName>style.visibility</p:attrName>
                                        </p:attrNameLst>
                                      </p:cBhvr>
                                      <p:to>
                                        <p:strVal val="visible"/>
                                      </p:to>
                                    </p:set>
                                    <p:animEffect transition="in" filter="fade">
                                      <p:cBhvr>
                                        <p:cTn id="12" dur="500"/>
                                        <p:tgtEl>
                                          <p:spTgt spid="7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8">
                                            <p:txEl>
                                              <p:pRg st="2" end="2"/>
                                            </p:txEl>
                                          </p:spTgt>
                                        </p:tgtEl>
                                        <p:attrNameLst>
                                          <p:attrName>style.visibility</p:attrName>
                                        </p:attrNameLst>
                                      </p:cBhvr>
                                      <p:to>
                                        <p:strVal val="visible"/>
                                      </p:to>
                                    </p:set>
                                    <p:animEffect transition="in" filter="fade">
                                      <p:cBhvr>
                                        <p:cTn id="17" dur="500"/>
                                        <p:tgtEl>
                                          <p:spTgt spid="7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28">
                                            <p:txEl>
                                              <p:pRg st="3" end="3"/>
                                            </p:txEl>
                                          </p:spTgt>
                                        </p:tgtEl>
                                        <p:attrNameLst>
                                          <p:attrName>style.visibility</p:attrName>
                                        </p:attrNameLst>
                                      </p:cBhvr>
                                      <p:to>
                                        <p:strVal val="visible"/>
                                      </p:to>
                                    </p:set>
                                    <p:animEffect transition="in" filter="fade">
                                      <p:cBhvr>
                                        <p:cTn id="22" dur="500"/>
                                        <p:tgtEl>
                                          <p:spTgt spid="7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28">
                                            <p:txEl>
                                              <p:pRg st="4" end="4"/>
                                            </p:txEl>
                                          </p:spTgt>
                                        </p:tgtEl>
                                        <p:attrNameLst>
                                          <p:attrName>style.visibility</p:attrName>
                                        </p:attrNameLst>
                                      </p:cBhvr>
                                      <p:to>
                                        <p:strVal val="visible"/>
                                      </p:to>
                                    </p:set>
                                    <p:animEffect transition="in" filter="fade">
                                      <p:cBhvr>
                                        <p:cTn id="27" dur="500"/>
                                        <p:tgtEl>
                                          <p:spTgt spid="7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32"/>
        <p:cNvGrpSpPr/>
        <p:nvPr/>
      </p:nvGrpSpPr>
      <p:grpSpPr>
        <a:xfrm>
          <a:off x="0" y="0"/>
          <a:ext cx="0" cy="0"/>
          <a:chOff x="0" y="0"/>
          <a:chExt cx="0" cy="0"/>
        </a:xfrm>
      </p:grpSpPr>
      <p:sp>
        <p:nvSpPr>
          <p:cNvPr id="733" name="Google Shape;733;p97"/>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Retraite graduelle (suite)</a:t>
            </a:r>
          </a:p>
        </p:txBody>
      </p:sp>
      <p:sp>
        <p:nvSpPr>
          <p:cNvPr id="734" name="Google Shape;734;p97"/>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83</a:t>
            </a:fld>
            <a:endParaRPr>
              <a:latin typeface="Oswald"/>
              <a:ea typeface="Oswald"/>
              <a:cs typeface="Oswald"/>
              <a:sym typeface="Oswald"/>
            </a:endParaRPr>
          </a:p>
        </p:txBody>
      </p:sp>
      <p:sp>
        <p:nvSpPr>
          <p:cNvPr id="735" name="Google Shape;735;p97"/>
          <p:cNvSpPr txBox="1"/>
          <p:nvPr/>
        </p:nvSpPr>
        <p:spPr>
          <a:xfrm>
            <a:off x="646050" y="1471625"/>
            <a:ext cx="7852200" cy="33576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000" dirty="0">
                <a:solidFill>
                  <a:schemeClr val="lt1"/>
                </a:solidFill>
                <a:latin typeface="Oswald"/>
                <a:ea typeface="Oswald"/>
                <a:cs typeface="Oswald"/>
                <a:sym typeface="Oswald"/>
              </a:rPr>
              <a:t>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peut continuer à travailler dans son établissement pendant sa participation à la retraite graduelle</a:t>
            </a:r>
            <a:endParaRPr lang="fr-CA" sz="20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000" dirty="0">
                <a:solidFill>
                  <a:schemeClr val="lt1"/>
                </a:solidFill>
                <a:latin typeface="Oswald"/>
                <a:ea typeface="Oswald"/>
                <a:cs typeface="Oswald"/>
                <a:sym typeface="Oswald"/>
              </a:rPr>
              <a:t>Le salaire gagné dans l’établissement + la rente du RREGOP </a:t>
            </a:r>
            <a:r>
              <a:rPr lang="fr-CA" sz="2000" b="1" dirty="0">
                <a:latin typeface="Oswald"/>
                <a:ea typeface="Oswald"/>
                <a:cs typeface="Oswald"/>
                <a:sym typeface="Oswald"/>
              </a:rPr>
              <a:t>ne peuvent pas excéder </a:t>
            </a:r>
            <a:r>
              <a:rPr lang="fr-CA" sz="2000" dirty="0">
                <a:solidFill>
                  <a:schemeClr val="lt1"/>
                </a:solidFill>
                <a:latin typeface="Oswald"/>
                <a:ea typeface="Oswald"/>
                <a:cs typeface="Oswald"/>
                <a:sym typeface="Oswald"/>
              </a:rPr>
              <a:t>le salaire annuel que 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aurait reçu en enseignant à temps plein*</a:t>
            </a:r>
            <a:endParaRPr lang="fr-CA" sz="20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000" dirty="0">
                <a:solidFill>
                  <a:schemeClr val="lt1"/>
                </a:solidFill>
                <a:latin typeface="Oswald"/>
                <a:ea typeface="Oswald"/>
                <a:cs typeface="Oswald"/>
                <a:sym typeface="Oswald"/>
              </a:rPr>
              <a:t>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peut choisir de recevoir sa rente du RRQ et ses prestations de PSV en plus de son salaire et de sa rente du RREGOP </a:t>
            </a:r>
            <a:endParaRPr lang="fr-CA" sz="2000" dirty="0">
              <a:solidFill>
                <a:schemeClr val="lt1"/>
              </a:solidFill>
              <a:latin typeface="Oswald"/>
              <a:ea typeface="Oswald"/>
              <a:cs typeface="Oswald"/>
            </a:endParaRPr>
          </a:p>
          <a:p>
            <a:pPr marL="457200" indent="-368300">
              <a:spcBef>
                <a:spcPts val="1000"/>
              </a:spcBef>
              <a:spcAft>
                <a:spcPts val="1000"/>
              </a:spcAft>
              <a:buClr>
                <a:schemeClr val="lt1"/>
              </a:buClr>
              <a:buSzPts val="2200"/>
              <a:buFont typeface="Oswald"/>
              <a:buChar char="●"/>
            </a:pPr>
            <a:r>
              <a:rPr lang="fr-CA" sz="2000" dirty="0">
                <a:solidFill>
                  <a:schemeClr val="lt1"/>
                </a:solidFill>
                <a:latin typeface="Oswald"/>
                <a:ea typeface="Oswald"/>
                <a:cs typeface="Oswald"/>
                <a:sym typeface="Oswald"/>
              </a:rPr>
              <a:t>L'</a:t>
            </a:r>
            <a:r>
              <a:rPr lang="fr-CA" sz="2000" dirty="0" err="1">
                <a:solidFill>
                  <a:schemeClr val="lt1"/>
                </a:solidFill>
                <a:latin typeface="Oswald"/>
                <a:ea typeface="Oswald"/>
                <a:cs typeface="Oswald"/>
                <a:sym typeface="Oswald"/>
              </a:rPr>
              <a:t>enseignant-e</a:t>
            </a:r>
            <a:r>
              <a:rPr lang="fr-CA" sz="2000" dirty="0">
                <a:solidFill>
                  <a:schemeClr val="lt1"/>
                </a:solidFill>
                <a:latin typeface="Oswald"/>
                <a:ea typeface="Oswald"/>
                <a:cs typeface="Oswald"/>
                <a:sym typeface="Oswald"/>
              </a:rPr>
              <a:t> paie des cotisations au RRQ pour la charge travaillée, sauf s’il fait le choix de recevoir sa rente et de ne plus verser de cotisation</a:t>
            </a:r>
            <a:endParaRPr lang="fr-CA" sz="20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5">
                                            <p:txEl>
                                              <p:pRg st="1" end="1"/>
                                            </p:txEl>
                                          </p:spTgt>
                                        </p:tgtEl>
                                        <p:attrNameLst>
                                          <p:attrName>style.visibility</p:attrName>
                                        </p:attrNameLst>
                                      </p:cBhvr>
                                      <p:to>
                                        <p:strVal val="visible"/>
                                      </p:to>
                                    </p:set>
                                    <p:animEffect transition="in" filter="fade">
                                      <p:cBhvr>
                                        <p:cTn id="7" dur="500"/>
                                        <p:tgtEl>
                                          <p:spTgt spid="7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5">
                                            <p:txEl>
                                              <p:pRg st="2" end="2"/>
                                            </p:txEl>
                                          </p:spTgt>
                                        </p:tgtEl>
                                        <p:attrNameLst>
                                          <p:attrName>style.visibility</p:attrName>
                                        </p:attrNameLst>
                                      </p:cBhvr>
                                      <p:to>
                                        <p:strVal val="visible"/>
                                      </p:to>
                                    </p:set>
                                    <p:animEffect transition="in" filter="fade">
                                      <p:cBhvr>
                                        <p:cTn id="12" dur="500"/>
                                        <p:tgtEl>
                                          <p:spTgt spid="7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5">
                                            <p:txEl>
                                              <p:pRg st="3" end="3"/>
                                            </p:txEl>
                                          </p:spTgt>
                                        </p:tgtEl>
                                        <p:attrNameLst>
                                          <p:attrName>style.visibility</p:attrName>
                                        </p:attrNameLst>
                                      </p:cBhvr>
                                      <p:to>
                                        <p:strVal val="visible"/>
                                      </p:to>
                                    </p:set>
                                    <p:animEffect transition="in" filter="fade">
                                      <p:cBhvr>
                                        <p:cTn id="17" dur="500"/>
                                        <p:tgtEl>
                                          <p:spTgt spid="7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39"/>
        <p:cNvGrpSpPr/>
        <p:nvPr/>
      </p:nvGrpSpPr>
      <p:grpSpPr>
        <a:xfrm>
          <a:off x="0" y="0"/>
          <a:ext cx="0" cy="0"/>
          <a:chOff x="0" y="0"/>
          <a:chExt cx="0" cy="0"/>
        </a:xfrm>
      </p:grpSpPr>
      <p:sp>
        <p:nvSpPr>
          <p:cNvPr id="740" name="Google Shape;740;p98"/>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b="1" dirty="0"/>
              <a:t>Exemple : retraite graduelle</a:t>
            </a:r>
          </a:p>
        </p:txBody>
      </p:sp>
      <p:sp>
        <p:nvSpPr>
          <p:cNvPr id="741" name="Google Shape;741;p98"/>
          <p:cNvSpPr txBox="1">
            <a:spLocks noGrp="1"/>
          </p:cNvSpPr>
          <p:nvPr>
            <p:ph type="sldNum" idx="12"/>
          </p:nvPr>
        </p:nvSpPr>
        <p:spPr>
          <a:xfrm>
            <a:off x="8378700" y="4657559"/>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84</a:t>
            </a:fld>
            <a:endParaRPr>
              <a:latin typeface="Oswald"/>
              <a:ea typeface="Oswald"/>
              <a:cs typeface="Oswald"/>
              <a:sym typeface="Oswald"/>
            </a:endParaRPr>
          </a:p>
        </p:txBody>
      </p:sp>
      <p:sp>
        <p:nvSpPr>
          <p:cNvPr id="742" name="Google Shape;742;p98"/>
          <p:cNvSpPr/>
          <p:nvPr/>
        </p:nvSpPr>
        <p:spPr>
          <a:xfrm>
            <a:off x="862925" y="2861575"/>
            <a:ext cx="1580400" cy="164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98"/>
          <p:cNvSpPr txBox="1"/>
          <p:nvPr/>
        </p:nvSpPr>
        <p:spPr>
          <a:xfrm>
            <a:off x="895575" y="3385875"/>
            <a:ext cx="1580400" cy="438600"/>
          </a:xfrm>
          <a:prstGeom prst="rect">
            <a:avLst/>
          </a:prstGeom>
          <a:noFill/>
          <a:ln>
            <a:noFill/>
          </a:ln>
        </p:spPr>
        <p:txBody>
          <a:bodyPr spcFirstLastPara="1" wrap="square" lIns="91425" tIns="91425" rIns="91425" bIns="91425" anchor="t" anchorCtr="0">
            <a:noAutofit/>
          </a:bodyPr>
          <a:lstStyle/>
          <a:p>
            <a:pPr algn="ctr"/>
            <a:r>
              <a:rPr lang="en" sz="2400">
                <a:latin typeface="Oswald"/>
                <a:ea typeface="Oswald"/>
                <a:cs typeface="Oswald"/>
                <a:sym typeface="Oswald"/>
              </a:rPr>
              <a:t>88 000 $</a:t>
            </a:r>
            <a:endParaRPr sz="2400">
              <a:latin typeface="Oswald"/>
              <a:ea typeface="Oswald"/>
              <a:cs typeface="Oswald"/>
              <a:sym typeface="Oswald"/>
            </a:endParaRPr>
          </a:p>
        </p:txBody>
      </p:sp>
      <p:sp>
        <p:nvSpPr>
          <p:cNvPr id="744" name="Google Shape;744;p98"/>
          <p:cNvSpPr txBox="1"/>
          <p:nvPr/>
        </p:nvSpPr>
        <p:spPr>
          <a:xfrm>
            <a:off x="633945" y="1859473"/>
            <a:ext cx="2036100" cy="978946"/>
          </a:xfrm>
          <a:prstGeom prst="rect">
            <a:avLst/>
          </a:prstGeom>
          <a:noFill/>
          <a:ln>
            <a:noFill/>
          </a:ln>
        </p:spPr>
        <p:txBody>
          <a:bodyPr spcFirstLastPara="1" wrap="square" lIns="91425" tIns="91425" rIns="91425" bIns="91425" anchor="t" anchorCtr="0">
            <a:noAutofit/>
          </a:bodyPr>
          <a:lstStyle/>
          <a:p>
            <a:pPr algn="ctr"/>
            <a:r>
              <a:rPr lang="fr-CA" sz="1800">
                <a:latin typeface="Oswald"/>
                <a:ea typeface="Oswald"/>
                <a:cs typeface="Oswald"/>
                <a:sym typeface="Oswald"/>
              </a:rPr>
              <a:t>Salaire annuel de l'enseignant(e) </a:t>
            </a:r>
          </a:p>
          <a:p>
            <a:pPr algn="ctr"/>
            <a:r>
              <a:rPr lang="fr-CA" sz="1800" b="1">
                <a:latin typeface="Oswald"/>
                <a:ea typeface="Oswald"/>
                <a:cs typeface="Oswald"/>
                <a:sym typeface="Oswald"/>
              </a:rPr>
              <a:t>à temps plein</a:t>
            </a:r>
            <a:r>
              <a:rPr lang="fr-CA" sz="1800">
                <a:latin typeface="Oswald"/>
                <a:ea typeface="Oswald"/>
                <a:cs typeface="Oswald"/>
                <a:sym typeface="Oswald"/>
              </a:rPr>
              <a:t> </a:t>
            </a:r>
            <a:endParaRPr lang="fr-CA" sz="1800">
              <a:latin typeface="Oswald"/>
              <a:ea typeface="Oswald"/>
              <a:cs typeface="Oswald"/>
            </a:endParaRPr>
          </a:p>
        </p:txBody>
      </p:sp>
      <p:sp>
        <p:nvSpPr>
          <p:cNvPr id="745" name="Google Shape;745;p98"/>
          <p:cNvSpPr/>
          <p:nvPr/>
        </p:nvSpPr>
        <p:spPr>
          <a:xfrm>
            <a:off x="5593925" y="3574375"/>
            <a:ext cx="1580400" cy="929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98"/>
          <p:cNvSpPr txBox="1"/>
          <p:nvPr/>
        </p:nvSpPr>
        <p:spPr>
          <a:xfrm>
            <a:off x="5593925" y="3802975"/>
            <a:ext cx="1580400" cy="438600"/>
          </a:xfrm>
          <a:prstGeom prst="rect">
            <a:avLst/>
          </a:prstGeom>
          <a:noFill/>
          <a:ln>
            <a:noFill/>
          </a:ln>
        </p:spPr>
        <p:txBody>
          <a:bodyPr spcFirstLastPara="1" wrap="square" lIns="91425" tIns="91425" rIns="91425" bIns="91425" anchor="t" anchorCtr="0">
            <a:noAutofit/>
          </a:bodyPr>
          <a:lstStyle/>
          <a:p>
            <a:pPr algn="ctr"/>
            <a:r>
              <a:rPr lang="en" sz="2400">
                <a:latin typeface="Oswald"/>
                <a:ea typeface="Oswald"/>
                <a:cs typeface="Oswald"/>
                <a:sym typeface="Oswald"/>
              </a:rPr>
              <a:t>53 000 $</a:t>
            </a:r>
            <a:endParaRPr sz="2400">
              <a:latin typeface="Oswald"/>
              <a:ea typeface="Oswald"/>
              <a:cs typeface="Oswald"/>
              <a:sym typeface="Oswald"/>
            </a:endParaRPr>
          </a:p>
        </p:txBody>
      </p:sp>
      <p:sp>
        <p:nvSpPr>
          <p:cNvPr id="747" name="Google Shape;747;p98"/>
          <p:cNvSpPr/>
          <p:nvPr/>
        </p:nvSpPr>
        <p:spPr>
          <a:xfrm>
            <a:off x="5593925" y="2861725"/>
            <a:ext cx="1580400" cy="712800"/>
          </a:xfrm>
          <a:prstGeom prst="rect">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98"/>
          <p:cNvSpPr txBox="1"/>
          <p:nvPr/>
        </p:nvSpPr>
        <p:spPr>
          <a:xfrm>
            <a:off x="5593925" y="2955625"/>
            <a:ext cx="1580400" cy="438600"/>
          </a:xfrm>
          <a:prstGeom prst="rect">
            <a:avLst/>
          </a:prstGeom>
          <a:noFill/>
          <a:ln>
            <a:noFill/>
          </a:ln>
        </p:spPr>
        <p:txBody>
          <a:bodyPr spcFirstLastPara="1" wrap="square" lIns="91425" tIns="91425" rIns="91425" bIns="91425" anchor="t" anchorCtr="0">
            <a:noAutofit/>
          </a:bodyPr>
          <a:lstStyle/>
          <a:p>
            <a:pPr algn="ctr"/>
            <a:r>
              <a:rPr lang="en" sz="2400" dirty="0">
                <a:latin typeface="Oswald"/>
                <a:ea typeface="Oswald"/>
                <a:cs typeface="Oswald"/>
                <a:sym typeface="Oswald"/>
              </a:rPr>
              <a:t>35 000 $</a:t>
            </a:r>
            <a:endParaRPr sz="2400" dirty="0">
              <a:latin typeface="Oswald"/>
              <a:ea typeface="Oswald"/>
              <a:cs typeface="Oswald"/>
              <a:sym typeface="Oswald"/>
            </a:endParaRPr>
          </a:p>
        </p:txBody>
      </p:sp>
      <p:sp>
        <p:nvSpPr>
          <p:cNvPr id="749" name="Google Shape;749;p98"/>
          <p:cNvSpPr txBox="1"/>
          <p:nvPr/>
        </p:nvSpPr>
        <p:spPr>
          <a:xfrm>
            <a:off x="5026925" y="1479950"/>
            <a:ext cx="2714400" cy="72983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1800">
                <a:latin typeface="Oswald"/>
                <a:ea typeface="Oswald"/>
                <a:cs typeface="Oswald"/>
                <a:sym typeface="Oswald"/>
              </a:rPr>
              <a:t>Sources de revenu</a:t>
            </a:r>
            <a:endParaRPr lang="fr-CA" sz="1800">
              <a:latin typeface="Oswald"/>
              <a:ea typeface="Oswald"/>
              <a:cs typeface="Oswald"/>
            </a:endParaRPr>
          </a:p>
          <a:p>
            <a:pPr algn="ctr"/>
            <a:r>
              <a:rPr lang="fr-CA" sz="2100" b="1">
                <a:latin typeface="Oswald"/>
                <a:ea typeface="Oswald"/>
                <a:cs typeface="Oswald"/>
                <a:sym typeface="Oswald"/>
              </a:rPr>
              <a:t>Retraite graduelle</a:t>
            </a:r>
            <a:endParaRPr lang="fr-CA" sz="2100" b="1">
              <a:latin typeface="Oswald"/>
              <a:ea typeface="Oswald"/>
              <a:cs typeface="Oswald"/>
            </a:endParaRPr>
          </a:p>
        </p:txBody>
      </p:sp>
      <p:sp>
        <p:nvSpPr>
          <p:cNvPr id="750" name="Google Shape;750;p98"/>
          <p:cNvSpPr/>
          <p:nvPr/>
        </p:nvSpPr>
        <p:spPr>
          <a:xfrm>
            <a:off x="5593925" y="2383825"/>
            <a:ext cx="1580400" cy="4779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98"/>
          <p:cNvSpPr txBox="1"/>
          <p:nvPr/>
        </p:nvSpPr>
        <p:spPr>
          <a:xfrm>
            <a:off x="5593925" y="2383825"/>
            <a:ext cx="1580400" cy="333474"/>
          </a:xfrm>
          <a:prstGeom prst="rect">
            <a:avLst/>
          </a:prstGeom>
          <a:noFill/>
          <a:ln>
            <a:noFill/>
          </a:ln>
        </p:spPr>
        <p:txBody>
          <a:bodyPr spcFirstLastPara="1" wrap="square" lIns="91425" tIns="91425" rIns="91425" bIns="91425" anchor="t" anchorCtr="0">
            <a:noAutofit/>
          </a:bodyPr>
          <a:lstStyle/>
          <a:p>
            <a:pPr algn="ctr"/>
            <a:r>
              <a:rPr lang="en" sz="2400" dirty="0">
                <a:latin typeface="Oswald"/>
                <a:ea typeface="Oswald"/>
                <a:cs typeface="Oswald"/>
                <a:sym typeface="Oswald"/>
              </a:rPr>
              <a:t>10 000 $</a:t>
            </a:r>
            <a:endParaRPr sz="2400" dirty="0">
              <a:latin typeface="Oswald"/>
              <a:ea typeface="Oswald"/>
              <a:cs typeface="Oswald"/>
              <a:sym typeface="Oswald"/>
            </a:endParaRPr>
          </a:p>
        </p:txBody>
      </p:sp>
      <p:sp>
        <p:nvSpPr>
          <p:cNvPr id="752" name="Google Shape;752;p98"/>
          <p:cNvSpPr/>
          <p:nvPr/>
        </p:nvSpPr>
        <p:spPr>
          <a:xfrm>
            <a:off x="7380050" y="2481975"/>
            <a:ext cx="246900" cy="2469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
        <p:nvSpPr>
          <p:cNvPr id="753" name="Google Shape;753;p98"/>
          <p:cNvSpPr txBox="1"/>
          <p:nvPr/>
        </p:nvSpPr>
        <p:spPr>
          <a:xfrm>
            <a:off x="7693200" y="2350350"/>
            <a:ext cx="15156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Oswald"/>
                <a:ea typeface="Oswald"/>
                <a:cs typeface="Oswald"/>
                <a:sym typeface="Oswald"/>
              </a:rPr>
              <a:t>RRQ</a:t>
            </a:r>
            <a:endParaRPr sz="1800">
              <a:latin typeface="Oswald"/>
              <a:ea typeface="Oswald"/>
              <a:cs typeface="Oswald"/>
              <a:sym typeface="Oswald"/>
            </a:endParaRPr>
          </a:p>
        </p:txBody>
      </p:sp>
      <p:sp>
        <p:nvSpPr>
          <p:cNvPr id="754" name="Google Shape;754;p98"/>
          <p:cNvSpPr/>
          <p:nvPr/>
        </p:nvSpPr>
        <p:spPr>
          <a:xfrm>
            <a:off x="7380050" y="3089225"/>
            <a:ext cx="246900" cy="2469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98"/>
          <p:cNvSpPr txBox="1"/>
          <p:nvPr/>
        </p:nvSpPr>
        <p:spPr>
          <a:xfrm>
            <a:off x="7693200" y="2956763"/>
            <a:ext cx="1515600" cy="4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Oswald"/>
                <a:ea typeface="Oswald"/>
                <a:cs typeface="Oswald"/>
                <a:sym typeface="Oswald"/>
              </a:rPr>
              <a:t>RREGOP</a:t>
            </a:r>
            <a:endParaRPr sz="1800">
              <a:latin typeface="Oswald"/>
              <a:ea typeface="Oswald"/>
              <a:cs typeface="Oswald"/>
              <a:sym typeface="Oswald"/>
            </a:endParaRPr>
          </a:p>
        </p:txBody>
      </p:sp>
      <p:sp>
        <p:nvSpPr>
          <p:cNvPr id="756" name="Google Shape;756;p98"/>
          <p:cNvSpPr/>
          <p:nvPr/>
        </p:nvSpPr>
        <p:spPr>
          <a:xfrm>
            <a:off x="7380050" y="3696475"/>
            <a:ext cx="246900" cy="246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98"/>
          <p:cNvSpPr txBox="1"/>
          <p:nvPr/>
        </p:nvSpPr>
        <p:spPr>
          <a:xfrm>
            <a:off x="7693200" y="3570501"/>
            <a:ext cx="1515600" cy="760985"/>
          </a:xfrm>
          <a:prstGeom prst="rect">
            <a:avLst/>
          </a:prstGeom>
          <a:noFill/>
          <a:ln>
            <a:noFill/>
          </a:ln>
        </p:spPr>
        <p:txBody>
          <a:bodyPr spcFirstLastPara="1" wrap="square" lIns="91425" tIns="91425" rIns="91425" bIns="91425" anchor="t" anchorCtr="0">
            <a:noAutofit/>
          </a:bodyPr>
          <a:lstStyle/>
          <a:p>
            <a:r>
              <a:rPr lang="fr-CA" sz="1800">
                <a:latin typeface="Oswald"/>
                <a:ea typeface="Oswald"/>
                <a:cs typeface="Oswald"/>
                <a:sym typeface="Oswald"/>
              </a:rPr>
              <a:t>Salaire de l'institution</a:t>
            </a:r>
            <a:endParaRPr lang="fr-CA" sz="1800">
              <a:latin typeface="Oswald"/>
              <a:ea typeface="Oswald"/>
              <a:cs typeface="Oswald"/>
            </a:endParaRPr>
          </a:p>
        </p:txBody>
      </p:sp>
      <p:sp>
        <p:nvSpPr>
          <p:cNvPr id="758" name="Google Shape;758;p98"/>
          <p:cNvSpPr/>
          <p:nvPr/>
        </p:nvSpPr>
        <p:spPr>
          <a:xfrm>
            <a:off x="2675075" y="3636625"/>
            <a:ext cx="2351700" cy="90300"/>
          </a:xfrm>
          <a:prstGeom prst="rightArrow">
            <a:avLst>
              <a:gd name="adj1" fmla="val 50000"/>
              <a:gd name="adj2" fmla="val 267386"/>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59" name="Google Shape;759;p98"/>
          <p:cNvSpPr/>
          <p:nvPr/>
        </p:nvSpPr>
        <p:spPr>
          <a:xfrm>
            <a:off x="5130425" y="2861575"/>
            <a:ext cx="360900" cy="1641900"/>
          </a:xfrm>
          <a:prstGeom prst="leftBrace">
            <a:avLst>
              <a:gd name="adj1" fmla="val 50000"/>
              <a:gd name="adj2"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p>
        </p:txBody>
      </p:sp>
      <p:sp>
        <p:nvSpPr>
          <p:cNvPr id="760" name="Google Shape;760;p98"/>
          <p:cNvSpPr txBox="1"/>
          <p:nvPr/>
        </p:nvSpPr>
        <p:spPr>
          <a:xfrm>
            <a:off x="2708318" y="3817149"/>
            <a:ext cx="2160657" cy="1036800"/>
          </a:xfrm>
          <a:prstGeom prst="rect">
            <a:avLst/>
          </a:prstGeom>
          <a:noFill/>
          <a:ln>
            <a:noFill/>
          </a:ln>
        </p:spPr>
        <p:txBody>
          <a:bodyPr spcFirstLastPara="1" wrap="square" lIns="91425" tIns="91425" rIns="91425" bIns="91425" anchor="t" anchorCtr="0">
            <a:noAutofit/>
          </a:bodyPr>
          <a:lstStyle/>
          <a:p>
            <a:r>
              <a:rPr lang="fr-CD" sz="1800">
                <a:latin typeface="Oswald"/>
                <a:ea typeface="Oswald"/>
                <a:cs typeface="Oswald"/>
                <a:sym typeface="Oswald"/>
              </a:rPr>
              <a:t>Revenu remplacé par</a:t>
            </a:r>
            <a:endParaRPr lang="fr-CD" sz="1800">
              <a:latin typeface="Oswald"/>
              <a:ea typeface="Oswald"/>
              <a:cs typeface="Oswald"/>
            </a:endParaRPr>
          </a:p>
          <a:p>
            <a:pPr algn="ctr"/>
            <a:r>
              <a:rPr lang="fr-CD" sz="1800">
                <a:latin typeface="Oswald"/>
                <a:ea typeface="Oswald"/>
                <a:cs typeface="Oswald"/>
                <a:sym typeface="Oswald"/>
              </a:rPr>
              <a:t>Enseignement </a:t>
            </a:r>
            <a:r>
              <a:rPr lang="fr-CD" sz="1800" b="1">
                <a:latin typeface="Oswald"/>
                <a:ea typeface="Oswald"/>
                <a:cs typeface="Oswald"/>
                <a:sym typeface="Oswald"/>
              </a:rPr>
              <a:t>à temps partiel </a:t>
            </a:r>
            <a:r>
              <a:rPr lang="fr-CD" sz="1800">
                <a:latin typeface="Oswald"/>
                <a:ea typeface="Oswald"/>
                <a:cs typeface="Oswald"/>
                <a:sym typeface="Oswald"/>
              </a:rPr>
              <a:t>+</a:t>
            </a:r>
            <a:r>
              <a:rPr lang="fr-CD" sz="1800" b="1">
                <a:latin typeface="Oswald"/>
                <a:ea typeface="Oswald"/>
                <a:cs typeface="Oswald"/>
                <a:sym typeface="Oswald"/>
              </a:rPr>
              <a:t> </a:t>
            </a:r>
            <a:r>
              <a:rPr lang="fr-CD" sz="1800">
                <a:latin typeface="Oswald"/>
                <a:ea typeface="Oswald"/>
                <a:cs typeface="Oswald"/>
                <a:sym typeface="Oswald"/>
              </a:rPr>
              <a:t>RREGOP </a:t>
            </a:r>
            <a:endParaRPr lang="fr-CD" sz="1800">
              <a:latin typeface="Oswald"/>
              <a:ea typeface="Oswald"/>
              <a:cs typeface="Oswald"/>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99"/>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rtl="0">
              <a:lnSpc>
                <a:spcPct val="90000"/>
              </a:lnSpc>
              <a:spcBef>
                <a:spcPts val="0"/>
              </a:spcBef>
              <a:spcAft>
                <a:spcPts val="600"/>
              </a:spcAft>
              <a:buNone/>
            </a:pPr>
            <a:fld id="{00000000-1234-1234-1234-123412341234}" type="slidenum">
              <a:rPr lang="en" sz="200"/>
              <a:pPr marL="0" lvl="0" indent="0" rtl="0">
                <a:lnSpc>
                  <a:spcPct val="90000"/>
                </a:lnSpc>
                <a:spcBef>
                  <a:spcPts val="0"/>
                </a:spcBef>
                <a:spcAft>
                  <a:spcPts val="600"/>
                </a:spcAft>
                <a:buNone/>
              </a:pPr>
              <a:t>85</a:t>
            </a:fld>
            <a:endParaRPr lang="en" sz="200"/>
          </a:p>
        </p:txBody>
      </p:sp>
      <p:sp>
        <p:nvSpPr>
          <p:cNvPr id="773" name="Title 2">
            <a:extLst>
              <a:ext uri="{FF2B5EF4-FFF2-40B4-BE49-F238E27FC236}">
                <a16:creationId xmlns:a16="http://schemas.microsoft.com/office/drawing/2014/main" id="{19274019-7D34-56A7-03AE-79802AA3321C}"/>
              </a:ext>
            </a:extLst>
          </p:cNvPr>
          <p:cNvSpPr>
            <a:spLocks noGrp="1"/>
          </p:cNvSpPr>
          <p:nvPr>
            <p:ph type="title"/>
          </p:nvPr>
        </p:nvSpPr>
        <p:spPr/>
        <p:txBody>
          <a:bodyPr/>
          <a:lstStyle/>
          <a:p>
            <a:endParaRPr lang="en-US"/>
          </a:p>
        </p:txBody>
      </p:sp>
      <p:graphicFrame>
        <p:nvGraphicFramePr>
          <p:cNvPr id="766" name="Google Shape;766;p99"/>
          <p:cNvGraphicFramePr/>
          <p:nvPr>
            <p:extLst>
              <p:ext uri="{D42A27DB-BD31-4B8C-83A1-F6EECF244321}">
                <p14:modId xmlns:p14="http://schemas.microsoft.com/office/powerpoint/2010/main" val="3938012150"/>
              </p:ext>
            </p:extLst>
          </p:nvPr>
        </p:nvGraphicFramePr>
        <p:xfrm>
          <a:off x="632031" y="1369219"/>
          <a:ext cx="7879938" cy="3363118"/>
        </p:xfrm>
        <a:graphic>
          <a:graphicData uri="http://schemas.openxmlformats.org/drawingml/2006/table">
            <a:tbl>
              <a:tblPr>
                <a:noFill/>
                <a:tableStyleId>{B053CB5C-C06D-412B-B6D7-20F567173923}</a:tableStyleId>
              </a:tblPr>
              <a:tblGrid>
                <a:gridCol w="1282265">
                  <a:extLst>
                    <a:ext uri="{9D8B030D-6E8A-4147-A177-3AD203B41FA5}">
                      <a16:colId xmlns:a16="http://schemas.microsoft.com/office/drawing/2014/main" val="20000"/>
                    </a:ext>
                  </a:extLst>
                </a:gridCol>
                <a:gridCol w="2312961">
                  <a:extLst>
                    <a:ext uri="{9D8B030D-6E8A-4147-A177-3AD203B41FA5}">
                      <a16:colId xmlns:a16="http://schemas.microsoft.com/office/drawing/2014/main" val="20001"/>
                    </a:ext>
                  </a:extLst>
                </a:gridCol>
                <a:gridCol w="1953580">
                  <a:extLst>
                    <a:ext uri="{9D8B030D-6E8A-4147-A177-3AD203B41FA5}">
                      <a16:colId xmlns:a16="http://schemas.microsoft.com/office/drawing/2014/main" val="20002"/>
                    </a:ext>
                  </a:extLst>
                </a:gridCol>
                <a:gridCol w="2331132">
                  <a:extLst>
                    <a:ext uri="{9D8B030D-6E8A-4147-A177-3AD203B41FA5}">
                      <a16:colId xmlns:a16="http://schemas.microsoft.com/office/drawing/2014/main" val="20003"/>
                    </a:ext>
                  </a:extLst>
                </a:gridCol>
              </a:tblGrid>
              <a:tr h="278460">
                <a:tc gridSpan="3">
                  <a:txBody>
                    <a:bodyPr/>
                    <a:lstStyle/>
                    <a:p>
                      <a:pPr marL="0" lvl="0" indent="0" algn="l" rtl="0">
                        <a:spcBef>
                          <a:spcPts val="0"/>
                        </a:spcBef>
                        <a:spcAft>
                          <a:spcPts val="0"/>
                        </a:spcAft>
                        <a:buNone/>
                      </a:pPr>
                      <a:r>
                        <a:rPr lang="fr-CA" sz="1100" noProof="0">
                          <a:latin typeface="Oswald"/>
                          <a:ea typeface="Oswald"/>
                          <a:cs typeface="Oswald"/>
                        </a:rPr>
                        <a:t>COMPARAISON</a:t>
                      </a:r>
                      <a:r>
                        <a:rPr lang="fr-CA" sz="1100" noProof="0">
                          <a:latin typeface="Oswald"/>
                          <a:ea typeface="Oswald"/>
                          <a:cs typeface="Oswald"/>
                          <a:sym typeface="Oswald"/>
                        </a:rPr>
                        <a:t> </a:t>
                      </a:r>
                      <a:r>
                        <a:rPr lang="fr-CA" sz="1100" noProof="0">
                          <a:latin typeface="Oswald"/>
                          <a:ea typeface="Oswald"/>
                          <a:cs typeface="Oswald"/>
                        </a:rPr>
                        <a:t>DES PROGRAMMES DE RÉDUCTION DE TÂCHE</a:t>
                      </a:r>
                      <a:endParaRPr lang="fr-CA" sz="1100" baseline="30000" noProof="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28575" cap="flat" cmpd="sng">
                      <a:solidFill>
                        <a:srgbClr val="A2C4C9"/>
                      </a:solidFill>
                      <a:prstDash val="solid"/>
                      <a:round/>
                      <a:headEnd type="none" w="sm" len="sm"/>
                      <a:tailEnd type="none" w="sm" len="sm"/>
                    </a:lnT>
                    <a:lnB w="28575" cap="flat" cmpd="sng">
                      <a:solidFill>
                        <a:srgbClr val="A2C4C9"/>
                      </a:solidFill>
                      <a:prstDash val="solid"/>
                      <a:round/>
                      <a:headEnd type="none" w="sm" len="sm"/>
                      <a:tailEnd type="none" w="sm" len="sm"/>
                    </a:lnB>
                  </a:tcPr>
                </a:tc>
                <a:tc hMerge="1">
                  <a:txBody>
                    <a:bodyPr/>
                    <a:lstStyle/>
                    <a:p>
                      <a:endParaRPr lang="en-US"/>
                    </a:p>
                  </a:txBody>
                  <a:tcPr/>
                </a:tc>
                <a:tc hMerge="1">
                  <a:txBody>
                    <a:bodyPr/>
                    <a:lstStyle/>
                    <a:p>
                      <a:endParaRPr lang="en-US"/>
                    </a:p>
                  </a:txBody>
                  <a:tcPr/>
                </a:tc>
                <a:tc>
                  <a:txBody>
                    <a:bodyPr/>
                    <a:lstStyle/>
                    <a:p>
                      <a:pPr marL="0" lvl="0" indent="0" algn="l" rtl="0">
                        <a:spcBef>
                          <a:spcPts val="0"/>
                        </a:spcBef>
                        <a:spcAft>
                          <a:spcPts val="0"/>
                        </a:spcAft>
                        <a:buNone/>
                      </a:pPr>
                      <a:endParaRPr lang="fr-CA" sz="700" noProof="0">
                        <a:latin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28575" cap="flat" cmpd="sng">
                      <a:solidFill>
                        <a:srgbClr val="A2C4C9"/>
                      </a:solidFill>
                      <a:prstDash val="solid"/>
                      <a:round/>
                      <a:headEnd type="none" w="sm" len="sm"/>
                      <a:tailEnd type="none" w="sm" len="sm"/>
                    </a:lnT>
                    <a:lnB w="28575" cap="flat" cmpd="sng">
                      <a:solidFill>
                        <a:srgbClr val="A2C4C9"/>
                      </a:solidFill>
                      <a:prstDash val="solid"/>
                      <a:round/>
                      <a:headEnd type="none" w="sm" len="sm"/>
                      <a:tailEnd type="none" w="sm" len="sm"/>
                    </a:lnB>
                  </a:tcPr>
                </a:tc>
                <a:extLst>
                  <a:ext uri="{0D108BD9-81ED-4DB2-BD59-A6C34878D82A}">
                    <a16:rowId xmlns:a16="http://schemas.microsoft.com/office/drawing/2014/main" val="10000"/>
                  </a:ext>
                </a:extLst>
              </a:tr>
              <a:tr h="278460">
                <a:tc>
                  <a:txBody>
                    <a:bodyPr/>
                    <a:lstStyle/>
                    <a:p>
                      <a:pPr marL="0" lvl="0" indent="0" algn="l" rtl="0">
                        <a:spcBef>
                          <a:spcPts val="0"/>
                        </a:spcBef>
                        <a:spcAft>
                          <a:spcPts val="0"/>
                        </a:spcAft>
                        <a:buNone/>
                      </a:pPr>
                      <a:endParaRPr lang="fr-CA" sz="700" noProof="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28575" cap="flat" cmpd="sng">
                      <a:solidFill>
                        <a:srgbClr val="A2C4C9"/>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fr-CA" sz="900" noProof="0" dirty="0">
                          <a:latin typeface="Oswald"/>
                          <a:ea typeface="Oswald"/>
                          <a:cs typeface="Oswald"/>
                        </a:rPr>
                        <a:t>Retraite progressive </a:t>
                      </a:r>
                      <a:endParaRPr lang="fr-CA" sz="900" noProof="0" dirty="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28575" cap="flat" cmpd="sng">
                      <a:solidFill>
                        <a:srgbClr val="A2C4C9"/>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fr-CA" sz="900" noProof="0">
                          <a:latin typeface="Oswald"/>
                          <a:ea typeface="Oswald"/>
                          <a:cs typeface="Oswald"/>
                        </a:rPr>
                        <a:t>PVRTT</a:t>
                      </a:r>
                      <a:r>
                        <a:rPr lang="fr-CA" sz="900" noProof="0">
                          <a:latin typeface="Oswald"/>
                          <a:ea typeface="Oswald"/>
                          <a:cs typeface="Oswald"/>
                          <a:sym typeface="Oswald"/>
                        </a:rPr>
                        <a:t> (clause 5-14.00)</a:t>
                      </a: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28575" cap="flat" cmpd="sng">
                      <a:solidFill>
                        <a:srgbClr val="A2C4C9"/>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fr-CA" sz="900" noProof="0">
                          <a:latin typeface="Oswald"/>
                          <a:ea typeface="Oswald"/>
                          <a:cs typeface="Oswald"/>
                        </a:rPr>
                        <a:t>Retraite graduelle</a:t>
                      </a:r>
                      <a:endParaRPr lang="fr-CA" sz="900" noProof="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28575" cap="flat" cmpd="sng">
                      <a:solidFill>
                        <a:srgbClr val="A2C4C9"/>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1"/>
                  </a:ext>
                </a:extLst>
              </a:tr>
              <a:tr h="339353">
                <a:tc>
                  <a:txBody>
                    <a:bodyPr/>
                    <a:lstStyle/>
                    <a:p>
                      <a:pPr marL="0" lvl="0" indent="0" algn="l">
                        <a:spcBef>
                          <a:spcPts val="0"/>
                        </a:spcBef>
                        <a:spcAft>
                          <a:spcPts val="0"/>
                        </a:spcAft>
                        <a:buNone/>
                      </a:pPr>
                      <a:r>
                        <a:rPr lang="fr-CA" sz="900" noProof="0">
                          <a:latin typeface="Oswald"/>
                        </a:rPr>
                        <a:t>Admissibilité</a:t>
                      </a:r>
                      <a:endParaRPr lang="fr-CA" sz="900" noProof="0">
                        <a:latin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Charge à temps plein, doit être admissible à la retraite à la fin du programme</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spcBef>
                          <a:spcPts val="0"/>
                        </a:spcBef>
                        <a:spcAft>
                          <a:spcPts val="0"/>
                        </a:spcAft>
                        <a:buNone/>
                      </a:pPr>
                      <a:r>
                        <a:rPr lang="fr-CA" sz="700" noProof="0">
                          <a:solidFill>
                            <a:srgbClr val="0C343D"/>
                          </a:solidFill>
                          <a:latin typeface="Oswald"/>
                          <a:ea typeface="Oswald"/>
                          <a:cs typeface="Oswald"/>
                        </a:rPr>
                        <a:t>Charge à temps plein</a:t>
                      </a:r>
                      <a:r>
                        <a:rPr lang="fr-CA" sz="700" noProof="0">
                          <a:solidFill>
                            <a:srgbClr val="0C343D"/>
                          </a:solidFill>
                          <a:latin typeface="Oswald"/>
                          <a:ea typeface="Oswald"/>
                          <a:cs typeface="Oswald"/>
                          <a:sym typeface="Oswald"/>
                        </a:rPr>
                        <a:t> +</a:t>
                      </a:r>
                    </a:p>
                    <a:p>
                      <a:pPr marL="0" lvl="0" indent="0" algn="l" rtl="0">
                        <a:spcBef>
                          <a:spcPts val="0"/>
                        </a:spcBef>
                        <a:spcAft>
                          <a:spcPts val="0"/>
                        </a:spcAft>
                        <a:buNone/>
                      </a:pPr>
                      <a:r>
                        <a:rPr lang="fr-CA" sz="700" noProof="0">
                          <a:solidFill>
                            <a:srgbClr val="0C343D"/>
                          </a:solidFill>
                          <a:latin typeface="Oswald"/>
                          <a:ea typeface="Oswald"/>
                          <a:cs typeface="Oswald"/>
                          <a:sym typeface="Oswald"/>
                        </a:rPr>
                        <a:t>3 </a:t>
                      </a:r>
                      <a:r>
                        <a:rPr lang="fr-CA" sz="700" noProof="0">
                          <a:solidFill>
                            <a:srgbClr val="0C343D"/>
                          </a:solidFill>
                          <a:latin typeface="Oswald"/>
                          <a:ea typeface="Oswald"/>
                          <a:cs typeface="Oswald"/>
                        </a:rPr>
                        <a:t>années d'ancienneté</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spcBef>
                          <a:spcPts val="0"/>
                        </a:spcBef>
                        <a:spcAft>
                          <a:spcPts val="0"/>
                        </a:spcAft>
                        <a:buNone/>
                      </a:pPr>
                      <a:r>
                        <a:rPr lang="fr-CA" sz="700" noProof="0">
                          <a:solidFill>
                            <a:srgbClr val="0C343D"/>
                          </a:solidFill>
                          <a:latin typeface="Oswald"/>
                          <a:ea typeface="Oswald"/>
                          <a:cs typeface="Oswald"/>
                        </a:rPr>
                        <a:t>Avoir au moins 65 ans</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339353">
                <a:tc>
                  <a:txBody>
                    <a:bodyPr/>
                    <a:lstStyle/>
                    <a:p>
                      <a:pPr marL="0" lvl="0" indent="0" algn="l" rtl="0">
                        <a:spcBef>
                          <a:spcPts val="0"/>
                        </a:spcBef>
                        <a:spcAft>
                          <a:spcPts val="0"/>
                        </a:spcAft>
                        <a:buNone/>
                      </a:pPr>
                      <a:r>
                        <a:rPr lang="fr-CA" sz="900" noProof="0">
                          <a:latin typeface="Oswald"/>
                          <a:ea typeface="Oswald"/>
                          <a:cs typeface="Oswald"/>
                        </a:rPr>
                        <a:t>Durée</a:t>
                      </a:r>
                      <a:endParaRPr lang="fr-CA" sz="900" noProof="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fr-CA" sz="700" noProof="0" dirty="0">
                          <a:solidFill>
                            <a:srgbClr val="0C343D"/>
                          </a:solidFill>
                          <a:latin typeface="Oswald"/>
                          <a:ea typeface="Oswald"/>
                          <a:cs typeface="Oswald"/>
                          <a:sym typeface="Oswald"/>
                        </a:rPr>
                        <a:t>1</a:t>
                      </a:r>
                      <a:r>
                        <a:rPr lang="fr-CA" sz="700" noProof="0" dirty="0">
                          <a:solidFill>
                            <a:srgbClr val="0C343D"/>
                          </a:solidFill>
                          <a:latin typeface="Oswald"/>
                          <a:ea typeface="Oswald"/>
                          <a:cs typeface="Oswald"/>
                        </a:rPr>
                        <a:t> à 5 ans</a:t>
                      </a:r>
                    </a:p>
                    <a:p>
                      <a:pPr marL="0" marR="0" lvl="0" indent="0" algn="l" defTabSz="685800" rtl="0" eaLnBrk="1" fontAlgn="auto" latinLnBrk="0" hangingPunct="1">
                        <a:lnSpc>
                          <a:spcPct val="114999"/>
                        </a:lnSpc>
                        <a:spcBef>
                          <a:spcPts val="0"/>
                        </a:spcBef>
                        <a:spcAft>
                          <a:spcPts val="0"/>
                        </a:spcAft>
                        <a:buClrTx/>
                        <a:buSzTx/>
                        <a:buFontTx/>
                        <a:buNone/>
                        <a:tabLst/>
                        <a:defRPr/>
                      </a:pPr>
                      <a:r>
                        <a:rPr lang="fr-CA" sz="700" noProof="0" dirty="0">
                          <a:solidFill>
                            <a:srgbClr val="0C343D"/>
                          </a:solidFill>
                          <a:latin typeface="Oswald"/>
                          <a:ea typeface="Oswald"/>
                          <a:cs typeface="Oswald"/>
                        </a:rPr>
                        <a:t>(Depuis le 1</a:t>
                      </a:r>
                      <a:r>
                        <a:rPr lang="fr-CA" sz="700" baseline="30000" noProof="0" dirty="0">
                          <a:solidFill>
                            <a:srgbClr val="0C343D"/>
                          </a:solidFill>
                          <a:latin typeface="Oswald"/>
                          <a:ea typeface="Oswald"/>
                          <a:cs typeface="Oswald"/>
                        </a:rPr>
                        <a:t>er</a:t>
                      </a:r>
                      <a:r>
                        <a:rPr lang="fr-CA" sz="700" noProof="0" dirty="0">
                          <a:solidFill>
                            <a:srgbClr val="0C343D"/>
                          </a:solidFill>
                          <a:latin typeface="Oswald"/>
                          <a:ea typeface="Oswald"/>
                          <a:cs typeface="Oswald"/>
                        </a:rPr>
                        <a:t> janvier 2025, les ententes peuvent être prolongées jusqu’à 7 ans)</a:t>
                      </a: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dirty="0">
                          <a:solidFill>
                            <a:srgbClr val="0C343D"/>
                          </a:solidFill>
                          <a:latin typeface="Oswald"/>
                          <a:ea typeface="Oswald"/>
                          <a:cs typeface="Oswald"/>
                        </a:rPr>
                        <a:t>Pas de limite à la</a:t>
                      </a:r>
                      <a:r>
                        <a:rPr lang="fr-CA" sz="700" noProof="0" dirty="0">
                          <a:solidFill>
                            <a:srgbClr val="0C343D"/>
                          </a:solidFill>
                          <a:latin typeface="Oswald"/>
                          <a:ea typeface="Oswald"/>
                          <a:cs typeface="Oswald"/>
                          <a:sym typeface="Oswald"/>
                        </a:rPr>
                        <a:t> participation (</a:t>
                      </a:r>
                      <a:r>
                        <a:rPr lang="fr-CA" sz="700" noProof="0" dirty="0">
                          <a:solidFill>
                            <a:srgbClr val="0C343D"/>
                          </a:solidFill>
                          <a:latin typeface="Oswald"/>
                          <a:ea typeface="Oswald"/>
                          <a:cs typeface="Oswald"/>
                        </a:rPr>
                        <a:t>avec</a:t>
                      </a:r>
                      <a:r>
                        <a:rPr lang="fr-CA" sz="700" noProof="0" dirty="0">
                          <a:solidFill>
                            <a:srgbClr val="0C343D"/>
                          </a:solidFill>
                          <a:latin typeface="Oswald"/>
                          <a:ea typeface="Oswald"/>
                          <a:cs typeface="Oswald"/>
                          <a:sym typeface="Oswald"/>
                        </a:rPr>
                        <a:t> </a:t>
                      </a:r>
                      <a:r>
                        <a:rPr lang="fr-CA" sz="700" noProof="0" dirty="0">
                          <a:solidFill>
                            <a:srgbClr val="0C343D"/>
                          </a:solidFill>
                          <a:latin typeface="Oswald"/>
                          <a:ea typeface="Oswald"/>
                          <a:cs typeface="Oswald"/>
                        </a:rPr>
                        <a:t>l'accord du</a:t>
                      </a:r>
                      <a:r>
                        <a:rPr lang="fr-CA" sz="700" noProof="0" dirty="0">
                          <a:solidFill>
                            <a:srgbClr val="0C343D"/>
                          </a:solidFill>
                          <a:latin typeface="Oswald"/>
                          <a:ea typeface="Oswald"/>
                          <a:cs typeface="Oswald"/>
                          <a:sym typeface="Oswald"/>
                        </a:rPr>
                        <a:t> </a:t>
                      </a:r>
                      <a:r>
                        <a:rPr lang="fr-CA" sz="700" noProof="0" dirty="0">
                          <a:solidFill>
                            <a:srgbClr val="0C343D"/>
                          </a:solidFill>
                          <a:latin typeface="Oswald"/>
                          <a:ea typeface="Oswald"/>
                          <a:cs typeface="Oswald"/>
                        </a:rPr>
                        <a:t>collège</a:t>
                      </a:r>
                      <a:r>
                        <a:rPr lang="fr-CA" sz="700" noProof="0" dirty="0">
                          <a:solidFill>
                            <a:srgbClr val="0C343D"/>
                          </a:solidFill>
                          <a:latin typeface="Oswald"/>
                          <a:ea typeface="Oswald"/>
                          <a:cs typeface="Oswald"/>
                          <a:sym typeface="Oswald"/>
                        </a:rPr>
                        <a:t>)</a:t>
                      </a: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4999"/>
                        </a:lnSpc>
                        <a:spcBef>
                          <a:spcPts val="0"/>
                        </a:spcBef>
                        <a:spcAft>
                          <a:spcPts val="0"/>
                        </a:spcAft>
                        <a:buNone/>
                      </a:pPr>
                      <a:r>
                        <a:rPr lang="fr-CA" sz="700" noProof="0" dirty="0">
                          <a:solidFill>
                            <a:srgbClr val="0C343D"/>
                          </a:solidFill>
                          <a:latin typeface="Oswald"/>
                          <a:ea typeface="Oswald"/>
                          <a:cs typeface="Oswald"/>
                        </a:rPr>
                        <a:t>Doit se terminer au plus tard le 30 décembre suivant le 71</a:t>
                      </a:r>
                      <a:r>
                        <a:rPr lang="fr-CA" sz="700" baseline="50000" noProof="0" dirty="0">
                          <a:solidFill>
                            <a:srgbClr val="0C343D"/>
                          </a:solidFill>
                          <a:latin typeface="Oswald"/>
                          <a:ea typeface="Oswald"/>
                          <a:cs typeface="Oswald"/>
                        </a:rPr>
                        <a:t>e</a:t>
                      </a:r>
                      <a:r>
                        <a:rPr lang="fr-CA" sz="700" noProof="0" dirty="0">
                          <a:solidFill>
                            <a:srgbClr val="0C343D"/>
                          </a:solidFill>
                          <a:latin typeface="Oswald"/>
                          <a:ea typeface="Oswald"/>
                          <a:cs typeface="Oswald"/>
                        </a:rPr>
                        <a:t> anniversaire (depuis le 1</a:t>
                      </a:r>
                      <a:r>
                        <a:rPr lang="fr-CA" sz="700" baseline="30000" noProof="0" dirty="0">
                          <a:solidFill>
                            <a:srgbClr val="0C343D"/>
                          </a:solidFill>
                          <a:latin typeface="Oswald"/>
                          <a:ea typeface="Oswald"/>
                          <a:cs typeface="Oswald"/>
                        </a:rPr>
                        <a:t>er</a:t>
                      </a:r>
                      <a:r>
                        <a:rPr lang="fr-CA" sz="700" noProof="0" dirty="0">
                          <a:solidFill>
                            <a:srgbClr val="0C343D"/>
                          </a:solidFill>
                          <a:latin typeface="Oswald"/>
                          <a:ea typeface="Oswald"/>
                          <a:cs typeface="Oswald"/>
                        </a:rPr>
                        <a:t> janvier 2025)</a:t>
                      </a:r>
                      <a:endParaRPr lang="fr-CA" sz="700" noProof="0" dirty="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339353">
                <a:tc>
                  <a:txBody>
                    <a:bodyPr/>
                    <a:lstStyle/>
                    <a:p>
                      <a:pPr marL="0" lvl="0" indent="0" algn="l" rtl="0">
                        <a:spcBef>
                          <a:spcPts val="0"/>
                        </a:spcBef>
                        <a:spcAft>
                          <a:spcPts val="0"/>
                        </a:spcAft>
                        <a:buNone/>
                      </a:pPr>
                      <a:r>
                        <a:rPr lang="fr-CA" sz="900" noProof="0">
                          <a:latin typeface="Oswald"/>
                          <a:ea typeface="Oswald"/>
                          <a:cs typeface="Oswald"/>
                          <a:sym typeface="Oswald"/>
                        </a:rPr>
                        <a:t>Obligations</a:t>
                      </a: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dirty="0">
                          <a:solidFill>
                            <a:srgbClr val="0C343D"/>
                          </a:solidFill>
                          <a:latin typeface="Oswald"/>
                          <a:ea typeface="Oswald"/>
                          <a:cs typeface="Oswald"/>
                        </a:rPr>
                        <a:t>Le participant doit prendre sa retraite à la fin du programme </a:t>
                      </a:r>
                      <a:r>
                        <a:rPr lang="fr-CA" sz="700" noProof="0" dirty="0">
                          <a:solidFill>
                            <a:srgbClr val="0C343D"/>
                          </a:solidFill>
                          <a:latin typeface="Oswald"/>
                          <a:ea typeface="Oswald"/>
                          <a:cs typeface="Oswald"/>
                          <a:sym typeface="Oswald"/>
                        </a:rPr>
                        <a:t>(</a:t>
                      </a:r>
                      <a:r>
                        <a:rPr lang="fr-CA" sz="700" noProof="0" dirty="0">
                          <a:solidFill>
                            <a:srgbClr val="0C343D"/>
                          </a:solidFill>
                          <a:latin typeface="Oswald"/>
                          <a:ea typeface="Oswald"/>
                          <a:cs typeface="Oswald"/>
                        </a:rPr>
                        <a:t>durée indiquée dans</a:t>
                      </a:r>
                      <a:r>
                        <a:rPr lang="fr-CA" sz="700" noProof="0" dirty="0">
                          <a:solidFill>
                            <a:srgbClr val="0C343D"/>
                          </a:solidFill>
                          <a:latin typeface="Oswald"/>
                          <a:ea typeface="Oswald"/>
                          <a:cs typeface="Oswald"/>
                          <a:sym typeface="Oswald"/>
                        </a:rPr>
                        <a:t> </a:t>
                      </a:r>
                      <a:r>
                        <a:rPr lang="fr-CA" sz="700" noProof="0" dirty="0">
                          <a:solidFill>
                            <a:srgbClr val="0C343D"/>
                          </a:solidFill>
                          <a:latin typeface="Oswald"/>
                          <a:ea typeface="Oswald"/>
                          <a:cs typeface="Oswald"/>
                        </a:rPr>
                        <a:t>l'entente, à moins d’entente de prolongation</a:t>
                      </a:r>
                      <a:r>
                        <a:rPr lang="fr-CA" sz="700" noProof="0" dirty="0">
                          <a:solidFill>
                            <a:srgbClr val="0C343D"/>
                          </a:solidFill>
                          <a:latin typeface="Oswald"/>
                          <a:ea typeface="Oswald"/>
                          <a:cs typeface="Oswald"/>
                          <a:sym typeface="Oswald"/>
                        </a:rPr>
                        <a:t>)</a:t>
                      </a:r>
                      <a:r>
                        <a:rPr lang="fr-CA" sz="700" noProof="0" dirty="0">
                          <a:solidFill>
                            <a:srgbClr val="0C343D"/>
                          </a:solidFill>
                          <a:latin typeface="Oswald"/>
                          <a:ea typeface="Oswald"/>
                          <a:cs typeface="Oswald"/>
                        </a:rPr>
                        <a:t> </a:t>
                      </a:r>
                      <a:endParaRPr lang="fr-CA" sz="700" noProof="0" dirty="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Le participant fait une demande pour chaque session ou année</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Doit prendre sa retraite (demander sa rente du RREGOP) pour participer</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r h="339353">
                <a:tc>
                  <a:txBody>
                    <a:bodyPr/>
                    <a:lstStyle/>
                    <a:p>
                      <a:pPr marL="0" lvl="0" indent="0" algn="l" rtl="0">
                        <a:spcBef>
                          <a:spcPts val="0"/>
                        </a:spcBef>
                        <a:spcAft>
                          <a:spcPts val="0"/>
                        </a:spcAft>
                        <a:buNone/>
                      </a:pPr>
                      <a:r>
                        <a:rPr lang="fr-CA" sz="900" noProof="0" dirty="0">
                          <a:latin typeface="Oswald"/>
                          <a:ea typeface="Oswald"/>
                          <a:cs typeface="Oswald"/>
                        </a:rPr>
                        <a:t>Cotisations RRQ</a:t>
                      </a:r>
                      <a:endParaRPr lang="fr-CA" sz="900" noProof="0" dirty="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Oui sur le salaire gagné (Pleine contribution si entente avec l'employeur)</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spcBef>
                          <a:spcPts val="0"/>
                        </a:spcBef>
                        <a:spcAft>
                          <a:spcPts val="0"/>
                        </a:spcAft>
                        <a:buNone/>
                      </a:pPr>
                      <a:r>
                        <a:rPr lang="fr-CA" sz="700" noProof="0">
                          <a:solidFill>
                            <a:srgbClr val="0C343D"/>
                          </a:solidFill>
                          <a:latin typeface="Oswald"/>
                          <a:ea typeface="Oswald"/>
                          <a:cs typeface="Oswald"/>
                        </a:rPr>
                        <a:t>Seulement sur le salaire gagné</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lvl="0" algn="l">
                        <a:lnSpc>
                          <a:spcPct val="100000"/>
                        </a:lnSpc>
                        <a:spcBef>
                          <a:spcPts val="0"/>
                        </a:spcBef>
                        <a:spcAft>
                          <a:spcPts val="0"/>
                        </a:spcAft>
                        <a:buNone/>
                      </a:pPr>
                      <a:r>
                        <a:rPr lang="fr-CA" sz="700" b="0" i="0" u="none" strike="noStrike" noProof="0" dirty="0">
                          <a:solidFill>
                            <a:srgbClr val="0C343D"/>
                          </a:solidFill>
                          <a:latin typeface="Oswald"/>
                        </a:rPr>
                        <a:t>Seulement sur le salaire gagné</a:t>
                      </a:r>
                    </a:p>
                    <a:p>
                      <a:pPr marL="0" lvl="0" indent="0" algn="l">
                        <a:spcBef>
                          <a:spcPts val="0"/>
                        </a:spcBef>
                        <a:spcAft>
                          <a:spcPts val="0"/>
                        </a:spcAft>
                        <a:buNone/>
                      </a:pPr>
                      <a:r>
                        <a:rPr lang="fr-CA" sz="700" noProof="0" dirty="0">
                          <a:solidFill>
                            <a:srgbClr val="0C343D"/>
                          </a:solidFill>
                          <a:latin typeface="Oswald"/>
                          <a:ea typeface="Oswald"/>
                          <a:cs typeface="Oswald"/>
                          <a:sym typeface="Oswald"/>
                        </a:rPr>
                        <a:t>(Possible de cesser de cotiser depuis le 1</a:t>
                      </a:r>
                      <a:r>
                        <a:rPr lang="fr-CA" sz="700" baseline="30000" noProof="0" dirty="0">
                          <a:solidFill>
                            <a:srgbClr val="0C343D"/>
                          </a:solidFill>
                          <a:latin typeface="Oswald"/>
                          <a:ea typeface="Oswald"/>
                          <a:cs typeface="Oswald"/>
                          <a:sym typeface="Oswald"/>
                        </a:rPr>
                        <a:t>er</a:t>
                      </a:r>
                      <a:r>
                        <a:rPr lang="fr-CA" sz="700" noProof="0" dirty="0">
                          <a:solidFill>
                            <a:srgbClr val="0C343D"/>
                          </a:solidFill>
                          <a:latin typeface="Oswald"/>
                          <a:ea typeface="Oswald"/>
                          <a:cs typeface="Oswald"/>
                          <a:sym typeface="Oswald"/>
                        </a:rPr>
                        <a:t> janvier 2024)</a:t>
                      </a: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5"/>
                  </a:ext>
                </a:extLst>
              </a:tr>
              <a:tr h="278460">
                <a:tc>
                  <a:txBody>
                    <a:bodyPr/>
                    <a:lstStyle/>
                    <a:p>
                      <a:pPr marL="0" lvl="0" indent="0" algn="l" rtl="0">
                        <a:spcBef>
                          <a:spcPts val="0"/>
                        </a:spcBef>
                        <a:spcAft>
                          <a:spcPts val="0"/>
                        </a:spcAft>
                        <a:buNone/>
                      </a:pPr>
                      <a:r>
                        <a:rPr lang="fr-CA" sz="900" noProof="0" dirty="0">
                          <a:latin typeface="Oswald"/>
                          <a:ea typeface="Oswald"/>
                          <a:cs typeface="Oswald"/>
                        </a:rPr>
                        <a:t>Cotisations RREGOP</a:t>
                      </a:r>
                      <a:endParaRPr lang="fr-CA" sz="900" noProof="0" dirty="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fr-CA" sz="700" noProof="0">
                          <a:solidFill>
                            <a:srgbClr val="0C343D"/>
                          </a:solidFill>
                          <a:latin typeface="Oswald"/>
                        </a:rPr>
                        <a:t>Comme si la charge n'était pas réduite</a:t>
                      </a:r>
                      <a:endParaRPr lang="en-US" sz="900">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fr-CA" sz="700" noProof="0">
                          <a:solidFill>
                            <a:srgbClr val="0C343D"/>
                          </a:solidFill>
                          <a:latin typeface="Oswald"/>
                        </a:rPr>
                        <a:t>Comme si la charge n'était pas réduite</a:t>
                      </a:r>
                      <a:endParaRPr lang="en-US" sz="900">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spcBef>
                          <a:spcPts val="0"/>
                        </a:spcBef>
                        <a:spcAft>
                          <a:spcPts val="0"/>
                        </a:spcAft>
                        <a:buNone/>
                      </a:pPr>
                      <a:r>
                        <a:rPr lang="fr-CA" sz="700" noProof="0">
                          <a:solidFill>
                            <a:srgbClr val="0C343D"/>
                          </a:solidFill>
                          <a:latin typeface="Oswald"/>
                          <a:ea typeface="Oswald"/>
                          <a:cs typeface="Oswald"/>
                        </a:rPr>
                        <a:t>Aucune contribution (retraite prise)</a:t>
                      </a:r>
                      <a:endParaRPr lang="fr-CA" sz="700" noProof="0" err="1">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6"/>
                  </a:ext>
                </a:extLst>
              </a:tr>
              <a:tr h="339353">
                <a:tc>
                  <a:txBody>
                    <a:bodyPr/>
                    <a:lstStyle/>
                    <a:p>
                      <a:pPr marL="0" lvl="0" indent="0" algn="l">
                        <a:spcBef>
                          <a:spcPts val="0"/>
                        </a:spcBef>
                        <a:spcAft>
                          <a:spcPts val="0"/>
                        </a:spcAft>
                        <a:buNone/>
                      </a:pPr>
                      <a:r>
                        <a:rPr lang="fr-CA" sz="900" noProof="0" dirty="0">
                          <a:latin typeface="Oswald"/>
                          <a:ea typeface="Oswald"/>
                          <a:cs typeface="Oswald"/>
                        </a:rPr>
                        <a:t>Limite sur la charge</a:t>
                      </a:r>
                      <a:endParaRPr lang="fr-CA" sz="900" noProof="0" dirty="0">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40 </a:t>
                      </a:r>
                      <a:r>
                        <a:rPr lang="fr-CA" sz="700" noProof="0">
                          <a:solidFill>
                            <a:srgbClr val="0C343D"/>
                          </a:solidFill>
                          <a:latin typeface="Oswald"/>
                          <a:ea typeface="Oswald"/>
                          <a:cs typeface="Oswald"/>
                          <a:sym typeface="Oswald"/>
                        </a:rPr>
                        <a:t>% </a:t>
                      </a:r>
                      <a:r>
                        <a:rPr lang="fr-CA" sz="700" noProof="0">
                          <a:solidFill>
                            <a:srgbClr val="0C343D"/>
                          </a:solidFill>
                          <a:latin typeface="Oswald"/>
                          <a:ea typeface="Oswald"/>
                          <a:cs typeface="Oswald"/>
                        </a:rPr>
                        <a:t>à</a:t>
                      </a:r>
                      <a:r>
                        <a:rPr lang="fr-CA" sz="700" noProof="0">
                          <a:solidFill>
                            <a:srgbClr val="0C343D"/>
                          </a:solidFill>
                          <a:latin typeface="Oswald"/>
                          <a:ea typeface="Oswald"/>
                          <a:cs typeface="Oswald"/>
                          <a:sym typeface="Oswald"/>
                        </a:rPr>
                        <a:t> 80 %</a:t>
                      </a:r>
                      <a:r>
                        <a:rPr lang="fr-CA" sz="700" noProof="0">
                          <a:solidFill>
                            <a:srgbClr val="0C343D"/>
                          </a:solidFill>
                          <a:latin typeface="Oswald"/>
                          <a:ea typeface="Oswald"/>
                          <a:cs typeface="Oswald"/>
                        </a:rPr>
                        <a:t> </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sym typeface="Oswald"/>
                        </a:rPr>
                        <a:t>40 % </a:t>
                      </a:r>
                      <a:r>
                        <a:rPr lang="fr-CA" sz="700" noProof="0">
                          <a:solidFill>
                            <a:srgbClr val="0C343D"/>
                          </a:solidFill>
                          <a:latin typeface="Oswald"/>
                          <a:ea typeface="Oswald"/>
                          <a:cs typeface="Oswald"/>
                        </a:rPr>
                        <a:t>à </a:t>
                      </a:r>
                      <a:r>
                        <a:rPr lang="fr-CA" sz="700" noProof="0">
                          <a:solidFill>
                            <a:srgbClr val="0C343D"/>
                          </a:solidFill>
                          <a:latin typeface="Oswald"/>
                          <a:ea typeface="Oswald"/>
                          <a:cs typeface="Oswald"/>
                          <a:sym typeface="Oswald"/>
                        </a:rPr>
                        <a:t>90 %</a:t>
                      </a: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La somme du salaire et de la rente du RREGOP ne peut pas dépasser le salaire annuel avant la retraite </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7"/>
                  </a:ext>
                </a:extLst>
              </a:tr>
              <a:tr h="452902">
                <a:tc>
                  <a:txBody>
                    <a:bodyPr/>
                    <a:lstStyle/>
                    <a:p>
                      <a:pPr marL="0" lvl="0" indent="0" algn="l" rtl="0">
                        <a:spcBef>
                          <a:spcPts val="0"/>
                        </a:spcBef>
                        <a:spcAft>
                          <a:spcPts val="0"/>
                        </a:spcAft>
                        <a:buNone/>
                      </a:pPr>
                      <a:r>
                        <a:rPr lang="fr-CA" sz="900" noProof="0">
                          <a:latin typeface="Oswald"/>
                          <a:ea typeface="Oswald"/>
                          <a:cs typeface="Oswald"/>
                        </a:rPr>
                        <a:t>Participation aux assurances</a:t>
                      </a:r>
                      <a:endParaRPr lang="fr-CA" sz="900" noProof="0">
                        <a:latin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Maintenue</a:t>
                      </a:r>
                      <a:endParaRPr lang="fr-CA" sz="700" noProof="0" err="1">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Maintenue</a:t>
                      </a:r>
                      <a:br>
                        <a:rPr lang="fr-CA" sz="700" noProof="0" dirty="0">
                          <a:solidFill>
                            <a:srgbClr val="0C343D"/>
                          </a:solidFill>
                          <a:latin typeface="Oswald"/>
                          <a:ea typeface="Oswald"/>
                          <a:cs typeface="Oswald"/>
                        </a:rPr>
                      </a:br>
                      <a:endParaRPr lang="fr-CA" sz="700" strike="sngStrike" noProof="0" dirty="0">
                        <a:solidFill>
                          <a:srgbClr val="0C343D"/>
                        </a:solidFill>
                        <a:highlight>
                          <a:srgbClr val="FFFF00"/>
                        </a:highlight>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4999"/>
                        </a:lnSpc>
                        <a:spcBef>
                          <a:spcPts val="0"/>
                        </a:spcBef>
                        <a:spcAft>
                          <a:spcPts val="0"/>
                        </a:spcAft>
                        <a:buNone/>
                      </a:pPr>
                      <a:r>
                        <a:rPr lang="fr-CA" sz="700" noProof="0">
                          <a:solidFill>
                            <a:srgbClr val="0C343D"/>
                          </a:solidFill>
                          <a:latin typeface="Oswald"/>
                        </a:rPr>
                        <a:t>RAMQ (obligatoire) et assurances de l'AREF (optionnelles)</a:t>
                      </a:r>
                      <a:endParaRPr lang="en-US" sz="900">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8"/>
                  </a:ext>
                </a:extLst>
              </a:tr>
              <a:tr h="278460">
                <a:tc>
                  <a:txBody>
                    <a:bodyPr/>
                    <a:lstStyle/>
                    <a:p>
                      <a:pPr marL="0" lvl="0" indent="0" algn="l" rtl="0">
                        <a:spcBef>
                          <a:spcPts val="0"/>
                        </a:spcBef>
                        <a:spcAft>
                          <a:spcPts val="0"/>
                        </a:spcAft>
                        <a:buNone/>
                      </a:pPr>
                      <a:r>
                        <a:rPr lang="fr-CA" sz="900" noProof="0">
                          <a:latin typeface="Oswald"/>
                          <a:ea typeface="Oswald"/>
                          <a:cs typeface="Oswald"/>
                        </a:rPr>
                        <a:t>Revenu total</a:t>
                      </a:r>
                      <a:endParaRPr lang="fr-CA" sz="900" noProof="0" err="1">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a:solidFill>
                            <a:srgbClr val="0C343D"/>
                          </a:solidFill>
                          <a:latin typeface="Oswald"/>
                          <a:ea typeface="Oswald"/>
                          <a:cs typeface="Oswald"/>
                        </a:rPr>
                        <a:t>Réduit</a:t>
                      </a:r>
                      <a:r>
                        <a:rPr lang="fr-CA" sz="700" noProof="0">
                          <a:solidFill>
                            <a:srgbClr val="0C343D"/>
                          </a:solidFill>
                          <a:latin typeface="Oswald"/>
                          <a:ea typeface="Oswald"/>
                          <a:cs typeface="Oswald"/>
                          <a:sym typeface="Oswald"/>
                        </a:rPr>
                        <a:t>, </a:t>
                      </a:r>
                      <a:r>
                        <a:rPr lang="fr-CA" sz="700" noProof="0">
                          <a:solidFill>
                            <a:srgbClr val="0C343D"/>
                          </a:solidFill>
                          <a:latin typeface="Oswald"/>
                          <a:ea typeface="Oswald"/>
                          <a:cs typeface="Oswald"/>
                        </a:rPr>
                        <a:t>peut être partiellement compensé par le RRQ et la PSV</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fr-CA" sz="700" noProof="0">
                          <a:solidFill>
                            <a:srgbClr val="0C343D"/>
                          </a:solidFill>
                          <a:latin typeface="Oswald"/>
                          <a:ea typeface="Oswald"/>
                          <a:cs typeface="Oswald"/>
                        </a:rPr>
                        <a:t>Réduit</a:t>
                      </a:r>
                      <a:endParaRPr lang="fr-CA" sz="700" noProof="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fr-CA" sz="700" noProof="0" dirty="0">
                          <a:solidFill>
                            <a:srgbClr val="0C343D"/>
                          </a:solidFill>
                          <a:latin typeface="Oswald"/>
                          <a:ea typeface="Oswald"/>
                          <a:cs typeface="Oswald"/>
                        </a:rPr>
                        <a:t>Similaire</a:t>
                      </a:r>
                      <a:r>
                        <a:rPr lang="fr-CA" sz="700" noProof="0" dirty="0">
                          <a:solidFill>
                            <a:srgbClr val="0C343D"/>
                          </a:solidFill>
                          <a:latin typeface="Oswald"/>
                          <a:ea typeface="Oswald"/>
                          <a:cs typeface="Oswald"/>
                          <a:sym typeface="Oswald"/>
                        </a:rPr>
                        <a:t> </a:t>
                      </a:r>
                      <a:r>
                        <a:rPr lang="fr-CA" sz="700" noProof="0" dirty="0">
                          <a:solidFill>
                            <a:srgbClr val="0C343D"/>
                          </a:solidFill>
                          <a:latin typeface="Oswald"/>
                          <a:ea typeface="Oswald"/>
                          <a:cs typeface="Oswald"/>
                        </a:rPr>
                        <a:t>ou</a:t>
                      </a:r>
                      <a:r>
                        <a:rPr lang="fr-CA" sz="700" noProof="0" dirty="0">
                          <a:solidFill>
                            <a:srgbClr val="0C343D"/>
                          </a:solidFill>
                          <a:latin typeface="Oswald"/>
                          <a:ea typeface="Oswald"/>
                          <a:cs typeface="Oswald"/>
                          <a:sym typeface="Oswald"/>
                        </a:rPr>
                        <a:t> </a:t>
                      </a:r>
                      <a:r>
                        <a:rPr lang="fr-CA" sz="700" noProof="0" dirty="0">
                          <a:solidFill>
                            <a:srgbClr val="0C343D"/>
                          </a:solidFill>
                          <a:latin typeface="Oswald"/>
                          <a:ea typeface="Oswald"/>
                          <a:cs typeface="Oswald"/>
                        </a:rPr>
                        <a:t>plus élevé qu'avant la participation au programme</a:t>
                      </a:r>
                      <a:endParaRPr lang="fr-CA" sz="700" noProof="0" dirty="0">
                        <a:solidFill>
                          <a:srgbClr val="0C343D"/>
                        </a:solidFill>
                        <a:latin typeface="Oswald"/>
                        <a:ea typeface="Oswald"/>
                        <a:cs typeface="Oswald"/>
                        <a:sym typeface="Oswald"/>
                      </a:endParaRPr>
                    </a:p>
                  </a:txBody>
                  <a:tcPr marL="40380" marR="40380" marT="40380" marB="4038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CCCCCC"/>
                      </a:solidFill>
                      <a:prstDash val="solid"/>
                      <a:round/>
                      <a:headEnd type="none" w="sm" len="sm"/>
                      <a:tailEnd type="none" w="sm" len="sm"/>
                    </a:lnT>
                    <a:lnB w="12700" cap="flat" cmpd="sng">
                      <a:solidFill>
                        <a:srgbClr val="CCCCCC"/>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4" name="Google Shape;774;p100"/>
          <p:cNvSpPr txBox="1">
            <a:spLocks noGrp="1"/>
          </p:cNvSpPr>
          <p:nvPr>
            <p:ph type="sldNum" sz="quarter" idx="12"/>
          </p:nvPr>
        </p:nvSpPr>
        <p:spPr>
          <a:xfrm>
            <a:off x="0" y="4868668"/>
            <a:ext cx="2057400" cy="273844"/>
          </a:xfrm>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86</a:t>
            </a:fld>
            <a:endParaRPr lang="en" sz="200"/>
          </a:p>
        </p:txBody>
      </p:sp>
      <p:sp>
        <p:nvSpPr>
          <p:cNvPr id="772" name="Google Shape;772;p100"/>
          <p:cNvSpPr txBox="1">
            <a:spLocks noGrp="1"/>
          </p:cNvSpPr>
          <p:nvPr>
            <p:ph type="title"/>
          </p:nvPr>
        </p:nvSpPr>
        <p:spPr/>
        <p:txBody>
          <a:bodyPr spcFirstLastPara="1" lIns="91425" tIns="91425" rIns="91425" bIns="91425" anchor="ctr" anchorCtr="0">
            <a:normAutofit/>
          </a:bodyPr>
          <a:lstStyle/>
          <a:p>
            <a:r>
              <a:rPr lang="en" b="1" dirty="0"/>
              <a:t>Assurances collectives</a:t>
            </a:r>
            <a:endParaRPr lang="fr-CA" b="1"/>
          </a:p>
        </p:txBody>
      </p:sp>
      <p:graphicFrame>
        <p:nvGraphicFramePr>
          <p:cNvPr id="776" name="Google Shape;773;p100">
            <a:extLst>
              <a:ext uri="{FF2B5EF4-FFF2-40B4-BE49-F238E27FC236}">
                <a16:creationId xmlns:a16="http://schemas.microsoft.com/office/drawing/2014/main" id="{BD79156E-0423-9D38-B1F1-99E26E8DCA73}"/>
              </a:ext>
            </a:extLst>
          </p:cNvPr>
          <p:cNvGraphicFramePr>
            <a:graphicFrameLocks noGrp="1"/>
          </p:cNvGraphicFramePr>
          <p:nvPr>
            <p:ph sz="half" idx="1"/>
            <p:extLst>
              <p:ext uri="{D42A27DB-BD31-4B8C-83A1-F6EECF244321}">
                <p14:modId xmlns:p14="http://schemas.microsoft.com/office/powerpoint/2010/main" val="938991309"/>
              </p:ext>
            </p:extLst>
          </p:nvPr>
        </p:nvGraphicFramePr>
        <p:xfrm>
          <a:off x="628650" y="1370013"/>
          <a:ext cx="7886700" cy="326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778"/>
        <p:cNvGrpSpPr/>
        <p:nvPr/>
      </p:nvGrpSpPr>
      <p:grpSpPr>
        <a:xfrm>
          <a:off x="0" y="0"/>
          <a:ext cx="0" cy="0"/>
          <a:chOff x="0" y="0"/>
          <a:chExt cx="0" cy="0"/>
        </a:xfrm>
      </p:grpSpPr>
      <p:sp>
        <p:nvSpPr>
          <p:cNvPr id="779" name="Google Shape;779;p101"/>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en"/>
              <a:t>Description – Assurances collectives </a:t>
            </a:r>
            <a:endParaRPr/>
          </a:p>
        </p:txBody>
      </p:sp>
      <p:sp>
        <p:nvSpPr>
          <p:cNvPr id="780" name="Google Shape;780;p10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87</a:t>
            </a:fld>
            <a:endParaRPr>
              <a:latin typeface="Oswald"/>
              <a:ea typeface="Oswald"/>
              <a:cs typeface="Oswald"/>
              <a:sym typeface="Oswald"/>
            </a:endParaRPr>
          </a:p>
        </p:txBody>
      </p:sp>
      <p:sp>
        <p:nvSpPr>
          <p:cNvPr id="781" name="Google Shape;781;p101"/>
          <p:cNvSpPr txBox="1"/>
          <p:nvPr/>
        </p:nvSpPr>
        <p:spPr>
          <a:xfrm>
            <a:off x="646050" y="1471625"/>
            <a:ext cx="7852200" cy="3357600"/>
          </a:xfrm>
          <a:prstGeom prst="rect">
            <a:avLst/>
          </a:prstGeom>
          <a:noFill/>
          <a:ln>
            <a:noFill/>
          </a:ln>
        </p:spPr>
        <p:txBody>
          <a:bodyPr spcFirstLastPara="1" wrap="square" lIns="91425" tIns="91425" rIns="91425" bIns="91425" anchor="ctr" anchorCtr="0">
            <a:noAutofit/>
          </a:bodyPr>
          <a:lstStyle/>
          <a:p>
            <a:pPr marL="457200" indent="-368300">
              <a:buClr>
                <a:schemeClr val="lt1"/>
              </a:buClr>
              <a:buSzPts val="2200"/>
              <a:buFont typeface="Oswald"/>
              <a:buChar char="●"/>
            </a:pPr>
            <a:r>
              <a:rPr lang="fr-CA" sz="2200" dirty="0">
                <a:solidFill>
                  <a:schemeClr val="lt1"/>
                </a:solidFill>
                <a:latin typeface="Oswald"/>
                <a:ea typeface="Oswald"/>
                <a:cs typeface="Oswald"/>
                <a:sym typeface="Oswald"/>
              </a:rPr>
              <a:t>L'assurance collective est offerte par l'Association des retraitées et retraités de l’enseignement FNEEQ (AREF) </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L'</a:t>
            </a:r>
            <a:r>
              <a:rPr lang="fr-CA" sz="2200" dirty="0" err="1">
                <a:solidFill>
                  <a:schemeClr val="lt1"/>
                </a:solidFill>
                <a:latin typeface="Oswald"/>
                <a:ea typeface="Oswald"/>
                <a:cs typeface="Oswald"/>
                <a:sym typeface="Oswald"/>
              </a:rPr>
              <a:t>enseignant-e</a:t>
            </a:r>
            <a:r>
              <a:rPr lang="fr-CA" sz="2200" dirty="0">
                <a:solidFill>
                  <a:schemeClr val="lt1"/>
                </a:solidFill>
                <a:latin typeface="Oswald"/>
                <a:ea typeface="Oswald"/>
                <a:cs typeface="Oswald"/>
                <a:sym typeface="Oswald"/>
              </a:rPr>
              <a:t> doit s'inscrire à l'assurance médicaments de la RAMQ </a:t>
            </a:r>
            <a:endParaRPr lang="fr-CA" sz="2200" dirty="0">
              <a:solidFill>
                <a:schemeClr val="lt1"/>
              </a:solidFill>
              <a:latin typeface="Oswald"/>
              <a:ea typeface="Oswald"/>
              <a:cs typeface="Oswald"/>
            </a:endParaRPr>
          </a:p>
          <a:p>
            <a:pPr marL="457200" indent="-368300">
              <a:spcBef>
                <a:spcPts val="1000"/>
              </a:spcBef>
              <a:buClr>
                <a:schemeClr val="lt1"/>
              </a:buClr>
              <a:buSzPts val="2200"/>
              <a:buFont typeface="Oswald"/>
              <a:buChar char="●"/>
            </a:pPr>
            <a:r>
              <a:rPr lang="fr-CA" sz="2200" dirty="0">
                <a:solidFill>
                  <a:schemeClr val="lt1"/>
                </a:solidFill>
                <a:latin typeface="Oswald"/>
                <a:ea typeface="Oswald"/>
                <a:cs typeface="Oswald"/>
                <a:sym typeface="Oswald"/>
              </a:rPr>
              <a:t>L'assurance collective offre une couverture complémentaire pour les médicaments et une couverture d’assurance vie</a:t>
            </a:r>
            <a:endParaRPr lang="fr-CA" sz="2200" dirty="0">
              <a:solidFill>
                <a:schemeClr val="lt1"/>
              </a:solidFill>
              <a:latin typeface="Oswald"/>
              <a:ea typeface="Oswald"/>
              <a:cs typeface="Oswald"/>
            </a:endParaRPr>
          </a:p>
          <a:p>
            <a:pPr marL="457200" indent="-368300">
              <a:spcBef>
                <a:spcPts val="1000"/>
              </a:spcBef>
              <a:spcAft>
                <a:spcPts val="1000"/>
              </a:spcAft>
              <a:buClr>
                <a:schemeClr val="lt1"/>
              </a:buClr>
              <a:buSzPts val="2200"/>
              <a:buFont typeface="Oswald"/>
              <a:buChar char="●"/>
            </a:pPr>
            <a:r>
              <a:rPr lang="fr-CA" sz="2200" dirty="0">
                <a:solidFill>
                  <a:schemeClr val="lt1"/>
                </a:solidFill>
                <a:latin typeface="Oswald"/>
                <a:ea typeface="Oswald"/>
                <a:cs typeface="Oswald"/>
                <a:sym typeface="Oswald"/>
              </a:rPr>
              <a:t>La police couvre notamment les services de professionnels, l'assurance voyage, l'hospitalisation (la description complète est disponible </a:t>
            </a:r>
            <a:r>
              <a:rPr lang="fr-CA" sz="2200" dirty="0">
                <a:solidFill>
                  <a:schemeClr val="lt1"/>
                </a:solidFill>
                <a:latin typeface="Oswald"/>
                <a:ea typeface="Oswald"/>
                <a:cs typeface="Oswald"/>
                <a:sym typeface="Oswald"/>
                <a:hlinkClick r:id="rId3"/>
              </a:rPr>
              <a:t>sur le site de </a:t>
            </a:r>
            <a:r>
              <a:rPr lang="fr-CA" sz="2200" dirty="0" err="1">
                <a:solidFill>
                  <a:schemeClr val="lt1"/>
                </a:solidFill>
                <a:latin typeface="Oswald"/>
                <a:ea typeface="Oswald"/>
                <a:cs typeface="Oswald"/>
                <a:sym typeface="Oswald"/>
                <a:hlinkClick r:id="rId3"/>
              </a:rPr>
              <a:t>Beneva</a:t>
            </a:r>
            <a:r>
              <a:rPr lang="fr-CA" sz="2200" dirty="0">
                <a:solidFill>
                  <a:schemeClr val="lt1"/>
                </a:solidFill>
                <a:latin typeface="Oswald"/>
                <a:ea typeface="Oswald"/>
                <a:cs typeface="Oswald"/>
                <a:sym typeface="Oswald"/>
              </a:rPr>
              <a:t> : Contrat 001011)</a:t>
            </a:r>
            <a:endParaRPr lang="fr-CA" sz="22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1">
                                            <p:txEl>
                                              <p:pRg st="1" end="1"/>
                                            </p:txEl>
                                          </p:spTgt>
                                        </p:tgtEl>
                                        <p:attrNameLst>
                                          <p:attrName>style.visibility</p:attrName>
                                        </p:attrNameLst>
                                      </p:cBhvr>
                                      <p:to>
                                        <p:strVal val="visible"/>
                                      </p:to>
                                    </p:set>
                                    <p:animEffect transition="in" filter="fade">
                                      <p:cBhvr>
                                        <p:cTn id="7" dur="500"/>
                                        <p:tgtEl>
                                          <p:spTgt spid="78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1">
                                            <p:txEl>
                                              <p:pRg st="2" end="2"/>
                                            </p:txEl>
                                          </p:spTgt>
                                        </p:tgtEl>
                                        <p:attrNameLst>
                                          <p:attrName>style.visibility</p:attrName>
                                        </p:attrNameLst>
                                      </p:cBhvr>
                                      <p:to>
                                        <p:strVal val="visible"/>
                                      </p:to>
                                    </p:set>
                                    <p:animEffect transition="in" filter="fade">
                                      <p:cBhvr>
                                        <p:cTn id="12" dur="500"/>
                                        <p:tgtEl>
                                          <p:spTgt spid="78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1">
                                            <p:txEl>
                                              <p:pRg st="3" end="3"/>
                                            </p:txEl>
                                          </p:spTgt>
                                        </p:tgtEl>
                                        <p:attrNameLst>
                                          <p:attrName>style.visibility</p:attrName>
                                        </p:attrNameLst>
                                      </p:cBhvr>
                                      <p:to>
                                        <p:strVal val="visible"/>
                                      </p:to>
                                    </p:set>
                                    <p:animEffect transition="in" filter="fade">
                                      <p:cBhvr>
                                        <p:cTn id="17" dur="500"/>
                                        <p:tgtEl>
                                          <p:spTgt spid="78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785"/>
        <p:cNvGrpSpPr/>
        <p:nvPr/>
      </p:nvGrpSpPr>
      <p:grpSpPr>
        <a:xfrm>
          <a:off x="0" y="0"/>
          <a:ext cx="0" cy="0"/>
          <a:chOff x="0" y="0"/>
          <a:chExt cx="0" cy="0"/>
        </a:xfrm>
      </p:grpSpPr>
      <p:sp>
        <p:nvSpPr>
          <p:cNvPr id="786" name="Google Shape;786;p102"/>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a:t>Admissibilité- Assurances collectives</a:t>
            </a:r>
          </a:p>
        </p:txBody>
      </p:sp>
      <p:sp>
        <p:nvSpPr>
          <p:cNvPr id="787" name="Google Shape;787;p10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88</a:t>
            </a:fld>
            <a:endParaRPr>
              <a:latin typeface="Oswald"/>
              <a:ea typeface="Oswald"/>
              <a:cs typeface="Oswald"/>
              <a:sym typeface="Oswald"/>
            </a:endParaRPr>
          </a:p>
        </p:txBody>
      </p:sp>
      <p:sp>
        <p:nvSpPr>
          <p:cNvPr id="788" name="Google Shape;788;p102"/>
          <p:cNvSpPr txBox="1"/>
          <p:nvPr/>
        </p:nvSpPr>
        <p:spPr>
          <a:xfrm>
            <a:off x="646050" y="1471625"/>
            <a:ext cx="7852200" cy="33576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Être </a:t>
            </a:r>
            <a:r>
              <a:rPr lang="fr-CA" sz="2400" dirty="0" err="1">
                <a:solidFill>
                  <a:schemeClr val="lt1"/>
                </a:solidFill>
                <a:latin typeface="Oswald"/>
                <a:ea typeface="Oswald"/>
                <a:cs typeface="Oswald"/>
                <a:sym typeface="Oswald"/>
              </a:rPr>
              <a:t>retraité-e</a:t>
            </a:r>
            <a:r>
              <a:rPr lang="fr-CA" sz="2400" dirty="0">
                <a:solidFill>
                  <a:schemeClr val="lt1"/>
                </a:solidFill>
                <a:latin typeface="Oswald"/>
                <a:ea typeface="Oswald"/>
                <a:cs typeface="Oswald"/>
                <a:sym typeface="Oswald"/>
              </a:rPr>
              <a:t> de la FNEEQ et membre de l'AREF (frais de 30 $ par an pour être membre) </a:t>
            </a:r>
          </a:p>
          <a:p>
            <a:pPr marL="76200">
              <a:buClr>
                <a:schemeClr val="lt1"/>
              </a:buClr>
              <a:buSzPts val="2400"/>
            </a:pPr>
            <a:endParaRPr lang="fr-CA" sz="2400" dirty="0">
              <a:solidFill>
                <a:schemeClr val="lt1"/>
              </a:solidFill>
              <a:latin typeface="Oswald"/>
              <a:ea typeface="Oswald"/>
              <a:cs typeface="Oswald"/>
            </a:endParaRPr>
          </a:p>
          <a:p>
            <a:pPr marL="457200" indent="-381000">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Le formulaire d'adhésion à l'AREF  et le formulaire d’adhésion à l’assurance sont disponibles sur leur site web </a:t>
            </a:r>
            <a:r>
              <a:rPr lang="fr-CA" sz="2400" dirty="0">
                <a:solidFill>
                  <a:schemeClr val="accent2"/>
                </a:solidFill>
                <a:latin typeface="Oswald"/>
                <a:ea typeface="Oswald"/>
                <a:cs typeface="Oswald"/>
                <a:sym typeface="Oswald"/>
                <a:hlinkClick r:id="rId3"/>
              </a:rPr>
              <a:t>www.aref-neq.ca</a:t>
            </a:r>
            <a:r>
              <a:rPr lang="fr-CA" sz="2400" dirty="0">
                <a:solidFill>
                  <a:schemeClr val="lt1"/>
                </a:solidFill>
                <a:latin typeface="Oswald"/>
                <a:ea typeface="Oswald"/>
                <a:cs typeface="Oswald"/>
                <a:sym typeface="Oswald"/>
                <a:hlinkClick r:id="rId3"/>
              </a:rPr>
              <a:t> </a:t>
            </a:r>
            <a:endParaRPr lang="fr-CA" sz="2400" dirty="0">
              <a:solidFill>
                <a:schemeClr val="lt1"/>
              </a:solidFill>
              <a:latin typeface="Oswald"/>
              <a:ea typeface="Oswald"/>
              <a:cs typeface="Oswald"/>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792"/>
        <p:cNvGrpSpPr/>
        <p:nvPr/>
      </p:nvGrpSpPr>
      <p:grpSpPr>
        <a:xfrm>
          <a:off x="0" y="0"/>
          <a:ext cx="0" cy="0"/>
          <a:chOff x="0" y="0"/>
          <a:chExt cx="0" cy="0"/>
        </a:xfrm>
      </p:grpSpPr>
      <p:sp>
        <p:nvSpPr>
          <p:cNvPr id="793" name="Google Shape;793;p103"/>
          <p:cNvSpPr txBox="1">
            <a:spLocks noGrp="1"/>
          </p:cNvSpPr>
          <p:nvPr>
            <p:ph type="title"/>
          </p:nvPr>
        </p:nvSpPr>
        <p:spPr>
          <a:xfrm>
            <a:off x="645900" y="513550"/>
            <a:ext cx="7852200" cy="861000"/>
          </a:xfrm>
          <a:prstGeom prst="rect">
            <a:avLst/>
          </a:prstGeom>
          <a:solidFill>
            <a:schemeClr val="lt1"/>
          </a:solidFill>
        </p:spPr>
        <p:txBody>
          <a:bodyPr spcFirstLastPara="1" wrap="square" lIns="91425" tIns="91425" rIns="91425" bIns="91425" anchor="ctr" anchorCtr="0">
            <a:noAutofit/>
          </a:bodyPr>
          <a:lstStyle/>
          <a:p>
            <a:r>
              <a:rPr lang="fr-CA"/>
              <a:t>Faire une demande – Assurances collectives </a:t>
            </a:r>
          </a:p>
        </p:txBody>
      </p:sp>
      <p:sp>
        <p:nvSpPr>
          <p:cNvPr id="794" name="Google Shape;794;p10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latin typeface="Oswald"/>
                <a:ea typeface="Oswald"/>
                <a:cs typeface="Oswald"/>
                <a:sym typeface="Oswald"/>
              </a:rPr>
              <a:t>89</a:t>
            </a:fld>
            <a:endParaRPr>
              <a:latin typeface="Oswald"/>
              <a:ea typeface="Oswald"/>
              <a:cs typeface="Oswald"/>
              <a:sym typeface="Oswald"/>
            </a:endParaRPr>
          </a:p>
        </p:txBody>
      </p:sp>
      <p:sp>
        <p:nvSpPr>
          <p:cNvPr id="795" name="Google Shape;795;p103"/>
          <p:cNvSpPr txBox="1"/>
          <p:nvPr/>
        </p:nvSpPr>
        <p:spPr>
          <a:xfrm>
            <a:off x="646050" y="1471625"/>
            <a:ext cx="7852200" cy="3357600"/>
          </a:xfrm>
          <a:prstGeom prst="rect">
            <a:avLst/>
          </a:prstGeom>
          <a:noFill/>
          <a:ln>
            <a:noFill/>
          </a:ln>
        </p:spPr>
        <p:txBody>
          <a:bodyPr spcFirstLastPara="1" wrap="square" lIns="91425" tIns="91425" rIns="91425" bIns="91425" anchor="ctr" anchorCtr="0">
            <a:noAutofit/>
          </a:bodyPr>
          <a:lstStyle/>
          <a:p>
            <a:pPr marL="457200" indent="-381000">
              <a:buClr>
                <a:schemeClr val="lt1"/>
              </a:buClr>
              <a:buSzPts val="2400"/>
              <a:buFont typeface="Oswald"/>
              <a:buChar char="●"/>
            </a:pPr>
            <a:r>
              <a:rPr lang="fr-CA" sz="2400" dirty="0">
                <a:solidFill>
                  <a:schemeClr val="lt1"/>
                </a:solidFill>
                <a:latin typeface="Oswald"/>
                <a:ea typeface="Oswald"/>
                <a:cs typeface="Oswald"/>
                <a:sym typeface="Oswald"/>
              </a:rPr>
              <a:t>Remplir le formulaire </a:t>
            </a:r>
            <a:r>
              <a:rPr lang="fr-CA" sz="2400" i="1" dirty="0">
                <a:solidFill>
                  <a:schemeClr val="lt1"/>
                </a:solidFill>
                <a:latin typeface="Oswald"/>
                <a:ea typeface="Oswald"/>
                <a:cs typeface="Oswald"/>
                <a:sym typeface="Oswald"/>
              </a:rPr>
              <a:t>Adhésion à l’assurance collective</a:t>
            </a:r>
            <a:r>
              <a:rPr lang="fr-CA" sz="2400" dirty="0">
                <a:solidFill>
                  <a:schemeClr val="lt1"/>
                </a:solidFill>
                <a:latin typeface="Oswald"/>
                <a:ea typeface="Oswald"/>
                <a:cs typeface="Oswald"/>
                <a:sym typeface="Oswald"/>
              </a:rPr>
              <a:t> (disponible sur le site de l'AREF et celui de </a:t>
            </a:r>
            <a:r>
              <a:rPr lang="fr-CA" sz="2400" dirty="0" err="1">
                <a:solidFill>
                  <a:schemeClr val="lt1"/>
                </a:solidFill>
                <a:latin typeface="Oswald"/>
                <a:ea typeface="Oswald"/>
                <a:cs typeface="Oswald"/>
                <a:sym typeface="Oswald"/>
              </a:rPr>
              <a:t>Beneva</a:t>
            </a:r>
            <a:r>
              <a:rPr lang="fr-CA" sz="2400" dirty="0">
                <a:solidFill>
                  <a:schemeClr val="lt1"/>
                </a:solidFill>
                <a:latin typeface="Oswald"/>
                <a:ea typeface="Oswald"/>
                <a:cs typeface="Oswald"/>
                <a:sym typeface="Oswald"/>
              </a:rPr>
              <a:t>)</a:t>
            </a:r>
          </a:p>
          <a:p>
            <a:pPr marL="76200">
              <a:buClr>
                <a:schemeClr val="lt1"/>
              </a:buClr>
              <a:buSzPts val="2400"/>
            </a:pPr>
            <a:endParaRPr lang="fr-CA" sz="2400" dirty="0">
              <a:solidFill>
                <a:schemeClr val="lt1"/>
              </a:solidFill>
              <a:latin typeface="Oswald"/>
              <a:ea typeface="Oswald"/>
              <a:cs typeface="Oswald"/>
            </a:endParaRPr>
          </a:p>
          <a:p>
            <a:pPr marL="457200" indent="-381000">
              <a:spcBef>
                <a:spcPts val="1000"/>
              </a:spcBef>
              <a:spcAft>
                <a:spcPts val="1000"/>
              </a:spcAft>
              <a:buClr>
                <a:schemeClr val="lt1"/>
              </a:buClr>
              <a:buSzPts val="2400"/>
              <a:buFont typeface="Oswald"/>
              <a:buChar char="●"/>
            </a:pPr>
            <a:r>
              <a:rPr lang="fr-CA" sz="2400" dirty="0">
                <a:solidFill>
                  <a:schemeClr val="lt1"/>
                </a:solidFill>
                <a:latin typeface="Oswald"/>
                <a:ea typeface="Oswald"/>
                <a:cs typeface="Oswald"/>
                <a:sym typeface="Oswald"/>
              </a:rPr>
              <a:t>Doit être faite par courriel ou par la poste </a:t>
            </a:r>
            <a:r>
              <a:rPr lang="fr-CA" sz="2400" b="1" dirty="0">
                <a:solidFill>
                  <a:schemeClr val="lt1"/>
                </a:solidFill>
                <a:latin typeface="Oswald"/>
                <a:ea typeface="Oswald"/>
                <a:cs typeface="Oswald"/>
                <a:sym typeface="Oswald"/>
              </a:rPr>
              <a:t>au plus tard 30 jours suivant le début de la retraite</a:t>
            </a:r>
            <a:r>
              <a:rPr lang="fr-CA" sz="2400" dirty="0">
                <a:solidFill>
                  <a:schemeClr val="lt1"/>
                </a:solidFill>
                <a:latin typeface="Oswald"/>
                <a:ea typeface="Oswald"/>
                <a:cs typeface="Oswald"/>
                <a:sym typeface="Oswald"/>
              </a:rPr>
              <a:t> (il n'est plus possible d'adhérer par la suite, sauf en cas de retour d’exemption)</a:t>
            </a:r>
            <a:endParaRPr lang="fr-CA" sz="2400" dirty="0">
              <a:solidFill>
                <a:schemeClr val="lt1"/>
              </a:solidFill>
              <a:latin typeface="Oswald"/>
              <a:ea typeface="Oswald"/>
              <a:cs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5">
                                            <p:txEl>
                                              <p:pRg st="2" end="2"/>
                                            </p:txEl>
                                          </p:spTgt>
                                        </p:tgtEl>
                                        <p:attrNameLst>
                                          <p:attrName>style.visibility</p:attrName>
                                        </p:attrNameLst>
                                      </p:cBhvr>
                                      <p:to>
                                        <p:strVal val="visible"/>
                                      </p:to>
                                    </p:set>
                                    <p:animEffect transition="in" filter="fade">
                                      <p:cBhvr>
                                        <p:cTn id="7" dur="500"/>
                                        <p:tgtEl>
                                          <p:spTgt spid="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04"/>
          <p:cNvSpPr txBox="1">
            <a:spLocks noGrp="1"/>
          </p:cNvSpPr>
          <p:nvPr>
            <p:ph type="title"/>
          </p:nvPr>
        </p:nvSpPr>
        <p:spPr/>
        <p:txBody>
          <a:bodyPr spcFirstLastPara="1" lIns="91425" tIns="91425" rIns="91425" bIns="91425" anchor="ctr" anchorCtr="0">
            <a:normAutofit/>
          </a:bodyPr>
          <a:lstStyle/>
          <a:p>
            <a:r>
              <a:rPr lang="fr-CA" dirty="0"/>
              <a:t>Autres ressources</a:t>
            </a:r>
          </a:p>
        </p:txBody>
      </p:sp>
      <p:sp>
        <p:nvSpPr>
          <p:cNvPr id="801" name="Google Shape;801;p104"/>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90</a:t>
            </a:fld>
            <a:endParaRPr lang="en" sz="200"/>
          </a:p>
        </p:txBody>
      </p:sp>
      <p:sp>
        <p:nvSpPr>
          <p:cNvPr id="802" name="Google Shape;802;p104"/>
          <p:cNvSpPr txBox="1">
            <a:spLocks noGrp="1"/>
          </p:cNvSpPr>
          <p:nvPr>
            <p:ph sz="half" idx="1"/>
          </p:nvPr>
        </p:nvSpPr>
        <p:spPr>
          <a:xfrm>
            <a:off x="1085850" y="939998"/>
            <a:ext cx="7429500" cy="3928670"/>
          </a:xfrm>
        </p:spPr>
        <p:txBody>
          <a:bodyPr spcFirstLastPara="1" lIns="91425" tIns="91425" rIns="91425" bIns="91425" anchorCtr="0">
            <a:normAutofit lnSpcReduction="10000"/>
          </a:bodyPr>
          <a:lstStyle/>
          <a:p>
            <a:pPr marL="0" lvl="0" indent="0" rtl="0">
              <a:spcBef>
                <a:spcPts val="0"/>
              </a:spcBef>
              <a:spcAft>
                <a:spcPts val="0"/>
              </a:spcAft>
              <a:buNone/>
            </a:pPr>
            <a:endParaRPr lang="fr-CA" sz="1900" dirty="0"/>
          </a:p>
          <a:p>
            <a:pPr indent="-374650">
              <a:buSzPts val="2300"/>
              <a:buFont typeface="Oswald"/>
              <a:buChar char="●"/>
            </a:pPr>
            <a:r>
              <a:rPr lang="fr-CA" sz="1900" b="1" dirty="0"/>
              <a:t>REER, CELI et autres stratégies d'investissement personnel</a:t>
            </a:r>
          </a:p>
          <a:p>
            <a:pPr lvl="1" indent="-349250">
              <a:spcBef>
                <a:spcPts val="0"/>
              </a:spcBef>
              <a:buClr>
                <a:schemeClr val="lt2"/>
              </a:buClr>
              <a:buSzPts val="1900"/>
              <a:buFont typeface="Oswald"/>
              <a:buChar char="○"/>
            </a:pPr>
            <a:r>
              <a:rPr lang="fr-CA" sz="1900" dirty="0"/>
              <a:t>« </a:t>
            </a:r>
            <a:r>
              <a:rPr lang="fr-CA" sz="1900" dirty="0">
                <a:hlinkClick r:id="rId3"/>
              </a:rPr>
              <a:t>Guide de la planification financière de la retraite </a:t>
            </a:r>
            <a:r>
              <a:rPr lang="fr-CA" sz="1900" dirty="0"/>
              <a:t>- Édition 2021-2022 » par </a:t>
            </a:r>
            <a:r>
              <a:rPr lang="fr-CA" sz="1900" dirty="0" err="1"/>
              <a:t>Éducepargne</a:t>
            </a:r>
            <a:r>
              <a:rPr lang="fr-CA" sz="1900" dirty="0"/>
              <a:t> (disponible en ligne)</a:t>
            </a:r>
          </a:p>
          <a:p>
            <a:pPr indent="-374650">
              <a:spcBef>
                <a:spcPts val="1000"/>
              </a:spcBef>
              <a:buSzPts val="2300"/>
              <a:buFont typeface="Oswald"/>
              <a:buChar char="●"/>
            </a:pPr>
            <a:r>
              <a:rPr lang="fr-CA" sz="1900" b="1" dirty="0"/>
              <a:t>Fonds de travailleurs (</a:t>
            </a:r>
            <a:r>
              <a:rPr lang="fr-CA" sz="1900" b="1" dirty="0" err="1"/>
              <a:t>Fondaction</a:t>
            </a:r>
            <a:r>
              <a:rPr lang="fr-CA" sz="1900" b="1" dirty="0"/>
              <a:t>, Fonds de solidarité FTQ)</a:t>
            </a:r>
          </a:p>
          <a:p>
            <a:pPr marL="914400" lvl="1" indent="-349250" rtl="0">
              <a:spcBef>
                <a:spcPts val="0"/>
              </a:spcBef>
              <a:spcAft>
                <a:spcPts val="0"/>
              </a:spcAft>
              <a:buClr>
                <a:schemeClr val="lt2"/>
              </a:buClr>
              <a:buSzPts val="1900"/>
              <a:buFont typeface="Oswald"/>
              <a:buChar char="○"/>
            </a:pPr>
            <a:r>
              <a:rPr lang="fr-CA" sz="1900" dirty="0">
                <a:hlinkClick r:id="rId4"/>
              </a:rPr>
              <a:t>fondaction.com</a:t>
            </a:r>
            <a:r>
              <a:rPr lang="fr-CA" sz="1900" dirty="0"/>
              <a:t>, </a:t>
            </a:r>
            <a:r>
              <a:rPr lang="fr-CA" sz="1900" dirty="0">
                <a:hlinkClick r:id="rId5"/>
              </a:rPr>
              <a:t>fondsftq.com</a:t>
            </a:r>
            <a:endParaRPr lang="fr-CA" sz="1900" dirty="0"/>
          </a:p>
          <a:p>
            <a:pPr indent="-374650">
              <a:spcBef>
                <a:spcPts val="1000"/>
              </a:spcBef>
              <a:buSzPts val="2300"/>
              <a:buFont typeface="Oswald"/>
              <a:buChar char="●"/>
            </a:pPr>
            <a:r>
              <a:rPr lang="fr-CA" sz="1900" b="1" dirty="0"/>
              <a:t>Pension pour le conjoint survivant</a:t>
            </a:r>
          </a:p>
          <a:p>
            <a:pPr lvl="1" indent="-374650">
              <a:spcBef>
                <a:spcPts val="0"/>
              </a:spcBef>
              <a:buClr>
                <a:schemeClr val="lt2"/>
              </a:buClr>
              <a:buSzPts val="2300"/>
              <a:buFont typeface="Oswald"/>
              <a:buChar char="○"/>
            </a:pPr>
            <a:r>
              <a:rPr lang="fr-CA" sz="1900" i="1" dirty="0">
                <a:hlinkClick r:id="rId6">
                  <a:extLst>
                    <a:ext uri="{A12FA001-AC4F-418D-AE19-62706E023703}">
                      <ahyp:hlinkClr xmlns:ahyp="http://schemas.microsoft.com/office/drawing/2018/hyperlinkcolor" val="tx"/>
                    </a:ext>
                  </a:extLst>
                </a:hlinkClick>
              </a:rPr>
              <a:t>« En cas de décès</a:t>
            </a:r>
            <a:r>
              <a:rPr lang="fr-CA" sz="1900" i="1" dirty="0"/>
              <a:t> »</a:t>
            </a:r>
            <a:r>
              <a:rPr lang="fr-CA" sz="1900" dirty="0"/>
              <a:t> - Section RREGOP du site de Retraite Québec</a:t>
            </a:r>
            <a:endParaRPr lang="fr-CA" sz="1900" u="sng" dirty="0"/>
          </a:p>
          <a:p>
            <a:pPr lvl="1" indent="-349250">
              <a:spcBef>
                <a:spcPts val="0"/>
              </a:spcBef>
              <a:buClr>
                <a:schemeClr val="lt2"/>
              </a:buClr>
              <a:buSzPts val="1900"/>
              <a:buFont typeface="Oswald"/>
              <a:buChar char="○"/>
            </a:pPr>
            <a:r>
              <a:rPr lang="fr-CA" sz="1900" i="1" dirty="0">
                <a:hlinkClick r:id="rId7">
                  <a:extLst>
                    <a:ext uri="{A12FA001-AC4F-418D-AE19-62706E023703}">
                      <ahyp:hlinkClr xmlns:ahyp="http://schemas.microsoft.com/office/drawing/2018/hyperlinkcolor" val="tx"/>
                    </a:ext>
                  </a:extLst>
                </a:hlinkClick>
              </a:rPr>
              <a:t>« Rente du conjoint survivant</a:t>
            </a:r>
            <a:r>
              <a:rPr lang="fr-CA" sz="1900" i="1" dirty="0"/>
              <a:t> »</a:t>
            </a:r>
            <a:r>
              <a:rPr lang="fr-CA" sz="1900" dirty="0"/>
              <a:t> - Section RRQ du site de </a:t>
            </a:r>
            <a:r>
              <a:rPr lang="fr-CA" sz="1900"/>
              <a:t>Retraite Québec</a:t>
            </a:r>
            <a:endParaRPr lang="fr-CA" sz="1900" dirty="0"/>
          </a:p>
          <a:p>
            <a:pPr indent="-374650">
              <a:spcBef>
                <a:spcPts val="1000"/>
              </a:spcBef>
              <a:buSzPts val="2300"/>
              <a:buFont typeface="Oswald"/>
              <a:buChar char="●"/>
            </a:pPr>
            <a:r>
              <a:rPr lang="fr-CA" sz="1900" b="1" dirty="0"/>
              <a:t>Conférences et </a:t>
            </a:r>
            <a:r>
              <a:rPr lang="fr-CA" sz="1900" b="1" dirty="0" err="1"/>
              <a:t>balados</a:t>
            </a:r>
            <a:r>
              <a:rPr lang="fr-CA" sz="1900" b="1" dirty="0"/>
              <a:t> de Retraite Québec</a:t>
            </a:r>
          </a:p>
          <a:p>
            <a:pPr lvl="1" indent="-374650">
              <a:spcBef>
                <a:spcPts val="0"/>
              </a:spcBef>
              <a:buClr>
                <a:schemeClr val="lt2"/>
              </a:buClr>
              <a:buSzPts val="2300"/>
              <a:buFont typeface="Oswald"/>
              <a:buChar char="○"/>
            </a:pPr>
            <a:r>
              <a:rPr lang="fr-CA" sz="1900" i="1" dirty="0">
                <a:hlinkClick r:id="rId8"/>
              </a:rPr>
              <a:t>https://www.rrq.gouv.qc.ca/fr/planification/conferences/Pages/conferences.aspx</a:t>
            </a:r>
            <a:r>
              <a:rPr lang="fr-CA" sz="1900" i="1" dirty="0"/>
              <a:t>  </a:t>
            </a:r>
            <a:endParaRPr lang="fr-CA" sz="19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8" name="Google Shape;808;p105"/>
          <p:cNvSpPr txBox="1">
            <a:spLocks noGrp="1"/>
          </p:cNvSpPr>
          <p:nvPr>
            <p:ph type="sldNum" sz="quarter" idx="12"/>
          </p:nvPr>
        </p:nvSpPr>
        <p:spPr/>
        <p:txBody>
          <a:bodyPr spcFirstLastPara="1" lIns="91425" tIns="91425" rIns="91425" bIns="91425" anchor="ctr" anchorCtr="0">
            <a:normAutofit fontScale="70000" lnSpcReduction="20000"/>
          </a:bodyPr>
          <a:lstStyle/>
          <a:p>
            <a:pPr marL="0" lvl="0" indent="0" algn="r" rtl="0">
              <a:lnSpc>
                <a:spcPct val="90000"/>
              </a:lnSpc>
              <a:spcBef>
                <a:spcPts val="0"/>
              </a:spcBef>
              <a:spcAft>
                <a:spcPts val="600"/>
              </a:spcAft>
              <a:buNone/>
            </a:pPr>
            <a:fld id="{00000000-1234-1234-1234-123412341234}" type="slidenum">
              <a:rPr lang="en" sz="200"/>
              <a:pPr marL="0" lvl="0" indent="0" algn="r" rtl="0">
                <a:lnSpc>
                  <a:spcPct val="90000"/>
                </a:lnSpc>
                <a:spcBef>
                  <a:spcPts val="0"/>
                </a:spcBef>
                <a:spcAft>
                  <a:spcPts val="600"/>
                </a:spcAft>
                <a:buNone/>
              </a:pPr>
              <a:t>91</a:t>
            </a:fld>
            <a:endParaRPr lang="en" sz="200"/>
          </a:p>
        </p:txBody>
      </p:sp>
      <p:sp>
        <p:nvSpPr>
          <p:cNvPr id="807" name="Google Shape;807;p105"/>
          <p:cNvSpPr txBox="1">
            <a:spLocks noGrp="1"/>
          </p:cNvSpPr>
          <p:nvPr>
            <p:ph sz="half" idx="1"/>
          </p:nvPr>
        </p:nvSpPr>
        <p:spPr>
          <a:xfrm>
            <a:off x="628650" y="939998"/>
            <a:ext cx="7886700" cy="3263504"/>
          </a:xfrm>
        </p:spPr>
        <p:txBody>
          <a:bodyPr spcFirstLastPara="1" lIns="91425" tIns="91425" rIns="91425" bIns="91425" anchorCtr="0">
            <a:normAutofit/>
          </a:bodyPr>
          <a:lstStyle/>
          <a:p>
            <a:pPr marL="0" lvl="0" indent="0" rtl="0">
              <a:spcBef>
                <a:spcPts val="0"/>
              </a:spcBef>
              <a:spcAft>
                <a:spcPts val="0"/>
              </a:spcAft>
              <a:buNone/>
            </a:pPr>
            <a:endParaRPr lang="fr-CA" dirty="0"/>
          </a:p>
          <a:p>
            <a:pPr marL="0" lvl="0" indent="0" rtl="0">
              <a:spcBef>
                <a:spcPts val="0"/>
              </a:spcBef>
              <a:spcAft>
                <a:spcPts val="0"/>
              </a:spcAft>
              <a:buNone/>
            </a:pPr>
            <a:endParaRPr lang="fr-CA" dirty="0"/>
          </a:p>
          <a:p>
            <a:pPr marL="0" lvl="0" indent="0" rtl="0">
              <a:spcBef>
                <a:spcPts val="0"/>
              </a:spcBef>
              <a:spcAft>
                <a:spcPts val="0"/>
              </a:spcAft>
              <a:buNone/>
            </a:pPr>
            <a:endParaRPr lang="fr-CA" dirty="0"/>
          </a:p>
          <a:p>
            <a:pPr marL="0" lvl="0" indent="0" algn="ctr" rtl="0">
              <a:spcBef>
                <a:spcPts val="0"/>
              </a:spcBef>
              <a:spcAft>
                <a:spcPts val="0"/>
              </a:spcAft>
              <a:buNone/>
            </a:pPr>
            <a:r>
              <a:rPr lang="fr-CA" sz="8800" dirty="0"/>
              <a:t>Questions?</a:t>
            </a:r>
          </a:p>
          <a:p>
            <a:pPr marL="0" lvl="0" indent="0" rtl="0">
              <a:spcBef>
                <a:spcPts val="0"/>
              </a:spcBef>
              <a:spcAft>
                <a:spcPts val="1600"/>
              </a:spcAft>
              <a:buNone/>
            </a:pPr>
            <a:endParaRPr lang="fr-CA" dirty="0"/>
          </a:p>
        </p:txBody>
      </p:sp>
    </p:spTree>
  </p:cSld>
  <p:clrMapOvr>
    <a:masterClrMapping/>
  </p:clrMapOvr>
</p:sld>
</file>

<file path=ppt/theme/theme1.xml><?xml version="1.0" encoding="utf-8"?>
<a:theme xmlns:a="http://schemas.openxmlformats.org/drawingml/2006/main" name="FNEEQ">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NEEQ" id="{37DCD851-B80D-40DE-B8B7-ADFB3A79EBA1}" vid="{D34E6253-0152-464A-A0CD-3FD4D768C405}"/>
    </a:ext>
  </a:extLst>
</a:theme>
</file>

<file path=ppt/theme/theme2.xml><?xml version="1.0" encoding="utf-8"?>
<a:theme xmlns:a="http://schemas.openxmlformats.org/drawingml/2006/main" name="1_FNEEQ">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NEEQ" id="{37DCD851-B80D-40DE-B8B7-ADFB3A79EBA1}" vid="{D34E6253-0152-464A-A0CD-3FD4D768C405}"/>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068fa33a-09da-4f7d-a782-380be483c564}" enabled="0" method="" siteId="{068fa33a-09da-4f7d-a782-380be483c564}" removed="1"/>
</clbl:labelList>
</file>

<file path=docProps/app.xml><?xml version="1.0" encoding="utf-8"?>
<Properties xmlns="http://schemas.openxmlformats.org/officeDocument/2006/extended-properties" xmlns:vt="http://schemas.openxmlformats.org/officeDocument/2006/docPropsVTypes">
  <Template>FNEEQ</Template>
  <TotalTime>1626</TotalTime>
  <Words>6168</Words>
  <Application>Microsoft Office PowerPoint</Application>
  <PresentationFormat>Affichage à l'écran (16:9)</PresentationFormat>
  <Paragraphs>737</Paragraphs>
  <Slides>91</Slides>
  <Notes>91</Notes>
  <HiddenSlides>1</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91</vt:i4>
      </vt:variant>
    </vt:vector>
  </HeadingPairs>
  <TitlesOfParts>
    <vt:vector size="100" baseType="lpstr">
      <vt:lpstr>Arial</vt:lpstr>
      <vt:lpstr>Calibri Light</vt:lpstr>
      <vt:lpstr>Oswald Medium</vt:lpstr>
      <vt:lpstr>Oswald</vt:lpstr>
      <vt:lpstr>Calibri</vt:lpstr>
      <vt:lpstr>Average</vt:lpstr>
      <vt:lpstr>Oswald,Sans-Serif</vt:lpstr>
      <vt:lpstr>FNEEQ</vt:lpstr>
      <vt:lpstr>1_FNEEQ</vt:lpstr>
      <vt:lpstr>Présentation sur la retraite 5 novembre 2025</vt:lpstr>
      <vt:lpstr>Aperçu</vt:lpstr>
      <vt:lpstr>Revenus de retraite</vt:lpstr>
      <vt:lpstr>Principales sources de revenus de retraite</vt:lpstr>
      <vt:lpstr>Sources de revenus disponibles selon l'âge</vt:lpstr>
      <vt:lpstr>Objectif 70 %</vt:lpstr>
      <vt:lpstr>Changements probables de vos dépenses à la retraite1</vt:lpstr>
      <vt:lpstr>PSV (Pension de la sécurité de vieillesse)</vt:lpstr>
      <vt:lpstr>QU'EST-CE QUE LA PSV?</vt:lpstr>
      <vt:lpstr>ADMISSIBILITÉ - PSV</vt:lpstr>
      <vt:lpstr>MONTANT - PSV</vt:lpstr>
      <vt:lpstr>MONTANT - PSV</vt:lpstr>
      <vt:lpstr>RÉDUCTION (impôt de récupération) - PSV</vt:lpstr>
      <vt:lpstr>Retarder sa PSV</vt:lpstr>
      <vt:lpstr>RRQ (Régime de rentes du Québec)</vt:lpstr>
      <vt:lpstr>Qu'est-ce que le RRQ?</vt:lpstr>
      <vt:lpstr>Cotisations - RRQ</vt:lpstr>
      <vt:lpstr>Régime supplémentaire - RRQ</vt:lpstr>
      <vt:lpstr>Depuis le 1er janvier 2024 - RRQ</vt:lpstr>
      <vt:lpstr>Admissibilité - RRQ</vt:lpstr>
      <vt:lpstr>Montant de la rente - RRQ</vt:lpstr>
      <vt:lpstr>Montant de la rente - RRQ</vt:lpstr>
      <vt:lpstr>Montant de la rente - RRQ</vt:lpstr>
      <vt:lpstr>Relevé de participation - RRQ</vt:lpstr>
      <vt:lpstr>Présentation PowerPoint</vt:lpstr>
      <vt:lpstr>Présentation PowerPoint</vt:lpstr>
      <vt:lpstr>Présentation PowerPoint</vt:lpstr>
      <vt:lpstr>Présentation PowerPoint</vt:lpstr>
      <vt:lpstr>RREGOP</vt:lpstr>
      <vt:lpstr>Qu'est-ce que le RREGOP?</vt:lpstr>
      <vt:lpstr>Qu'est-ce que le RREGOP?</vt:lpstr>
      <vt:lpstr>Années de service - RREGOP</vt:lpstr>
      <vt:lpstr>Années de service - RREGOP</vt:lpstr>
      <vt:lpstr>Années de service - RREGOP</vt:lpstr>
      <vt:lpstr>Présentation PowerPoint</vt:lpstr>
      <vt:lpstr>Cotisations - RREGOP</vt:lpstr>
      <vt:lpstr>Cotisations – Harmonisation RREGOP/RRQ</vt:lpstr>
      <vt:lpstr>Cotisations – harmonisation RREGOP/RRQ</vt:lpstr>
      <vt:lpstr>Exonération cotisation - RREGOP</vt:lpstr>
      <vt:lpstr>État de participation</vt:lpstr>
      <vt:lpstr>Admissibilité - RREGOP</vt:lpstr>
      <vt:lpstr>Admissibilité- RREGOP</vt:lpstr>
      <vt:lpstr>Présentation PowerPoint</vt:lpstr>
      <vt:lpstr>Admissibilité - RREGOP –  « Retraite anticipée »</vt:lpstr>
      <vt:lpstr>Montant de la rente - RREGOP</vt:lpstr>
      <vt:lpstr>Montant de la rente - RREGOP</vt:lpstr>
      <vt:lpstr>Montant de la rente - RREGOP</vt:lpstr>
      <vt:lpstr>Montant de la rente - Indexation</vt:lpstr>
      <vt:lpstr>Montant de la rente - Indexation</vt:lpstr>
      <vt:lpstr>Harmonisation avec le RRQ - RREGOP</vt:lpstr>
      <vt:lpstr>Harmonisation avec le RRQ - RREGOP</vt:lpstr>
      <vt:lpstr>Harmonisation avec le RRQ - RREGOP</vt:lpstr>
      <vt:lpstr>Présentation PowerPoint</vt:lpstr>
      <vt:lpstr>Présentation PowerPoint</vt:lpstr>
      <vt:lpstr>Retarder sa demande - RREGOP</vt:lpstr>
      <vt:lpstr>Comment prendre sa retraite?</vt:lpstr>
      <vt:lpstr>Choses à faire : 5 ans avant sa retraite</vt:lpstr>
      <vt:lpstr>Outils pour estimer ses rentes et se préparer</vt:lpstr>
      <vt:lpstr>Demander sa rente </vt:lpstr>
      <vt:lpstr>Demander sa PSV</vt:lpstr>
      <vt:lpstr>Demander sa rente - RRQ</vt:lpstr>
      <vt:lpstr>Demander sa rente - RREGOP</vt:lpstr>
      <vt:lpstr>Date de la retraite : juin ou août?</vt:lpstr>
      <vt:lpstr>Mon dossier - Retraite-Québec</vt:lpstr>
      <vt:lpstr>Mon dossier - Retraite-Québec</vt:lpstr>
      <vt:lpstr>Impact des congés</vt:lpstr>
      <vt:lpstr>Impact des congés - sur le RRQ &amp; le RREGOP</vt:lpstr>
      <vt:lpstr>Impact des congés - sur le RRQ &amp; le RREGOP</vt:lpstr>
      <vt:lpstr>Impact des congés - sur le RRQ &amp; le RREGOP</vt:lpstr>
      <vt:lpstr>Rachats de service</vt:lpstr>
      <vt:lpstr>Rachats de service</vt:lpstr>
      <vt:lpstr>Présentation PowerPoint</vt:lpstr>
      <vt:lpstr> Rachats - État de participation</vt:lpstr>
      <vt:lpstr> Rachats - État de participation</vt:lpstr>
      <vt:lpstr>Règles des rachats de service</vt:lpstr>
      <vt:lpstr>Coût d'un rachat </vt:lpstr>
      <vt:lpstr>Modalités de paiement d’un rachat </vt:lpstr>
      <vt:lpstr>Règles fiscales - impact des congés</vt:lpstr>
      <vt:lpstr>Transition vers la retraite</vt:lpstr>
      <vt:lpstr>Retraite progressive </vt:lpstr>
      <vt:lpstr>Demande de participation : retraite progressive</vt:lpstr>
      <vt:lpstr>Retraite graduelle</vt:lpstr>
      <vt:lpstr>Retraite graduelle (suite)</vt:lpstr>
      <vt:lpstr>Exemple : retraite graduelle</vt:lpstr>
      <vt:lpstr>Présentation PowerPoint</vt:lpstr>
      <vt:lpstr>Assurances collectives</vt:lpstr>
      <vt:lpstr>Description – Assurances collectives </vt:lpstr>
      <vt:lpstr>Admissibilité- Assurances collectives</vt:lpstr>
      <vt:lpstr>Faire une demande – Assurances collectives </vt:lpstr>
      <vt:lpstr>Autres ressources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Seminar Winter 2023</dc:title>
  <dc:creator>Luc Vandal</dc:creator>
  <cp:lastModifiedBy>Lespérance Simon</cp:lastModifiedBy>
  <cp:revision>106</cp:revision>
  <dcterms:modified xsi:type="dcterms:W3CDTF">2025-11-05T19:20:35Z</dcterms:modified>
</cp:coreProperties>
</file>